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6"/>
  </p:notesMasterIdLst>
  <p:sldIdLst>
    <p:sldId id="269" r:id="rId2"/>
    <p:sldId id="256" r:id="rId3"/>
    <p:sldId id="258" r:id="rId4"/>
    <p:sldId id="259" r:id="rId5"/>
    <p:sldId id="257" r:id="rId6"/>
    <p:sldId id="260" r:id="rId7"/>
    <p:sldId id="264" r:id="rId8"/>
    <p:sldId id="261" r:id="rId9"/>
    <p:sldId id="266" r:id="rId10"/>
    <p:sldId id="262" r:id="rId11"/>
    <p:sldId id="265" r:id="rId12"/>
    <p:sldId id="263" r:id="rId13"/>
    <p:sldId id="267" r:id="rId14"/>
    <p:sldId id="268" r:id="rId15"/>
  </p:sldIdLst>
  <p:sldSz cx="9144000" cy="6858000" type="screen4x3"/>
  <p:notesSz cx="6858000" cy="919956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46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8988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70388"/>
            <a:ext cx="54864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B0C211A-9606-482E-8869-A3E98106098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C211A-9606-482E-8869-A3E98106098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5EA185-5542-4AC8-A036-E61A7740C5F2}" type="slidenum">
              <a:rPr lang="en-US"/>
              <a:pPr/>
              <a:t>10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996B50-A163-4F99-8D7D-5A9B8E3AE4E0}" type="slidenum">
              <a:rPr lang="en-US"/>
              <a:pPr/>
              <a:t>11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ADF6FC-796E-4202-B9E3-21D341C17FCF}" type="slidenum">
              <a:rPr lang="en-US"/>
              <a:pPr/>
              <a:t>12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CCB6B-D80E-4031-8343-D662AA850B6D}" type="slidenum">
              <a:rPr lang="en-US"/>
              <a:pPr/>
              <a:t>13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71AABD-59AB-4E77-BBCD-E5A4F95174D3}" type="slidenum">
              <a:rPr lang="en-US"/>
              <a:pPr/>
              <a:t>14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9E3727-5763-4605-B6E1-9875CE953D7E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D80DBB-4E7E-4E8B-B602-1E0A8BE7D018}" type="slidenum">
              <a:rPr lang="en-US"/>
              <a:pPr/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F8BF81-C309-4807-A7FE-063C6001FE3A}" type="slidenum">
              <a:rPr lang="en-US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9F38F2-D97C-4291-9948-A8DFE4CAF1DA}" type="slidenum">
              <a:rPr lang="en-US"/>
              <a:pPr/>
              <a:t>5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F5C2C-CD3E-4935-B5B9-4DAC041E5EE8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27FA40-CD5C-4073-A571-C12CE17ACFD7}" type="slidenum">
              <a:rPr lang="en-US"/>
              <a:pPr/>
              <a:t>7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741BFB-28B4-46B7-A11A-EF338DF48C53}" type="slidenum">
              <a:rPr lang="en-US"/>
              <a:pPr/>
              <a:t>8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66CC95-04C9-4A87-A73D-A9CF2E34A1AF}" type="slidenum">
              <a:rPr lang="en-US"/>
              <a:pPr/>
              <a:t>9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1331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33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18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21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3322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3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4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5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6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7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32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2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30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31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32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248EE1-88F7-49A6-8E6F-3890E5F5C0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8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51571-A710-429B-BCA7-AD75EFB587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20CD9-0946-46C6-8EBE-A8389E4989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D052ED3-B455-44BA-9E4F-0EAE803ECD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4A371C9-AA7B-4828-A934-9818565B6D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9BAA4DC-C296-4539-8CC4-3342A820C9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7543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4114800"/>
            <a:ext cx="7543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B67430-8C72-45CE-8553-05CED4FD36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7543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6800" y="4114800"/>
            <a:ext cx="7543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FCE1F43-A8D7-49CF-9802-B7B026B916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E1853-9C89-43F2-A65D-34DE9C67E3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7EBFF-3ECA-4D16-92D0-9659E38364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4FFE8-99B4-4365-A741-98495EABDB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C5AEB-1E34-4D10-BD5E-88BF56F5E4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A18D4-2B1B-4C46-9AA4-A105265EC4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D1D42-804A-49A0-AE8D-E494222E7D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AEA9D-4969-4644-A047-9940F493B2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9F0BE-B1C4-41EC-B24F-9F6FCD836F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229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29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229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230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0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0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230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AB4117C-7B07-4C1D-9770-0B3A4EDC7253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3" grpId="0"/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8001000" cy="2514600"/>
          </a:xfrm>
          <a:noFill/>
          <a:ln>
            <a:solidFill>
              <a:srgbClr val="00FF00"/>
            </a:solidFill>
          </a:ln>
        </p:spPr>
        <p:txBody>
          <a:bodyPr anchor="ctr"/>
          <a:lstStyle/>
          <a:p>
            <a:pPr algn="ctr"/>
            <a:r>
              <a:rPr lang="en-US" sz="3300" dirty="0" smtClean="0">
                <a:solidFill>
                  <a:srgbClr val="66FF33"/>
                </a:solidFill>
              </a:rPr>
              <a:t>PREGUNTAS </a:t>
            </a:r>
            <a:r>
              <a:rPr lang="en-US" sz="3300" dirty="0">
                <a:solidFill>
                  <a:srgbClr val="66FF33"/>
                </a:solidFill>
              </a:rPr>
              <a:t>Y </a:t>
            </a:r>
            <a:r>
              <a:rPr lang="en-US" sz="3300" dirty="0" smtClean="0">
                <a:solidFill>
                  <a:srgbClr val="66FF33"/>
                </a:solidFill>
              </a:rPr>
              <a:t>RESPUESTAS SIMPLIFICADO</a:t>
            </a:r>
            <a:r>
              <a:rPr lang="en-US" sz="1600" dirty="0">
                <a:solidFill>
                  <a:srgbClr val="66FF33"/>
                </a:solidFill>
              </a:rPr>
              <a:t/>
            </a:r>
            <a:br>
              <a:rPr lang="en-US" sz="1600" dirty="0">
                <a:solidFill>
                  <a:srgbClr val="66FF33"/>
                </a:solidFill>
              </a:rPr>
            </a:br>
            <a:r>
              <a:rPr lang="en-US" sz="3300" dirty="0">
                <a:solidFill>
                  <a:srgbClr val="66FF33"/>
                </a:solidFill>
              </a:rPr>
              <a:t/>
            </a:r>
            <a:br>
              <a:rPr lang="en-US" sz="3300" dirty="0">
                <a:solidFill>
                  <a:srgbClr val="66FF33"/>
                </a:solidFill>
              </a:rPr>
            </a:br>
            <a:r>
              <a:rPr lang="en-US" sz="4000" dirty="0" smtClean="0">
                <a:solidFill>
                  <a:srgbClr val="66FF33"/>
                </a:solidFill>
              </a:rPr>
              <a:t>(PYRS)</a:t>
            </a:r>
            <a:endParaRPr lang="en-US" sz="4000" dirty="0">
              <a:solidFill>
                <a:srgbClr val="66FF33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81400"/>
            <a:ext cx="6858000" cy="1600200"/>
          </a:xfrm>
        </p:spPr>
        <p:txBody>
          <a:bodyPr/>
          <a:lstStyle/>
          <a:p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analizar</a:t>
            </a:r>
            <a:r>
              <a:rPr lang="en-US" dirty="0" smtClean="0"/>
              <a:t> </a:t>
            </a:r>
            <a:r>
              <a:rPr lang="en-US" dirty="0" err="1" smtClean="0"/>
              <a:t>varios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preguntas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poder</a:t>
            </a:r>
            <a:r>
              <a:rPr lang="en-US" dirty="0" smtClean="0"/>
              <a:t> </a:t>
            </a:r>
            <a:r>
              <a:rPr lang="en-US" dirty="0" err="1" smtClean="0"/>
              <a:t>mejorar</a:t>
            </a:r>
            <a:r>
              <a:rPr lang="en-US" dirty="0" smtClean="0"/>
              <a:t> en la </a:t>
            </a:r>
            <a:r>
              <a:rPr lang="en-US" dirty="0" err="1" smtClean="0"/>
              <a:t>comprensión</a:t>
            </a:r>
            <a:r>
              <a:rPr lang="en-US" dirty="0" smtClean="0"/>
              <a:t> de </a:t>
            </a:r>
            <a:r>
              <a:rPr lang="en-US" dirty="0" err="1" smtClean="0"/>
              <a:t>lectura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0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 smtClean="0">
                <a:solidFill>
                  <a:srgbClr val="66FF33"/>
                </a:solidFill>
              </a:rPr>
              <a:t>¿</a:t>
            </a:r>
            <a:r>
              <a:rPr lang="en-US" sz="5400" i="1" dirty="0" err="1" smtClean="0">
                <a:solidFill>
                  <a:srgbClr val="66FF33"/>
                </a:solidFill>
              </a:rPr>
              <a:t>Listos</a:t>
            </a:r>
            <a:r>
              <a:rPr lang="en-US" sz="5400" i="1" dirty="0" smtClean="0">
                <a:solidFill>
                  <a:srgbClr val="66FF33"/>
                </a:solidFill>
              </a:rPr>
              <a:t>?</a:t>
            </a:r>
            <a:endParaRPr lang="en-US" sz="5400" i="1" dirty="0">
              <a:solidFill>
                <a:srgbClr val="66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 smtClean="0">
                <a:solidFill>
                  <a:srgbClr val="66FF33"/>
                </a:solidFill>
              </a:rPr>
              <a:t>El </a:t>
            </a:r>
            <a:r>
              <a:rPr lang="en-US" sz="7200" dirty="0" err="1" smtClean="0">
                <a:solidFill>
                  <a:srgbClr val="66FF33"/>
                </a:solidFill>
              </a:rPr>
              <a:t>Autor</a:t>
            </a:r>
            <a:r>
              <a:rPr lang="en-US" sz="7200" dirty="0" smtClean="0">
                <a:solidFill>
                  <a:srgbClr val="66FF33"/>
                </a:solidFill>
              </a:rPr>
              <a:t> y </a:t>
            </a:r>
            <a:r>
              <a:rPr lang="en-US" sz="7200" dirty="0" err="1" smtClean="0">
                <a:solidFill>
                  <a:srgbClr val="66FF33"/>
                </a:solidFill>
              </a:rPr>
              <a:t>Yo</a:t>
            </a:r>
            <a:endParaRPr lang="en-US" sz="7200" dirty="0">
              <a:solidFill>
                <a:srgbClr val="66FF33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/>
              <a:t>No se </a:t>
            </a:r>
            <a:r>
              <a:rPr lang="en-US" sz="3600" dirty="0" err="1" smtClean="0"/>
              <a:t>puede</a:t>
            </a:r>
            <a:r>
              <a:rPr lang="en-US" sz="3600" dirty="0" smtClean="0"/>
              <a:t> </a:t>
            </a:r>
            <a:r>
              <a:rPr lang="en-US" sz="3600" dirty="0" err="1" smtClean="0"/>
              <a:t>encontrar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respuesta</a:t>
            </a:r>
            <a:r>
              <a:rPr lang="en-US" sz="3600" dirty="0" smtClean="0"/>
              <a:t> en el </a:t>
            </a:r>
            <a:r>
              <a:rPr lang="en-US" sz="3600" dirty="0" err="1" smtClean="0"/>
              <a:t>texto</a:t>
            </a:r>
            <a:r>
              <a:rPr lang="en-US" sz="3600" dirty="0" smtClean="0"/>
              <a:t>.  Se </a:t>
            </a:r>
            <a:r>
              <a:rPr lang="en-US" sz="3600" dirty="0" err="1" smtClean="0"/>
              <a:t>necesita</a:t>
            </a:r>
            <a:r>
              <a:rPr lang="en-US" sz="3600" dirty="0" smtClean="0"/>
              <a:t> </a:t>
            </a:r>
            <a:r>
              <a:rPr lang="en-US" sz="3600" b="1" i="1" dirty="0" smtClean="0"/>
              <a:t>   </a:t>
            </a:r>
            <a:r>
              <a:rPr lang="en-US" sz="3600" b="1" i="1" dirty="0" err="1" smtClean="0"/>
              <a:t>hacer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conexiones</a:t>
            </a:r>
            <a:r>
              <a:rPr lang="en-US" sz="3600" b="1" i="1" dirty="0" smtClean="0"/>
              <a:t>  </a:t>
            </a:r>
            <a:r>
              <a:rPr lang="en-US" sz="3600" dirty="0" smtClean="0"/>
              <a:t>con lo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dirty="0" err="1" smtClean="0"/>
              <a:t>ya</a:t>
            </a:r>
            <a:r>
              <a:rPr lang="en-US" sz="3600" dirty="0" smtClean="0"/>
              <a:t> </a:t>
            </a:r>
            <a:r>
              <a:rPr lang="en-US" sz="3600" dirty="0" err="1" smtClean="0"/>
              <a:t>sabes</a:t>
            </a:r>
            <a:r>
              <a:rPr lang="en-US" sz="3600" dirty="0" smtClean="0"/>
              <a:t> y lo </a:t>
            </a:r>
            <a:r>
              <a:rPr lang="en-US" sz="3600" dirty="0" err="1" smtClean="0"/>
              <a:t>que</a:t>
            </a:r>
            <a:r>
              <a:rPr lang="en-US" sz="3600" dirty="0" smtClean="0"/>
              <a:t> el </a:t>
            </a:r>
            <a:r>
              <a:rPr lang="en-US" sz="3600" dirty="0" err="1" smtClean="0"/>
              <a:t>autor</a:t>
            </a:r>
            <a:r>
              <a:rPr lang="en-US" sz="3600" dirty="0" smtClean="0"/>
              <a:t> </a:t>
            </a:r>
            <a:r>
              <a:rPr lang="en-US" sz="3600" dirty="0" err="1" smtClean="0"/>
              <a:t>te</a:t>
            </a:r>
            <a:r>
              <a:rPr lang="en-US" sz="3600" dirty="0" smtClean="0"/>
              <a:t> dice.</a:t>
            </a:r>
            <a:endParaRPr lang="en-US" sz="3600" dirty="0"/>
          </a:p>
        </p:txBody>
      </p:sp>
      <p:pic>
        <p:nvPicPr>
          <p:cNvPr id="30728" name="Picture 8" descr="MMj01725790000[1]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667000" y="4114800"/>
            <a:ext cx="4038600" cy="2209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620000" cy="1905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66FF33"/>
                </a:solidFill>
              </a:rPr>
              <a:t>El </a:t>
            </a:r>
            <a:r>
              <a:rPr lang="en-US" dirty="0" err="1" smtClean="0">
                <a:solidFill>
                  <a:srgbClr val="66FF33"/>
                </a:solidFill>
              </a:rPr>
              <a:t>Autor</a:t>
            </a:r>
            <a:r>
              <a:rPr lang="en-US" dirty="0" smtClean="0">
                <a:solidFill>
                  <a:srgbClr val="66FF33"/>
                </a:solidFill>
              </a:rPr>
              <a:t> y </a:t>
            </a:r>
            <a:r>
              <a:rPr lang="en-US" smtClean="0">
                <a:solidFill>
                  <a:srgbClr val="66FF33"/>
                </a:solidFill>
              </a:rPr>
              <a:t>Yo</a:t>
            </a:r>
            <a:r>
              <a:rPr lang="en-US" dirty="0">
                <a:solidFill>
                  <a:srgbClr val="66FF33"/>
                </a:solidFill>
              </a:rPr>
              <a:t/>
            </a:r>
            <a:br>
              <a:rPr lang="en-US" dirty="0">
                <a:solidFill>
                  <a:srgbClr val="66FF33"/>
                </a:solidFill>
              </a:rPr>
            </a:br>
            <a:r>
              <a:rPr lang="en-US" dirty="0">
                <a:solidFill>
                  <a:srgbClr val="66FF33"/>
                </a:solidFill>
              </a:rPr>
              <a:t>Questions: </a:t>
            </a:r>
            <a:br>
              <a:rPr lang="en-US" dirty="0">
                <a:solidFill>
                  <a:srgbClr val="66FF33"/>
                </a:solidFill>
              </a:rPr>
            </a:br>
            <a:r>
              <a:rPr lang="en-US" sz="8000" dirty="0">
                <a:solidFill>
                  <a:srgbClr val="66FF33"/>
                </a:solidFill>
              </a:rPr>
              <a:t>Clue Words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667000"/>
            <a:ext cx="7543800" cy="3505200"/>
          </a:xfrm>
        </p:spPr>
        <p:txBody>
          <a:bodyPr/>
          <a:lstStyle/>
          <a:p>
            <a:r>
              <a:rPr lang="en-US"/>
              <a:t>The author implies…</a:t>
            </a:r>
          </a:p>
          <a:p>
            <a:r>
              <a:rPr lang="en-US"/>
              <a:t>The passage suggests…</a:t>
            </a:r>
          </a:p>
          <a:p>
            <a:r>
              <a:rPr lang="en-US"/>
              <a:t>The speaker’s attitude..</a:t>
            </a:r>
          </a:p>
          <a:p>
            <a:r>
              <a:rPr lang="en-US"/>
              <a:t> Suppose you could_____, what would</a:t>
            </a:r>
          </a:p>
          <a:p>
            <a:pPr>
              <a:buFont typeface="Wingdings" pitchFamily="2" charset="2"/>
              <a:buNone/>
            </a:pPr>
            <a:r>
              <a:rPr lang="en-US"/>
              <a:t>	 you do?</a:t>
            </a:r>
          </a:p>
          <a:p>
            <a:r>
              <a:rPr lang="en-US"/>
              <a:t>How is _______ related to 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>
                <a:solidFill>
                  <a:srgbClr val="66FF33"/>
                </a:solidFill>
              </a:rPr>
              <a:t>On My Own!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3600"/>
              <a:t>The answer is not in the reading.  The answer is based </a:t>
            </a:r>
            <a:r>
              <a:rPr lang="en-US" sz="3600" b="1" i="1"/>
              <a:t>entirely  on the knowledge the reader already has in their mind.</a:t>
            </a:r>
            <a:endParaRPr lang="en-US" sz="3600" b="1"/>
          </a:p>
        </p:txBody>
      </p:sp>
      <p:pic>
        <p:nvPicPr>
          <p:cNvPr id="33800" name="Picture 8" descr="MMj01726270000[1]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05200" y="2057400"/>
            <a:ext cx="2819400" cy="1905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620000" cy="2286000"/>
          </a:xfrm>
        </p:spPr>
        <p:txBody>
          <a:bodyPr/>
          <a:lstStyle/>
          <a:p>
            <a:pPr algn="ctr"/>
            <a:r>
              <a:rPr lang="en-US">
                <a:solidFill>
                  <a:srgbClr val="66FF33"/>
                </a:solidFill>
              </a:rPr>
              <a:t>On My Own</a:t>
            </a:r>
            <a:br>
              <a:rPr lang="en-US">
                <a:solidFill>
                  <a:srgbClr val="66FF33"/>
                </a:solidFill>
              </a:rPr>
            </a:br>
            <a:r>
              <a:rPr lang="en-US">
                <a:solidFill>
                  <a:srgbClr val="66FF33"/>
                </a:solidFill>
              </a:rPr>
              <a:t>Questions:</a:t>
            </a:r>
            <a:r>
              <a:rPr lang="en-US" sz="8000">
                <a:solidFill>
                  <a:srgbClr val="66FF33"/>
                </a:solidFill>
              </a:rPr>
              <a:t/>
            </a:r>
            <a:br>
              <a:rPr lang="en-US" sz="8000">
                <a:solidFill>
                  <a:srgbClr val="66FF33"/>
                </a:solidFill>
              </a:rPr>
            </a:br>
            <a:r>
              <a:rPr lang="en-US" sz="7200">
                <a:solidFill>
                  <a:srgbClr val="66FF33"/>
                </a:solidFill>
              </a:rPr>
              <a:t>Clue Words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743200"/>
            <a:ext cx="7543800" cy="3352800"/>
          </a:xfrm>
        </p:spPr>
        <p:txBody>
          <a:bodyPr/>
          <a:lstStyle/>
          <a:p>
            <a:r>
              <a:rPr lang="en-US"/>
              <a:t>Based on your experience…? </a:t>
            </a:r>
          </a:p>
          <a:p>
            <a:r>
              <a:rPr lang="en-US"/>
              <a:t>Think about someone/something/a time you know…?</a:t>
            </a:r>
          </a:p>
          <a:p>
            <a:r>
              <a:rPr lang="en-US"/>
              <a:t>What do you think…?</a:t>
            </a:r>
          </a:p>
          <a:p>
            <a:r>
              <a:rPr lang="en-US"/>
              <a:t>Why was it better that 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9600">
                <a:solidFill>
                  <a:srgbClr val="66FF33"/>
                </a:solidFill>
              </a:rPr>
              <a:t>QAR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981200"/>
            <a:ext cx="4114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/>
              <a:t>Be on target every time by figuring out where to get the answer to the questions </a:t>
            </a:r>
            <a:r>
              <a:rPr lang="en-US" sz="4000" b="1" i="1"/>
              <a:t>FIRST</a:t>
            </a:r>
            <a:r>
              <a:rPr lang="en-US" sz="4000" b="1"/>
              <a:t>!</a:t>
            </a:r>
          </a:p>
        </p:txBody>
      </p:sp>
      <p:pic>
        <p:nvPicPr>
          <p:cNvPr id="45065" name="Picture 9" descr="MMj03005310000[1]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14400" y="2038350"/>
            <a:ext cx="3200400" cy="4057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772400" cy="2667000"/>
          </a:xfrm>
        </p:spPr>
        <p:txBody>
          <a:bodyPr/>
          <a:lstStyle/>
          <a:p>
            <a:r>
              <a:rPr lang="en-US" sz="9600" b="0" dirty="0" smtClean="0">
                <a:solidFill>
                  <a:srgbClr val="66FF33"/>
                </a:solidFill>
                <a:latin typeface="Arnprior" pitchFamily="2" charset="0"/>
              </a:rPr>
              <a:t>PYRS</a:t>
            </a:r>
            <a:r>
              <a:rPr lang="en-US" sz="9600" b="0" dirty="0">
                <a:solidFill>
                  <a:srgbClr val="66FF33"/>
                </a:solidFill>
                <a:latin typeface="Arnprior" pitchFamily="2" charset="0"/>
              </a:rPr>
              <a:t/>
            </a:r>
            <a:br>
              <a:rPr lang="en-US" sz="9600" b="0" dirty="0">
                <a:solidFill>
                  <a:srgbClr val="66FF33"/>
                </a:solidFill>
                <a:latin typeface="Arnprior" pitchFamily="2" charset="0"/>
              </a:rPr>
            </a:br>
            <a:r>
              <a:rPr lang="en-US" sz="3600" b="0" dirty="0" err="1" smtClean="0">
                <a:solidFill>
                  <a:srgbClr val="66FF33"/>
                </a:solidFill>
                <a:latin typeface="Arnprior" pitchFamily="2" charset="0"/>
              </a:rPr>
              <a:t>Preguntas</a:t>
            </a:r>
            <a:r>
              <a:rPr lang="en-US" sz="3600" b="0" dirty="0" smtClean="0">
                <a:solidFill>
                  <a:srgbClr val="66FF33"/>
                </a:solidFill>
                <a:latin typeface="Arnprior" pitchFamily="2" charset="0"/>
              </a:rPr>
              <a:t> Y </a:t>
            </a:r>
            <a:r>
              <a:rPr lang="en-US" sz="3600" b="0" dirty="0" err="1" smtClean="0">
                <a:solidFill>
                  <a:srgbClr val="66FF33"/>
                </a:solidFill>
                <a:latin typeface="Arnprior" pitchFamily="2" charset="0"/>
              </a:rPr>
              <a:t>Respuestas</a:t>
            </a:r>
            <a:r>
              <a:rPr lang="en-US" sz="3600" b="0" dirty="0" smtClean="0">
                <a:solidFill>
                  <a:srgbClr val="66FF33"/>
                </a:solidFill>
                <a:latin typeface="Arnprior" pitchFamily="2" charset="0"/>
              </a:rPr>
              <a:t> </a:t>
            </a:r>
            <a:r>
              <a:rPr lang="en-US" sz="3600" b="0" dirty="0" err="1" smtClean="0">
                <a:solidFill>
                  <a:srgbClr val="66FF33"/>
                </a:solidFill>
                <a:latin typeface="Arnprior" pitchFamily="2" charset="0"/>
              </a:rPr>
              <a:t>Simplificado</a:t>
            </a:r>
            <a:endParaRPr lang="en-US" sz="9600" b="0" dirty="0">
              <a:solidFill>
                <a:srgbClr val="66FF33"/>
              </a:solidFill>
              <a:latin typeface="Arnprior" pitchFamily="2" charset="0"/>
            </a:endParaRPr>
          </a:p>
        </p:txBody>
      </p:sp>
      <p:pic>
        <p:nvPicPr>
          <p:cNvPr id="2053" name="Picture 5" descr="an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657600"/>
            <a:ext cx="4724400" cy="2805113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914400" y="422275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657600"/>
            <a:ext cx="2895600" cy="2743200"/>
          </a:xfrm>
          <a:noFill/>
          <a:ln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 err="1" smtClean="0"/>
              <a:t>Estas</a:t>
            </a:r>
            <a:r>
              <a:rPr lang="en-US" dirty="0" smtClean="0"/>
              <a:t> ideas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ayudar</a:t>
            </a:r>
            <a:r>
              <a:rPr lang="en-US" dirty="0" err="1" smtClean="0">
                <a:cs typeface="Tahoma" charset="0"/>
              </a:rPr>
              <a:t>án</a:t>
            </a:r>
            <a:r>
              <a:rPr lang="en-US" dirty="0" smtClean="0">
                <a:cs typeface="Tahoma" charset="0"/>
              </a:rPr>
              <a:t> </a:t>
            </a:r>
            <a:r>
              <a:rPr lang="en-US" dirty="0">
                <a:cs typeface="Tahoma" charset="0"/>
              </a:rPr>
              <a:t>a </a:t>
            </a:r>
            <a:r>
              <a:rPr lang="en-US" dirty="0" err="1">
                <a:cs typeface="Tahoma" charset="0"/>
              </a:rPr>
              <a:t>contestar</a:t>
            </a:r>
            <a:r>
              <a:rPr lang="en-US" dirty="0">
                <a:cs typeface="Tahoma" charset="0"/>
              </a:rPr>
              <a:t> </a:t>
            </a:r>
            <a:r>
              <a:rPr lang="en-US" dirty="0" err="1">
                <a:cs typeface="Tahoma" charset="0"/>
              </a:rPr>
              <a:t>preguntas</a:t>
            </a:r>
            <a:r>
              <a:rPr lang="en-US" dirty="0">
                <a:cs typeface="Tahoma" charset="0"/>
              </a:rPr>
              <a:t> </a:t>
            </a:r>
            <a:r>
              <a:rPr lang="en-US" dirty="0" err="1">
                <a:cs typeface="Tahoma" charset="0"/>
              </a:rPr>
              <a:t>sobre</a:t>
            </a:r>
            <a:r>
              <a:rPr lang="en-US" dirty="0">
                <a:cs typeface="Tahoma" charset="0"/>
              </a:rPr>
              <a:t> lo </a:t>
            </a:r>
            <a:r>
              <a:rPr lang="en-US" dirty="0" err="1">
                <a:cs typeface="Tahoma" charset="0"/>
              </a:rPr>
              <a:t>que</a:t>
            </a:r>
            <a:r>
              <a:rPr lang="en-US" dirty="0">
                <a:cs typeface="Tahoma" charset="0"/>
              </a:rPr>
              <a:t> has </a:t>
            </a:r>
            <a:r>
              <a:rPr lang="en-US" dirty="0" err="1">
                <a:cs typeface="Tahoma" charset="0"/>
              </a:rPr>
              <a:t>leído</a:t>
            </a:r>
            <a:r>
              <a:rPr lang="en-US" dirty="0">
                <a:cs typeface="Tahoma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>
                <a:solidFill>
                  <a:srgbClr val="66FF33"/>
                </a:solidFill>
              </a:rPr>
              <a:t>“</a:t>
            </a:r>
            <a:r>
              <a:rPr lang="en-US" sz="4000">
                <a:solidFill>
                  <a:srgbClr val="66FF33"/>
                </a:solidFill>
                <a:cs typeface="Tahoma" charset="0"/>
              </a:rPr>
              <a:t>¿Dónde puedo encontrar la respuesta para esta pregunta</a:t>
            </a:r>
            <a:r>
              <a:rPr lang="en-US" sz="4000">
                <a:solidFill>
                  <a:srgbClr val="66FF33"/>
                </a:solidFill>
              </a:rPr>
              <a:t>?”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209800"/>
            <a:ext cx="4876800" cy="4191000"/>
          </a:xfrm>
        </p:spPr>
        <p:txBody>
          <a:bodyPr/>
          <a:lstStyle/>
          <a:p>
            <a:r>
              <a:rPr lang="en-US" sz="3600"/>
              <a:t>Muy bien, has le</a:t>
            </a:r>
            <a:r>
              <a:rPr lang="en-US" sz="3600">
                <a:cs typeface="Tahoma" charset="0"/>
              </a:rPr>
              <a:t>ído el cuento,</a:t>
            </a:r>
            <a:r>
              <a:rPr lang="en-US" sz="3600"/>
              <a:t> </a:t>
            </a:r>
            <a:r>
              <a:rPr lang="en-US" sz="3600">
                <a:solidFill>
                  <a:srgbClr val="FF0000"/>
                </a:solidFill>
              </a:rPr>
              <a:t>entiendes la pregunta . . . </a:t>
            </a:r>
            <a:r>
              <a:rPr lang="en-US" sz="3600"/>
              <a:t>As</a:t>
            </a:r>
            <a:r>
              <a:rPr lang="en-US" sz="3600">
                <a:cs typeface="Tahoma" charset="0"/>
              </a:rPr>
              <a:t>í que, ¿por qué no puedes contestar la pregunta</a:t>
            </a:r>
            <a:r>
              <a:rPr lang="en-US" sz="3600"/>
              <a:t>?</a:t>
            </a:r>
          </a:p>
        </p:txBody>
      </p:sp>
      <p:pic>
        <p:nvPicPr>
          <p:cNvPr id="16392" name="Picture 8" descr="MMj02827480000[1]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 rot="981064">
            <a:off x="6061075" y="2667000"/>
            <a:ext cx="2776538" cy="3524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>
                <a:solidFill>
                  <a:srgbClr val="66FF33"/>
                </a:solidFill>
                <a:cs typeface="Tahoma" charset="0"/>
              </a:rPr>
              <a:t>¿Qué tipo de pregunta es</a:t>
            </a:r>
            <a:r>
              <a:rPr lang="en-US" sz="4800">
                <a:solidFill>
                  <a:srgbClr val="66FF33"/>
                </a:solidFill>
              </a:rPr>
              <a:t>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7848600" cy="2514600"/>
          </a:xfrm>
        </p:spPr>
        <p:txBody>
          <a:bodyPr/>
          <a:lstStyle/>
          <a:p>
            <a:r>
              <a:rPr lang="en-US" sz="4000"/>
              <a:t>A veces, si sabes qu</a:t>
            </a:r>
            <a:r>
              <a:rPr lang="en-US" sz="4000">
                <a:cs typeface="Tahoma" charset="0"/>
              </a:rPr>
              <a:t>é</a:t>
            </a:r>
            <a:r>
              <a:rPr lang="en-US" sz="4000"/>
              <a:t> tipo de pregunta es, te ayudar</a:t>
            </a:r>
            <a:r>
              <a:rPr lang="en-US" sz="4000">
                <a:cs typeface="Tahoma" charset="0"/>
              </a:rPr>
              <a:t>á a entender cómo contestarla</a:t>
            </a:r>
            <a:r>
              <a:rPr lang="en-US" sz="4000"/>
              <a:t>.</a:t>
            </a:r>
          </a:p>
        </p:txBody>
      </p:sp>
      <p:pic>
        <p:nvPicPr>
          <p:cNvPr id="19462" name="Picture 6" descr="MMj02888700000[1]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10000" y="4191000"/>
            <a:ext cx="1905000" cy="2181225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66FF33"/>
                </a:solidFill>
              </a:rPr>
              <a:t>Los 4  tipos de preguntas: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057400"/>
            <a:ext cx="5029200" cy="4114800"/>
          </a:xfrm>
        </p:spPr>
        <p:txBody>
          <a:bodyPr/>
          <a:lstStyle/>
          <a:p>
            <a:r>
              <a:rPr lang="en-US" sz="4400" dirty="0">
                <a:cs typeface="Tahoma" charset="0"/>
              </a:rPr>
              <a:t>¡</a:t>
            </a:r>
            <a:r>
              <a:rPr lang="en-US" sz="4400" dirty="0" err="1" smtClean="0"/>
              <a:t>Aqu</a:t>
            </a:r>
            <a:r>
              <a:rPr lang="en-US" sz="4400" dirty="0" err="1" smtClean="0">
                <a:cs typeface="Tahoma" charset="0"/>
              </a:rPr>
              <a:t>í</a:t>
            </a:r>
            <a:r>
              <a:rPr lang="en-US" sz="4400" dirty="0" smtClean="0">
                <a:cs typeface="Tahoma" charset="0"/>
              </a:rPr>
              <a:t> </a:t>
            </a:r>
            <a:r>
              <a:rPr lang="en-US" sz="4400" dirty="0" err="1">
                <a:cs typeface="Tahoma" charset="0"/>
              </a:rPr>
              <a:t>Está</a:t>
            </a:r>
            <a:r>
              <a:rPr lang="en-US" sz="4400" dirty="0"/>
              <a:t>!</a:t>
            </a:r>
          </a:p>
          <a:p>
            <a:r>
              <a:rPr lang="en-US" sz="4400" dirty="0"/>
              <a:t>Leer y </a:t>
            </a:r>
            <a:r>
              <a:rPr lang="en-US" sz="4400" dirty="0" err="1"/>
              <a:t>Buscar</a:t>
            </a:r>
            <a:endParaRPr lang="en-US" sz="4400" dirty="0"/>
          </a:p>
          <a:p>
            <a:r>
              <a:rPr lang="en-US" sz="4400" dirty="0"/>
              <a:t>El </a:t>
            </a:r>
            <a:r>
              <a:rPr lang="en-US" sz="4400" dirty="0" err="1"/>
              <a:t>Autor</a:t>
            </a:r>
            <a:r>
              <a:rPr lang="en-US" sz="4400" dirty="0"/>
              <a:t> y </a:t>
            </a:r>
            <a:r>
              <a:rPr lang="en-US" sz="4400" dirty="0" err="1"/>
              <a:t>Yo</a:t>
            </a:r>
            <a:r>
              <a:rPr lang="en-US" sz="4400" dirty="0"/>
              <a:t> </a:t>
            </a:r>
          </a:p>
          <a:p>
            <a:r>
              <a:rPr lang="en-US" sz="4400" dirty="0" err="1"/>
              <a:t>Yo</a:t>
            </a:r>
            <a:r>
              <a:rPr lang="en-US" sz="4400" dirty="0"/>
              <a:t> </a:t>
            </a:r>
            <a:r>
              <a:rPr lang="en-US" sz="4400" dirty="0" err="1"/>
              <a:t>Solito</a:t>
            </a:r>
            <a:endParaRPr lang="en-US" sz="4400" dirty="0"/>
          </a:p>
        </p:txBody>
      </p:sp>
      <p:pic>
        <p:nvPicPr>
          <p:cNvPr id="14340" name="Picture 4" descr="MMj03957690000[1]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19800" y="1905000"/>
            <a:ext cx="2590800" cy="4191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>
                <a:solidFill>
                  <a:srgbClr val="66FF33"/>
                </a:solidFill>
                <a:cs typeface="Tahoma" charset="0"/>
              </a:rPr>
              <a:t>¡</a:t>
            </a:r>
            <a:r>
              <a:rPr lang="en-US" sz="7200" dirty="0" err="1" smtClean="0">
                <a:solidFill>
                  <a:srgbClr val="66FF33"/>
                </a:solidFill>
              </a:rPr>
              <a:t>Aqu</a:t>
            </a:r>
            <a:r>
              <a:rPr lang="en-US" sz="7200" dirty="0" err="1" smtClean="0">
                <a:solidFill>
                  <a:srgbClr val="66FF33"/>
                </a:solidFill>
                <a:cs typeface="Tahoma" charset="0"/>
              </a:rPr>
              <a:t>í</a:t>
            </a:r>
            <a:r>
              <a:rPr lang="en-US" sz="7200" dirty="0" smtClean="0">
                <a:solidFill>
                  <a:srgbClr val="66FF33"/>
                </a:solidFill>
                <a:cs typeface="Tahoma" charset="0"/>
              </a:rPr>
              <a:t> </a:t>
            </a:r>
            <a:r>
              <a:rPr lang="en-US" sz="7200" dirty="0" err="1">
                <a:solidFill>
                  <a:srgbClr val="66FF33"/>
                </a:solidFill>
                <a:cs typeface="Tahoma" charset="0"/>
              </a:rPr>
              <a:t>Está</a:t>
            </a:r>
            <a:r>
              <a:rPr lang="en-US" sz="7200" dirty="0">
                <a:solidFill>
                  <a:srgbClr val="66FF33"/>
                </a:solidFill>
              </a:rPr>
              <a:t>!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505200" y="1981200"/>
            <a:ext cx="5486400" cy="4114800"/>
          </a:xfrm>
        </p:spPr>
        <p:txBody>
          <a:bodyPr/>
          <a:lstStyle/>
          <a:p>
            <a:r>
              <a:rPr lang="en-US" sz="4000" dirty="0"/>
              <a:t>Se </a:t>
            </a:r>
            <a:r>
              <a:rPr lang="en-US" sz="4000" dirty="0" err="1"/>
              <a:t>puede</a:t>
            </a:r>
            <a:r>
              <a:rPr lang="en-US" sz="4000" dirty="0"/>
              <a:t> </a:t>
            </a:r>
            <a:r>
              <a:rPr lang="en-US" sz="4000" dirty="0" err="1"/>
              <a:t>encontrar</a:t>
            </a:r>
            <a:r>
              <a:rPr lang="en-US" sz="4000" dirty="0"/>
              <a:t> la </a:t>
            </a:r>
            <a:r>
              <a:rPr lang="en-US" sz="4000" dirty="0" err="1"/>
              <a:t>respuesta</a:t>
            </a:r>
            <a:r>
              <a:rPr lang="en-US" sz="4000" dirty="0"/>
              <a:t> en el </a:t>
            </a:r>
            <a:r>
              <a:rPr lang="en-US" sz="4000" dirty="0" err="1"/>
              <a:t>texto</a:t>
            </a:r>
            <a:r>
              <a:rPr lang="en-US" sz="4000" dirty="0"/>
              <a:t>.</a:t>
            </a:r>
          </a:p>
          <a:p>
            <a:pPr>
              <a:buFont typeface="Wingdings" pitchFamily="2" charset="2"/>
              <a:buNone/>
            </a:pPr>
            <a:endParaRPr lang="en-US" sz="4000" dirty="0"/>
          </a:p>
          <a:p>
            <a:r>
              <a:rPr lang="en-US" sz="4000" dirty="0"/>
              <a:t>Se la </a:t>
            </a:r>
            <a:r>
              <a:rPr lang="en-US" sz="4000" dirty="0" err="1"/>
              <a:t>puede</a:t>
            </a:r>
            <a:r>
              <a:rPr lang="en-US" sz="4000" dirty="0"/>
              <a:t> </a:t>
            </a:r>
            <a:r>
              <a:rPr lang="en-US" sz="4000" dirty="0" err="1"/>
              <a:t>apuntar</a:t>
            </a:r>
            <a:r>
              <a:rPr lang="en-US" sz="4000" dirty="0"/>
              <a:t>, </a:t>
            </a:r>
            <a:r>
              <a:rPr lang="en-US" sz="4000" dirty="0" smtClean="0"/>
              <a:t>-</a:t>
            </a:r>
            <a:r>
              <a:rPr lang="en-US" sz="4000" dirty="0" err="1" smtClean="0"/>
              <a:t>aqu</a:t>
            </a:r>
            <a:r>
              <a:rPr lang="en-US" sz="4000" dirty="0" err="1" smtClean="0">
                <a:cs typeface="Tahoma" charset="0"/>
              </a:rPr>
              <a:t>í</a:t>
            </a:r>
            <a:r>
              <a:rPr lang="en-US" sz="4000" dirty="0" smtClean="0">
                <a:cs typeface="Tahoma" charset="0"/>
              </a:rPr>
              <a:t> </a:t>
            </a:r>
            <a:r>
              <a:rPr lang="en-US" sz="4000" dirty="0" err="1" smtClean="0">
                <a:cs typeface="Tahoma" charset="0"/>
              </a:rPr>
              <a:t>está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pic>
        <p:nvPicPr>
          <p:cNvPr id="24584" name="Picture 8" descr="MMj02868010000[1]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69963" y="2057400"/>
            <a:ext cx="2687637" cy="3810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2286000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66FF33"/>
                </a:solidFill>
              </a:rPr>
              <a:t>Palabras</a:t>
            </a:r>
            <a:r>
              <a:rPr lang="en-US" dirty="0">
                <a:solidFill>
                  <a:srgbClr val="66FF33"/>
                </a:solidFill>
              </a:rPr>
              <a:t> claves </a:t>
            </a:r>
            <a:r>
              <a:rPr lang="en-US" dirty="0" err="1">
                <a:solidFill>
                  <a:srgbClr val="66FF33"/>
                </a:solidFill>
              </a:rPr>
              <a:t>para</a:t>
            </a:r>
            <a:r>
              <a:rPr lang="en-US" dirty="0">
                <a:solidFill>
                  <a:srgbClr val="66FF33"/>
                </a:solidFill>
              </a:rPr>
              <a:t/>
            </a:r>
            <a:br>
              <a:rPr lang="en-US" dirty="0">
                <a:solidFill>
                  <a:srgbClr val="66FF33"/>
                </a:solidFill>
              </a:rPr>
            </a:br>
            <a:r>
              <a:rPr lang="en-US" dirty="0" err="1">
                <a:solidFill>
                  <a:srgbClr val="66FF33"/>
                </a:solidFill>
              </a:rPr>
              <a:t>preguntas</a:t>
            </a:r>
            <a:r>
              <a:rPr lang="en-US" dirty="0">
                <a:solidFill>
                  <a:srgbClr val="66FF33"/>
                </a:solidFill>
              </a:rPr>
              <a:t> de </a:t>
            </a:r>
            <a:r>
              <a:rPr lang="en-US" dirty="0">
                <a:solidFill>
                  <a:srgbClr val="66FF33"/>
                </a:solidFill>
                <a:cs typeface="Tahoma" charset="0"/>
              </a:rPr>
              <a:t>¡</a:t>
            </a:r>
            <a:r>
              <a:rPr lang="en-US" dirty="0" err="1" smtClean="0">
                <a:solidFill>
                  <a:srgbClr val="66FF33"/>
                </a:solidFill>
                <a:cs typeface="Tahoma" charset="0"/>
              </a:rPr>
              <a:t>Aquí</a:t>
            </a:r>
            <a:r>
              <a:rPr lang="en-US" dirty="0" smtClean="0">
                <a:solidFill>
                  <a:srgbClr val="66FF33"/>
                </a:solidFill>
                <a:cs typeface="Tahoma" charset="0"/>
              </a:rPr>
              <a:t> </a:t>
            </a:r>
            <a:r>
              <a:rPr lang="en-US" dirty="0" err="1">
                <a:solidFill>
                  <a:srgbClr val="66FF33"/>
                </a:solidFill>
                <a:cs typeface="Tahoma" charset="0"/>
              </a:rPr>
              <a:t>Está</a:t>
            </a:r>
            <a:r>
              <a:rPr lang="en-US" dirty="0">
                <a:solidFill>
                  <a:srgbClr val="66FF33"/>
                </a:solidFill>
              </a:rPr>
              <a:t>!: </a:t>
            </a:r>
            <a:br>
              <a:rPr lang="en-US" dirty="0">
                <a:solidFill>
                  <a:srgbClr val="66FF33"/>
                </a:solidFill>
              </a:rPr>
            </a:br>
            <a:r>
              <a:rPr lang="en-US" dirty="0">
                <a:solidFill>
                  <a:srgbClr val="66FF33"/>
                </a:solidFill>
              </a:rPr>
              <a:t> </a:t>
            </a:r>
            <a:endParaRPr lang="en-US" sz="7200" dirty="0">
              <a:solidFill>
                <a:srgbClr val="66FF33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895600"/>
            <a:ext cx="7543800" cy="3200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cs typeface="Tahoma" charset="0"/>
              </a:rPr>
              <a:t>¿</a:t>
            </a:r>
            <a:r>
              <a:rPr lang="en-US" sz="2400" dirty="0" err="1">
                <a:cs typeface="Tahoma" charset="0"/>
              </a:rPr>
              <a:t>Quién</a:t>
            </a:r>
            <a:r>
              <a:rPr lang="en-US" sz="2400" dirty="0">
                <a:cs typeface="Tahoma" charset="0"/>
              </a:rPr>
              <a:t>…? 			</a:t>
            </a:r>
            <a:r>
              <a:rPr lang="en-US" sz="2400" dirty="0" err="1">
                <a:cs typeface="Tahoma" charset="0"/>
              </a:rPr>
              <a:t>Nombra</a:t>
            </a:r>
            <a:r>
              <a:rPr lang="en-US" sz="2400" dirty="0">
                <a:cs typeface="Tahoma" charset="0"/>
              </a:rPr>
              <a:t>…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cs typeface="Tahoma" charset="0"/>
              </a:rPr>
              <a:t>¿</a:t>
            </a:r>
            <a:r>
              <a:rPr lang="en-US" sz="2400" dirty="0" err="1">
                <a:cs typeface="Tahoma" charset="0"/>
              </a:rPr>
              <a:t>Dónde</a:t>
            </a:r>
            <a:r>
              <a:rPr lang="en-US" sz="2400" dirty="0">
                <a:cs typeface="Tahoma" charset="0"/>
              </a:rPr>
              <a:t>…? 			¿</a:t>
            </a:r>
            <a:r>
              <a:rPr lang="en-US" sz="2400" dirty="0" err="1">
                <a:cs typeface="Tahoma" charset="0"/>
              </a:rPr>
              <a:t>Qué</a:t>
            </a:r>
            <a:r>
              <a:rPr lang="en-US" sz="2400" dirty="0">
                <a:cs typeface="Tahoma" charset="0"/>
              </a:rPr>
              <a:t> </a:t>
            </a:r>
            <a:r>
              <a:rPr lang="en-US" sz="2400" dirty="0" err="1">
                <a:cs typeface="Tahoma" charset="0"/>
              </a:rPr>
              <a:t>tipo</a:t>
            </a:r>
            <a:r>
              <a:rPr lang="en-US" sz="2400" dirty="0">
                <a:cs typeface="Tahoma" charset="0"/>
              </a:rPr>
              <a:t> de…?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cs typeface="Tahoma" charset="0"/>
              </a:rPr>
              <a:t>¿</a:t>
            </a:r>
            <a:r>
              <a:rPr lang="en-US" sz="2400" dirty="0" err="1">
                <a:cs typeface="Tahoma" charset="0"/>
              </a:rPr>
              <a:t>Cuándo</a:t>
            </a:r>
            <a:r>
              <a:rPr lang="en-US" sz="2400" dirty="0">
                <a:cs typeface="Tahoma" charset="0"/>
              </a:rPr>
              <a:t>…?			¿</a:t>
            </a:r>
            <a:r>
              <a:rPr lang="en-US" sz="2400" dirty="0" err="1">
                <a:cs typeface="Tahoma" charset="0"/>
              </a:rPr>
              <a:t>Cuándo</a:t>
            </a:r>
            <a:r>
              <a:rPr lang="en-US" sz="2400" dirty="0">
                <a:cs typeface="Tahoma" charset="0"/>
              </a:rPr>
              <a:t> </a:t>
            </a:r>
            <a:r>
              <a:rPr lang="en-US" sz="2400" dirty="0" err="1">
                <a:cs typeface="Tahoma" charset="0"/>
              </a:rPr>
              <a:t>pasó</a:t>
            </a:r>
            <a:r>
              <a:rPr lang="en-US" sz="2400" dirty="0">
                <a:cs typeface="Tahoma" charset="0"/>
              </a:rPr>
              <a:t>…?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cs typeface="Tahoma" charset="0"/>
              </a:rPr>
              <a:t>¿</a:t>
            </a:r>
            <a:r>
              <a:rPr lang="en-US" sz="2400" dirty="0" err="1">
                <a:cs typeface="Tahoma" charset="0"/>
              </a:rPr>
              <a:t>Qué</a:t>
            </a:r>
            <a:r>
              <a:rPr lang="en-US" sz="2400" dirty="0">
                <a:cs typeface="Tahoma" charset="0"/>
              </a:rPr>
              <a:t>…? 			¿</a:t>
            </a:r>
            <a:r>
              <a:rPr lang="en-US" sz="2400" dirty="0" err="1">
                <a:cs typeface="Tahoma" charset="0"/>
              </a:rPr>
              <a:t>Puedes</a:t>
            </a:r>
            <a:r>
              <a:rPr lang="en-US" sz="2400" dirty="0">
                <a:cs typeface="Tahoma" charset="0"/>
              </a:rPr>
              <a:t> </a:t>
            </a:r>
            <a:r>
              <a:rPr lang="en-US" sz="2400" dirty="0" err="1">
                <a:cs typeface="Tahoma" charset="0"/>
              </a:rPr>
              <a:t>nombrar</a:t>
            </a:r>
            <a:r>
              <a:rPr lang="en-US" sz="2400" dirty="0">
                <a:cs typeface="Tahoma" charset="0"/>
              </a:rPr>
              <a:t> </a:t>
            </a:r>
            <a:r>
              <a:rPr lang="en-US" sz="2400" dirty="0" err="1">
                <a:cs typeface="Tahoma" charset="0"/>
              </a:rPr>
              <a:t>tres</a:t>
            </a:r>
            <a:r>
              <a:rPr lang="en-US" sz="2400" dirty="0">
                <a:cs typeface="Tahoma" charset="0"/>
              </a:rPr>
              <a:t>…?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cs typeface="Tahoma" charset="0"/>
              </a:rPr>
              <a:t>¿</a:t>
            </a:r>
            <a:r>
              <a:rPr lang="en-US" sz="2400" dirty="0" err="1">
                <a:cs typeface="Tahoma" charset="0"/>
              </a:rPr>
              <a:t>Cuántos</a:t>
            </a:r>
            <a:r>
              <a:rPr lang="en-US" sz="2400" dirty="0">
                <a:cs typeface="Tahoma" charset="0"/>
              </a:rPr>
              <a:t>…? 			¿</a:t>
            </a:r>
            <a:r>
              <a:rPr lang="en-US" sz="2400" dirty="0" err="1">
                <a:cs typeface="Tahoma" charset="0"/>
              </a:rPr>
              <a:t>Quienes</a:t>
            </a:r>
            <a:r>
              <a:rPr lang="en-US" sz="2400" dirty="0">
                <a:cs typeface="Tahoma" charset="0"/>
              </a:rPr>
              <a:t> son los 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>
                <a:cs typeface="Tahoma" charset="0"/>
              </a:rPr>
              <a:t>Haz</a:t>
            </a:r>
            <a:r>
              <a:rPr lang="en-US" sz="2400" dirty="0">
                <a:cs typeface="Tahoma" charset="0"/>
              </a:rPr>
              <a:t> </a:t>
            </a:r>
            <a:r>
              <a:rPr lang="en-US" sz="2400" dirty="0" err="1">
                <a:cs typeface="Tahoma" charset="0"/>
              </a:rPr>
              <a:t>una</a:t>
            </a:r>
            <a:r>
              <a:rPr lang="en-US" sz="2400" dirty="0">
                <a:cs typeface="Tahoma" charset="0"/>
              </a:rPr>
              <a:t> </a:t>
            </a:r>
            <a:r>
              <a:rPr lang="en-US" sz="2400" dirty="0" err="1">
                <a:cs typeface="Tahoma" charset="0"/>
              </a:rPr>
              <a:t>lista</a:t>
            </a:r>
            <a:r>
              <a:rPr lang="en-US" sz="2400" dirty="0">
                <a:cs typeface="Tahoma" charset="0"/>
              </a:rPr>
              <a:t> de…		</a:t>
            </a:r>
            <a:r>
              <a:rPr lang="en-US" sz="2400" dirty="0" err="1">
                <a:cs typeface="Tahoma" charset="0"/>
              </a:rPr>
              <a:t>personajes</a:t>
            </a:r>
            <a:r>
              <a:rPr lang="en-US" sz="2400" dirty="0">
                <a:cs typeface="Tahoma" charset="0"/>
              </a:rPr>
              <a:t> </a:t>
            </a:r>
            <a:r>
              <a:rPr lang="en-US" sz="2400" dirty="0" err="1">
                <a:cs typeface="Tahoma" charset="0"/>
              </a:rPr>
              <a:t>principales</a:t>
            </a:r>
            <a:r>
              <a:rPr lang="en-US" sz="2400" dirty="0">
                <a:cs typeface="Tahoma" charset="0"/>
              </a:rPr>
              <a:t>?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cs typeface="Tahoma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cs typeface="Tahoma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cs typeface="Tahoma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cs typeface="Tahoma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cs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>
                <a:solidFill>
                  <a:srgbClr val="66FF33"/>
                </a:solidFill>
              </a:rPr>
              <a:t>Leer y Buscar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81200"/>
            <a:ext cx="4876800" cy="4114800"/>
          </a:xfrm>
        </p:spPr>
        <p:txBody>
          <a:bodyPr/>
          <a:lstStyle/>
          <a:p>
            <a:r>
              <a:rPr lang="en-US"/>
              <a:t>La respuesta s</a:t>
            </a:r>
            <a:r>
              <a:rPr lang="en-US">
                <a:cs typeface="Tahoma" charset="0"/>
              </a:rPr>
              <a:t>í está en el texto pero puede ser que necesitas buscar en varios lugares y combinar las ideas de diferentes partes del texto para formar la respuesta</a:t>
            </a:r>
            <a:r>
              <a:rPr lang="en-US"/>
              <a:t>.</a:t>
            </a:r>
          </a:p>
        </p:txBody>
      </p:sp>
      <p:pic>
        <p:nvPicPr>
          <p:cNvPr id="27654" name="Picture 6" descr="MMj02363060000[1]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867400" y="2209800"/>
            <a:ext cx="3048000" cy="31115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67600" cy="1981200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66FF33"/>
                </a:solidFill>
              </a:rPr>
              <a:t>Preguntas</a:t>
            </a:r>
            <a:r>
              <a:rPr lang="en-US" dirty="0">
                <a:solidFill>
                  <a:srgbClr val="66FF33"/>
                </a:solidFill>
              </a:rPr>
              <a:t> de Leer y </a:t>
            </a:r>
            <a:r>
              <a:rPr lang="en-US" dirty="0" err="1">
                <a:solidFill>
                  <a:srgbClr val="66FF33"/>
                </a:solidFill>
              </a:rPr>
              <a:t>Buscar</a:t>
            </a:r>
            <a:r>
              <a:rPr lang="en-US" dirty="0">
                <a:solidFill>
                  <a:srgbClr val="66FF33"/>
                </a:solidFill>
              </a:rPr>
              <a:t>:</a:t>
            </a:r>
            <a:br>
              <a:rPr lang="en-US" dirty="0">
                <a:solidFill>
                  <a:srgbClr val="66FF33"/>
                </a:solidFill>
              </a:rPr>
            </a:br>
            <a:r>
              <a:rPr lang="en-US" dirty="0" err="1">
                <a:solidFill>
                  <a:srgbClr val="66FF33"/>
                </a:solidFill>
              </a:rPr>
              <a:t>Palabras</a:t>
            </a:r>
            <a:r>
              <a:rPr lang="en-US" dirty="0">
                <a:solidFill>
                  <a:srgbClr val="66FF33"/>
                </a:solidFill>
              </a:rPr>
              <a:t> Claves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819400"/>
            <a:ext cx="8153400" cy="3505200"/>
          </a:xfrm>
        </p:spPr>
        <p:txBody>
          <a:bodyPr/>
          <a:lstStyle/>
          <a:p>
            <a:r>
              <a:rPr lang="en-US" sz="2800" dirty="0"/>
              <a:t>Compare/contrast, find   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examples, summarize, what 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caused…</a:t>
            </a:r>
          </a:p>
          <a:p>
            <a:r>
              <a:rPr lang="en-US" sz="2800" dirty="0"/>
              <a:t>How would you compare…?</a:t>
            </a:r>
          </a:p>
          <a:p>
            <a:r>
              <a:rPr lang="en-US" sz="2800" dirty="0"/>
              <a:t>What is the main idea?</a:t>
            </a:r>
          </a:p>
          <a:p>
            <a:r>
              <a:rPr lang="en-US" sz="2800" dirty="0"/>
              <a:t>What is the best answer?</a:t>
            </a:r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275</TotalTime>
  <Words>328</Words>
  <Application>Microsoft Office PowerPoint</Application>
  <PresentationFormat>On-screen Show (4:3)</PresentationFormat>
  <Paragraphs>69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Shimmer</vt:lpstr>
      <vt:lpstr>PREGUNTAS Y RESPUESTAS SIMPLIFICADO  (PYRS)</vt:lpstr>
      <vt:lpstr>PYRS Preguntas Y Respuestas Simplificado</vt:lpstr>
      <vt:lpstr>“¿Dónde puedo encontrar la respuesta para esta pregunta?”</vt:lpstr>
      <vt:lpstr>¿Qué tipo de pregunta es?</vt:lpstr>
      <vt:lpstr>Los 4  tipos de preguntas:</vt:lpstr>
      <vt:lpstr>¡Aquí Está!</vt:lpstr>
      <vt:lpstr>Palabras claves para preguntas de ¡Aquí Está!:   </vt:lpstr>
      <vt:lpstr>Leer y Buscar</vt:lpstr>
      <vt:lpstr>Preguntas de Leer y Buscar: Palabras Claves</vt:lpstr>
      <vt:lpstr>El Autor y Yo</vt:lpstr>
      <vt:lpstr>El Autor y Yo Questions:  Clue Words</vt:lpstr>
      <vt:lpstr>On My Own!</vt:lpstr>
      <vt:lpstr>On My Own Questions: Clue Words</vt:lpstr>
      <vt:lpstr>QAR</vt:lpstr>
    </vt:vector>
  </TitlesOfParts>
  <Company>Pittsburg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 A R</dc:title>
  <dc:creator>Pittsburg Unified School District</dc:creator>
  <cp:lastModifiedBy>mwatkins</cp:lastModifiedBy>
  <cp:revision>20</cp:revision>
  <dcterms:created xsi:type="dcterms:W3CDTF">2007-03-28T20:54:53Z</dcterms:created>
  <dcterms:modified xsi:type="dcterms:W3CDTF">2014-05-09T19:55:14Z</dcterms:modified>
</cp:coreProperties>
</file>