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slides/slide86.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slides/slide142.xml" ContentType="application/vnd.openxmlformats-officedocument.presentationml.slide+xml"/>
  <Override PartName="/ppt/slides/slide129.xml" ContentType="application/vnd.openxmlformats-officedocument.presentationml.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slides/slide87.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s/slide85.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145.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notesSlides/notesSlide60.xml" ContentType="application/vnd.openxmlformats-officedocument.presentationml.notesSlide+xml"/>
  <Override PartName="/ppt/slides/slide141.xml" ContentType="application/vnd.openxmlformats-officedocument.presentationml.slide+xml"/>
  <Override PartName="/ppt/notesSlides/notesSlide54.xml" ContentType="application/vnd.openxmlformats-officedocument.presentationml.notesSlide+xml"/>
  <Override PartName="/ppt/slides/slide106.xml" ContentType="application/vnd.openxmlformats-officedocument.presentationml.slid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Default Extension="png" ContentType="image/png"/>
  <Override PartName="/ppt/slides/slide12.xml" ContentType="application/vnd.openxmlformats-officedocument.presentationml.slide+xml"/>
  <Default Extension="emf" ContentType="image/x-e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8"/>
  </p:notesMasterIdLst>
  <p:handoutMasterIdLst>
    <p:handoutMasterId r:id="rId149"/>
  </p:handoutMasterIdLst>
  <p:sldIdLst>
    <p:sldId id="829" r:id="rId2"/>
    <p:sldId id="258" r:id="rId3"/>
    <p:sldId id="600" r:id="rId4"/>
    <p:sldId id="820" r:id="rId5"/>
    <p:sldId id="821" r:id="rId6"/>
    <p:sldId id="823" r:id="rId7"/>
    <p:sldId id="824" r:id="rId8"/>
    <p:sldId id="603" r:id="rId9"/>
    <p:sldId id="716" r:id="rId10"/>
    <p:sldId id="609" r:id="rId11"/>
    <p:sldId id="610" r:id="rId12"/>
    <p:sldId id="717" r:id="rId13"/>
    <p:sldId id="825" r:id="rId14"/>
    <p:sldId id="721" r:id="rId15"/>
    <p:sldId id="720" r:id="rId16"/>
    <p:sldId id="722" r:id="rId17"/>
    <p:sldId id="725" r:id="rId18"/>
    <p:sldId id="727" r:id="rId19"/>
    <p:sldId id="726" r:id="rId20"/>
    <p:sldId id="729" r:id="rId21"/>
    <p:sldId id="728" r:id="rId22"/>
    <p:sldId id="730" r:id="rId23"/>
    <p:sldId id="731" r:id="rId24"/>
    <p:sldId id="732" r:id="rId25"/>
    <p:sldId id="733" r:id="rId26"/>
    <p:sldId id="734" r:id="rId27"/>
    <p:sldId id="735" r:id="rId28"/>
    <p:sldId id="738" r:id="rId29"/>
    <p:sldId id="739" r:id="rId30"/>
    <p:sldId id="740" r:id="rId31"/>
    <p:sldId id="741" r:id="rId32"/>
    <p:sldId id="742" r:id="rId33"/>
    <p:sldId id="743" r:id="rId34"/>
    <p:sldId id="744" r:id="rId35"/>
    <p:sldId id="745" r:id="rId36"/>
    <p:sldId id="746" r:id="rId37"/>
    <p:sldId id="826" r:id="rId38"/>
    <p:sldId id="748" r:id="rId39"/>
    <p:sldId id="813" r:id="rId40"/>
    <p:sldId id="814" r:id="rId41"/>
    <p:sldId id="749" r:id="rId42"/>
    <p:sldId id="750" r:id="rId43"/>
    <p:sldId id="751" r:id="rId44"/>
    <p:sldId id="753" r:id="rId45"/>
    <p:sldId id="752" r:id="rId46"/>
    <p:sldId id="754" r:id="rId47"/>
    <p:sldId id="760" r:id="rId48"/>
    <p:sldId id="761" r:id="rId49"/>
    <p:sldId id="657" r:id="rId50"/>
    <p:sldId id="762" r:id="rId51"/>
    <p:sldId id="763" r:id="rId52"/>
    <p:sldId id="764" r:id="rId53"/>
    <p:sldId id="765" r:id="rId54"/>
    <p:sldId id="766" r:id="rId55"/>
    <p:sldId id="767" r:id="rId56"/>
    <p:sldId id="768" r:id="rId57"/>
    <p:sldId id="769" r:id="rId58"/>
    <p:sldId id="771" r:id="rId59"/>
    <p:sldId id="770" r:id="rId60"/>
    <p:sldId id="668" r:id="rId61"/>
    <p:sldId id="773" r:id="rId62"/>
    <p:sldId id="772" r:id="rId63"/>
    <p:sldId id="774" r:id="rId64"/>
    <p:sldId id="672" r:id="rId65"/>
    <p:sldId id="777" r:id="rId66"/>
    <p:sldId id="778" r:id="rId67"/>
    <p:sldId id="782" r:id="rId68"/>
    <p:sldId id="781" r:id="rId69"/>
    <p:sldId id="783" r:id="rId70"/>
    <p:sldId id="784" r:id="rId71"/>
    <p:sldId id="785" r:id="rId72"/>
    <p:sldId id="788" r:id="rId73"/>
    <p:sldId id="791" r:id="rId74"/>
    <p:sldId id="792" r:id="rId75"/>
    <p:sldId id="793" r:id="rId76"/>
    <p:sldId id="794" r:id="rId77"/>
    <p:sldId id="795" r:id="rId78"/>
    <p:sldId id="796" r:id="rId79"/>
    <p:sldId id="797" r:id="rId80"/>
    <p:sldId id="798" r:id="rId81"/>
    <p:sldId id="799" r:id="rId82"/>
    <p:sldId id="800" r:id="rId83"/>
    <p:sldId id="801" r:id="rId84"/>
    <p:sldId id="802" r:id="rId85"/>
    <p:sldId id="701" r:id="rId86"/>
    <p:sldId id="807" r:id="rId87"/>
    <p:sldId id="808" r:id="rId88"/>
    <p:sldId id="810" r:id="rId89"/>
    <p:sldId id="811" r:id="rId90"/>
    <p:sldId id="809" r:id="rId91"/>
    <p:sldId id="402" r:id="rId92"/>
    <p:sldId id="714" r:id="rId93"/>
    <p:sldId id="401" r:id="rId94"/>
    <p:sldId id="593" r:id="rId95"/>
    <p:sldId id="828" r:id="rId96"/>
    <p:sldId id="404" r:id="rId97"/>
    <p:sldId id="405" r:id="rId98"/>
    <p:sldId id="406" r:id="rId99"/>
    <p:sldId id="407" r:id="rId100"/>
    <p:sldId id="408" r:id="rId101"/>
    <p:sldId id="410" r:id="rId102"/>
    <p:sldId id="411" r:id="rId103"/>
    <p:sldId id="412" r:id="rId104"/>
    <p:sldId id="413" r:id="rId105"/>
    <p:sldId id="417" r:id="rId106"/>
    <p:sldId id="420" r:id="rId107"/>
    <p:sldId id="393" r:id="rId108"/>
    <p:sldId id="423" r:id="rId109"/>
    <p:sldId id="425" r:id="rId110"/>
    <p:sldId id="427" r:id="rId111"/>
    <p:sldId id="429" r:id="rId112"/>
    <p:sldId id="432" r:id="rId113"/>
    <p:sldId id="434" r:id="rId114"/>
    <p:sldId id="437" r:id="rId115"/>
    <p:sldId id="440" r:id="rId116"/>
    <p:sldId id="538" r:id="rId117"/>
    <p:sldId id="539" r:id="rId118"/>
    <p:sldId id="540" r:id="rId119"/>
    <p:sldId id="541" r:id="rId120"/>
    <p:sldId id="542" r:id="rId121"/>
    <p:sldId id="543" r:id="rId122"/>
    <p:sldId id="544" r:id="rId123"/>
    <p:sldId id="545" r:id="rId124"/>
    <p:sldId id="546" r:id="rId125"/>
    <p:sldId id="547" r:id="rId126"/>
    <p:sldId id="548" r:id="rId127"/>
    <p:sldId id="549" r:id="rId128"/>
    <p:sldId id="550" r:id="rId129"/>
    <p:sldId id="551" r:id="rId130"/>
    <p:sldId id="552" r:id="rId131"/>
    <p:sldId id="553" r:id="rId132"/>
    <p:sldId id="554" r:id="rId133"/>
    <p:sldId id="555" r:id="rId134"/>
    <p:sldId id="556" r:id="rId135"/>
    <p:sldId id="557" r:id="rId136"/>
    <p:sldId id="558" r:id="rId137"/>
    <p:sldId id="594" r:id="rId138"/>
    <p:sldId id="595" r:id="rId139"/>
    <p:sldId id="559" r:id="rId140"/>
    <p:sldId id="563" r:id="rId141"/>
    <p:sldId id="564" r:id="rId142"/>
    <p:sldId id="565" r:id="rId143"/>
    <p:sldId id="566" r:id="rId144"/>
    <p:sldId id="567" r:id="rId145"/>
    <p:sldId id="568" r:id="rId146"/>
    <p:sldId id="569" r:id="rId1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64A6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8402" autoAdjust="0"/>
    <p:restoredTop sz="99313" autoAdjust="0"/>
  </p:normalViewPr>
  <p:slideViewPr>
    <p:cSldViewPr snapToGrid="0" snapToObjects="1">
      <p:cViewPr>
        <p:scale>
          <a:sx n="100" d="100"/>
          <a:sy n="100" d="100"/>
        </p:scale>
        <p:origin x="-3704" y="-151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184"/>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interSettings" Target="printerSettings/printerSettings1.bin"/><Relationship Id="rId151" Type="http://schemas.openxmlformats.org/officeDocument/2006/relationships/presProps" Target="presProps.xml"/><Relationship Id="rId152" Type="http://schemas.openxmlformats.org/officeDocument/2006/relationships/viewProps" Target="viewProps.xml"/><Relationship Id="rId153" Type="http://schemas.openxmlformats.org/officeDocument/2006/relationships/theme" Target="theme/theme1.xml"/><Relationship Id="rId15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notesMaster" Target="notesMasters/notesMaster1.xml"/><Relationship Id="rId1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0596F6-E0D8-6B4A-8D3A-F3FC87F730BF}" type="datetime1">
              <a:rPr lang="en-US" smtClean="0"/>
              <a:pPr/>
              <a:t>10/6/14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97EF18-BD77-D84E-869E-83ADDA322170}"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5FFFF-6262-1A4C-9D9A-1AE4869963CF}" type="datetime1">
              <a:rPr lang="en-US" smtClean="0"/>
              <a:pPr/>
              <a:t>10/6/14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850F02-2377-AE4E-ABF2-19D240037DD6}" type="slidenum">
              <a:rPr lang="en-US" smtClean="0"/>
              <a:pPr/>
              <a:t>‹#›</a:t>
            </a:fld>
            <a:endParaRPr lang="en-US"/>
          </a:p>
        </p:txBody>
      </p:sp>
    </p:spTree>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 Id="rId3" Type="http://schemas.openxmlformats.org/officeDocument/2006/relationships/hyperlink" Target="http://www.cast.org/udl/faq/index.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 Id="rId3" Type="http://schemas.openxmlformats.org/officeDocument/2006/relationships/hyperlink" Target="http://www.amazon.com/Happiness-Advantage-Principles-Psychology-Performance/dp/0307591549"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nichcy.org/schoolage/iep/meetings/special-factors/considering-visual" TargetMode="External"/><Relationship Id="rId4" Type="http://schemas.openxmlformats.org/officeDocument/2006/relationships/hyperlink" Target="http://nichcy.org/schoolage/iep/meetings/special-factors%23wrap" TargetMode="External"/><Relationship Id="rId5" Type="http://schemas.openxmlformats.org/officeDocument/2006/relationships/hyperlink" Target="http://www.resnaprojects.org/nattap/" TargetMode="External"/><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nichcy.org/schoolage/iep/meetings/special-factors/considering-visual" TargetMode="External"/><Relationship Id="rId4" Type="http://schemas.openxmlformats.org/officeDocument/2006/relationships/hyperlink" Target="http://nichcy.org/schoolage/iep/meetings/special-factors%23wrap" TargetMode="External"/><Relationship Id="rId5" Type="http://schemas.openxmlformats.org/officeDocument/2006/relationships/hyperlink" Target="http://www.resnaprojects.org/nattap/" TargetMode="External"/><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nichcy.org/schoolage/iep/meetings/special-factors/considering-visual" TargetMode="External"/><Relationship Id="rId4" Type="http://schemas.openxmlformats.org/officeDocument/2006/relationships/hyperlink" Target="http://nichcy.org/schoolage/iep/meetings/special-factors%23wrap" TargetMode="External"/><Relationship Id="rId5" Type="http://schemas.openxmlformats.org/officeDocument/2006/relationships/hyperlink" Target="http://www.resnaprojects.org/nattap/" TargetMode="External"/><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400" b="1" dirty="0" smtClean="0"/>
              <a:t>Q 1: What is Universal Design for Learning?</a:t>
            </a:r>
          </a:p>
          <a:p>
            <a:pPr>
              <a:defRPr/>
            </a:pPr>
            <a:r>
              <a:rPr lang="en-US" sz="1400" dirty="0" smtClean="0"/>
              <a:t>Universal Design for Learning (UDL) is a research-based framework for designing curricula—that is, educational goals, methods, materials, and assessments—that enable all individuals to gain knowledge, skills, and enthusiasm for learning. This is accomplished by simultaneously providing rich supports for learning and reducing barriers to the curriculum, while maintaining high achievement standards for all students.</a:t>
            </a:r>
          </a:p>
          <a:p>
            <a:pPr>
              <a:defRPr/>
            </a:pPr>
            <a:r>
              <a:rPr lang="en-US" sz="1400" dirty="0" smtClean="0"/>
              <a:t/>
            </a:r>
            <a:br>
              <a:rPr lang="en-US" sz="1400" dirty="0" smtClean="0"/>
            </a:br>
            <a:r>
              <a:rPr lang="en-US" sz="1400" b="1" dirty="0" smtClean="0"/>
              <a:t>Q 2: How does Universal Design for Learning help teachers in real classrooms?</a:t>
            </a:r>
          </a:p>
          <a:p>
            <a:pPr>
              <a:defRPr/>
            </a:pPr>
            <a:r>
              <a:rPr lang="en-US" sz="1400" dirty="0" smtClean="0"/>
              <a:t>From pre-kindergarten to graduate school, classrooms usually include learners with diverse abilities and backgrounds, including students with physical, sensory, and learning disabilities, differing cultural and linguistic backgrounds, varied preferences and motivations for learning, students who are unusually gifted, and many others.</a:t>
            </a:r>
          </a:p>
          <a:p>
            <a:pPr>
              <a:defRPr/>
            </a:pPr>
            <a:r>
              <a:rPr lang="en-US" sz="1400" dirty="0" smtClean="0"/>
              <a:t>Universal Design for Learning supports teachers’ efforts to meet the challenge of diversity by providing flexible instructional materials, techniques, and strategies that help teachers differentiate instruction to meet these varied needs. It does this by providing options for:</a:t>
            </a:r>
            <a:br>
              <a:rPr lang="en-US" sz="1400" dirty="0" smtClean="0"/>
            </a:br>
            <a:r>
              <a:rPr lang="en-US" sz="1400" dirty="0" smtClean="0"/>
              <a:t>Presenting information and content in different ways (the "what" of learning)</a:t>
            </a:r>
          </a:p>
          <a:p>
            <a:pPr>
              <a:defRPr/>
            </a:pPr>
            <a:r>
              <a:rPr lang="en-US" sz="1400" dirty="0" smtClean="0"/>
              <a:t>Differentiating the ways that students can express what they know (the "how" of learning)</a:t>
            </a:r>
          </a:p>
          <a:p>
            <a:pPr>
              <a:defRPr/>
            </a:pPr>
            <a:r>
              <a:rPr lang="en-US" sz="1400" dirty="0" smtClean="0"/>
              <a:t>Stimulating interest and motivation for learning (the "why" of learning)</a:t>
            </a:r>
          </a:p>
          <a:p>
            <a:pPr>
              <a:defRPr/>
            </a:pPr>
            <a:r>
              <a:rPr lang="en-US" sz="1400" dirty="0" smtClean="0"/>
              <a:t/>
            </a:r>
            <a:br>
              <a:rPr lang="en-US" sz="1400" dirty="0" smtClean="0"/>
            </a:br>
            <a:r>
              <a:rPr lang="en-US" sz="1400" dirty="0" smtClean="0"/>
              <a:t>A universally designed curriculum is designed from the outset to meet the needs of the greatest number of users, making costly, time-consuming, and after-the-fact changes to curriculum unnecessary.</a:t>
            </a:r>
          </a:p>
          <a:p>
            <a:pPr>
              <a:defRPr/>
            </a:pPr>
            <a:r>
              <a:rPr lang="en-US" sz="1400" dirty="0" smtClean="0"/>
              <a:t/>
            </a:r>
            <a:br>
              <a:rPr lang="en-US" sz="1400" dirty="0" smtClean="0"/>
            </a:br>
            <a:r>
              <a:rPr lang="en-US" sz="1400" b="1" dirty="0" smtClean="0"/>
              <a:t>Q 3: How does UDL help guarantee students equal opportunities to learn?</a:t>
            </a:r>
          </a:p>
          <a:p>
            <a:pPr>
              <a:defRPr/>
            </a:pPr>
            <a:r>
              <a:rPr lang="en-US" sz="1400" dirty="0" smtClean="0"/>
              <a:t>Both IDEA and NCLB recognize the right of all learners to a high-quality standards-based education. The laws preclude the development of separate educational agendas for students with disabilities and others with special needs. They also hold teachers, schools, districts, and states responsible for ensuring that these students demonstrate progress according to the same standards.</a:t>
            </a:r>
          </a:p>
          <a:p>
            <a:pPr>
              <a:defRPr/>
            </a:pPr>
            <a:r>
              <a:rPr lang="en-US" sz="1400" u="sng" dirty="0" smtClean="0"/>
              <a:t>Neither law adequately addresses the greatest impediment to their implementation: the curriculum itself.</a:t>
            </a:r>
            <a:r>
              <a:rPr lang="en-US" sz="1400" dirty="0" smtClean="0"/>
              <a:t> In most classrooms, the curriculum is disabled. It is disabled because its main components—the goals, materials, methods, and assessments—are too rigid and inflexible to meet the needs of diverse learners, especially those with disabilities. Most of the present ways to remediate the curriculum’s disabilities—teacher-made workarounds and modifications, alternative placements etc.—are expensive, inefficient, and often ineffective for learning.</a:t>
            </a:r>
          </a:p>
          <a:p>
            <a:pPr>
              <a:defRPr/>
            </a:pPr>
            <a:r>
              <a:rPr lang="en-US" sz="1400" dirty="0" smtClean="0"/>
              <a:t>By addressing the diversity of learners at the point of curriculum development (rather than as an afterthought or retrofit), Universal Design for Learning is a framework that enables educators to develop curricula that truly "leave no child behind" by maintaining high expectations for all students while effectively meeting diverse learning needs and monitoring student progress.</a:t>
            </a:r>
          </a:p>
          <a:p>
            <a:pPr>
              <a:defRPr/>
            </a:pPr>
            <a:r>
              <a:rPr lang="en-US" sz="1400" dirty="0" smtClean="0"/>
              <a:t/>
            </a:r>
            <a:br>
              <a:rPr lang="en-US" sz="1400" dirty="0" smtClean="0"/>
            </a:br>
            <a:r>
              <a:rPr lang="en-US" sz="1400" b="1" dirty="0" smtClean="0"/>
              <a:t>Q 4: How does UDL address the core principles of No Child Left Behind?</a:t>
            </a:r>
          </a:p>
          <a:p>
            <a:pPr>
              <a:defRPr/>
            </a:pPr>
            <a:r>
              <a:rPr lang="en-US" sz="1400" dirty="0" smtClean="0"/>
              <a:t>Universal Design for Learning supports:</a:t>
            </a:r>
            <a:br>
              <a:rPr lang="en-US" sz="1400" dirty="0" smtClean="0"/>
            </a:br>
            <a:r>
              <a:rPr lang="en-US" sz="1400" dirty="0" smtClean="0"/>
              <a:t>Greater accountability by guiding the development of assessments that provide accurate, timely, and frequent means to measure progress and inform instruction for all students.</a:t>
            </a:r>
          </a:p>
          <a:p>
            <a:pPr>
              <a:defRPr/>
            </a:pPr>
            <a:r>
              <a:rPr lang="en-US" sz="1400" dirty="0" smtClean="0"/>
              <a:t>Greater flexibility and choice for teachers, parents, and students by guiding the development of curricula that provide high expectations for every student and meaningful choices to meet and sustain those high expectations.</a:t>
            </a:r>
          </a:p>
          <a:p>
            <a:pPr>
              <a:defRPr/>
            </a:pPr>
            <a:r>
              <a:rPr lang="en-US" sz="1400" dirty="0" smtClean="0"/>
              <a:t>Greater use of evidence-based practices by guiding the design of high-quality curriculum that include research-based techniques for all students, including those with disabilities.</a:t>
            </a:r>
          </a:p>
          <a:p>
            <a:pPr>
              <a:defRPr/>
            </a:pPr>
            <a:endParaRPr lang="en-US" sz="1400" dirty="0" smtClean="0"/>
          </a:p>
          <a:p>
            <a:pPr>
              <a:defRPr/>
            </a:pPr>
            <a:r>
              <a:rPr lang="en-US" sz="1400" dirty="0" smtClean="0"/>
              <a:t/>
            </a:r>
            <a:br>
              <a:rPr lang="en-US" sz="1400" dirty="0" smtClean="0"/>
            </a:br>
            <a:r>
              <a:rPr lang="en-US" sz="1400" b="1" dirty="0" smtClean="0"/>
              <a:t>Q 5: I've seen the term </a:t>
            </a:r>
            <a:r>
              <a:rPr lang="en-US" sz="1400" b="1" i="1" dirty="0" smtClean="0"/>
              <a:t>universal design</a:t>
            </a:r>
            <a:r>
              <a:rPr lang="en-US" sz="1400" b="1" dirty="0" smtClean="0"/>
              <a:t> but not </a:t>
            </a:r>
            <a:r>
              <a:rPr lang="en-US" sz="1400" b="1" i="1" dirty="0" smtClean="0"/>
              <a:t>Universal Design for Learning</a:t>
            </a:r>
            <a:r>
              <a:rPr lang="en-US" sz="1400" b="1" dirty="0" smtClean="0"/>
              <a:t>. What is the difference?</a:t>
            </a:r>
          </a:p>
          <a:p>
            <a:pPr>
              <a:defRPr/>
            </a:pPr>
            <a:r>
              <a:rPr lang="en-US" sz="1400" dirty="0" smtClean="0"/>
              <a:t>The term "universal design" refers to the movement in architecture and product development that aims to create places or things that are accessible to as many people as possible, including those with disabilities. Speakerphones, curb cuts, and close-captioned television are all examples of universal designs—innovations that benefit a variety of users, including individuals with disabilities. When applied to education, the term "universal design" generally concerns eliminating physical barriers to educational places or materials—for example, providing accessible textbooks.</a:t>
            </a:r>
          </a:p>
          <a:p>
            <a:pPr>
              <a:defRPr/>
            </a:pPr>
            <a:r>
              <a:rPr lang="en-US" sz="1400" dirty="0" smtClean="0"/>
              <a:t>Of course, increasing physical access is an essential first step. But it is only the beginning. Genuine learning requires much more than physical access—it requires cognitive (or intellectual) access, too. A student with a learning disability may be able to see text clearly (physical access) but may have difficulty understanding the assignment or purpose for reading, finding main points, organizing notes, and expressing understanding (cognitive access). Conversely, a student with cerebral palsy may fully understand an assignment and have clear ideas for executing it (cognitive access) but be blocked from expressing those ideas by inappropriate tools (physical access).</a:t>
            </a:r>
          </a:p>
          <a:p>
            <a:pPr>
              <a:defRPr/>
            </a:pPr>
            <a:r>
              <a:rPr lang="en-US" sz="1400" dirty="0" smtClean="0"/>
              <a:t>Universal Design for Learning recommends ways to provide cognitive as well as physical access to the curriculum. Students are provided with scaffolds and supports to deeply understand and engage with standards-based material. They not only have access to content and facts, but they learn to ask questions, find information, and use that information effectively. They learn how to learn.</a:t>
            </a:r>
          </a:p>
          <a:p>
            <a:pPr>
              <a:defRPr/>
            </a:pPr>
            <a:r>
              <a:rPr lang="en-US" sz="1400" dirty="0" smtClean="0"/>
              <a:t/>
            </a:r>
            <a:br>
              <a:rPr lang="en-US" sz="1400" dirty="0" smtClean="0"/>
            </a:br>
            <a:r>
              <a:rPr lang="en-US" sz="1400" b="1" dirty="0" smtClean="0"/>
              <a:t>Q 6: How can technology help teachers individualize teaching materials to make learning engaging and challenging for all students?</a:t>
            </a:r>
          </a:p>
          <a:p>
            <a:pPr>
              <a:defRPr/>
            </a:pPr>
            <a:r>
              <a:rPr lang="en-US" sz="1400" dirty="0" smtClean="0"/>
              <a:t>Technology tools, if designed according to the Web Accessibility Initiative (WAI) and UDL guidelines, can be created to support the individualization necessary to engage all learners, as illustrated by the following examples.</a:t>
            </a:r>
          </a:p>
          <a:p>
            <a:pPr>
              <a:defRPr/>
            </a:pPr>
            <a:r>
              <a:rPr lang="en-US" sz="1400" dirty="0" smtClean="0"/>
              <a:t>Pam, a student with learning disabilities for whom English is also a second language, uses </a:t>
            </a:r>
            <a:r>
              <a:rPr lang="en-US" sz="1400" dirty="0" err="1" smtClean="0"/>
              <a:t>CAST's</a:t>
            </a:r>
            <a:r>
              <a:rPr lang="en-US" sz="1400" dirty="0" smtClean="0"/>
              <a:t> </a:t>
            </a:r>
            <a:r>
              <a:rPr lang="en-US" sz="1400" dirty="0" err="1" smtClean="0"/>
              <a:t>eReader</a:t>
            </a:r>
            <a:r>
              <a:rPr lang="en-US" sz="1400" dirty="0" smtClean="0"/>
              <a:t> software to help her complete a reading assignment. </a:t>
            </a:r>
            <a:r>
              <a:rPr lang="en-US" sz="1400" dirty="0" err="1" smtClean="0"/>
              <a:t>eReader's</a:t>
            </a:r>
            <a:r>
              <a:rPr lang="en-US" sz="1400" dirty="0" smtClean="0"/>
              <a:t> spoken voice and synchronized highlighting features help her track words on a page, pace her reading, and associate the way a word looks with the way it sounds. After reading the story several times with the spoken voice option turned on and the highlighting speed set to slow, she turns the read aloud feature off, increases the highlighting speed slightly, and reads the story again. In this manner, she works gradually to increase her reading comprehension and speed.</a:t>
            </a:r>
          </a:p>
          <a:p>
            <a:pPr>
              <a:defRPr/>
            </a:pPr>
            <a:r>
              <a:rPr lang="en-US" sz="1400" dirty="0" smtClean="0"/>
              <a:t>Seth, a student with low vision whose word comprehension skills are excellent, uses </a:t>
            </a:r>
            <a:r>
              <a:rPr lang="en-US" sz="1400" dirty="0" err="1" smtClean="0"/>
              <a:t>eReader</a:t>
            </a:r>
            <a:r>
              <a:rPr lang="en-US" sz="1400" dirty="0" smtClean="0"/>
              <a:t> to adjust the font, style, size, and color of digital text, background, and highlighting, to achieve maximum contrast and readability.</a:t>
            </a:r>
          </a:p>
          <a:p>
            <a:pPr>
              <a:defRPr/>
            </a:pPr>
            <a:r>
              <a:rPr lang="en-US" sz="1400" dirty="0" smtClean="0"/>
              <a:t>Jeremy, a poor speller who does not enjoy writing, uses the auditory feedback offered by Don Johnston's </a:t>
            </a:r>
            <a:r>
              <a:rPr lang="en-US" sz="1400" dirty="0" err="1" smtClean="0"/>
              <a:t>Write:OutLoud</a:t>
            </a:r>
            <a:r>
              <a:rPr lang="en-US" sz="1400" dirty="0" smtClean="0"/>
              <a:t> software to engage in the task of writing an English composition. As he types his composition and it is displayed on the computer screen, the program reads it aloud by word, sentence, paragraph, or letter-by-letter, helping him to identify sentence construction problems and spelling mistakes. When he misspells a word, it flashes on the screen, indicating his error. Using the program's talking spell checker, he calls up a list of suggested words to replace the misspelled word, and, in the case of homonyms, short definitions to distinguish one word from another. Jeremy selects a word when its pronunciation (or definition) indicates it is the correct word, and completes the composition without spelling errors.</a:t>
            </a:r>
          </a:p>
          <a:p>
            <a:pPr>
              <a:defRPr/>
            </a:pPr>
            <a:r>
              <a:rPr lang="en-US" sz="1400" dirty="0" smtClean="0"/>
              <a:t>Daniel, whose physical disabilities prevent him from using a mouse or a computer keyboard, uses </a:t>
            </a:r>
            <a:r>
              <a:rPr lang="en-US" sz="1400" dirty="0" err="1" smtClean="0"/>
              <a:t>Ke:nx</a:t>
            </a:r>
            <a:r>
              <a:rPr lang="en-US" sz="1400" dirty="0" smtClean="0"/>
              <a:t> software with </a:t>
            </a:r>
            <a:r>
              <a:rPr lang="en-US" sz="1400" dirty="0" err="1" smtClean="0"/>
              <a:t>Write:OutLoud</a:t>
            </a:r>
            <a:r>
              <a:rPr lang="en-US" sz="1400" dirty="0" smtClean="0"/>
              <a:t> to gain single switch access to program controls and an onscreen keyboard. In this way, he too can access the writing supports of the program to help him complete his written work.</a:t>
            </a:r>
          </a:p>
          <a:p>
            <a:pPr>
              <a:defRPr/>
            </a:pPr>
            <a:r>
              <a:rPr lang="en-US" sz="1400" dirty="0" smtClean="0"/>
              <a:t>Ellen, an eighth-grade student with learning disabilities, finds it challenging to utilize the rich resources of the Internet because there is so much information to look at and so many visual distracters. But finding and organizing information from the Web is getting easier for her since her school installed </a:t>
            </a:r>
            <a:r>
              <a:rPr lang="en-US" sz="1400" dirty="0" err="1" smtClean="0"/>
              <a:t>CAST's</a:t>
            </a:r>
            <a:r>
              <a:rPr lang="en-US" sz="1400" dirty="0" smtClean="0"/>
              <a:t> </a:t>
            </a:r>
            <a:r>
              <a:rPr lang="en-US" sz="1400" dirty="0" err="1" smtClean="0"/>
              <a:t>eTrekker</a:t>
            </a:r>
            <a:r>
              <a:rPr lang="en-US" sz="1400" dirty="0" smtClean="0"/>
              <a:t> software on its library computers. She signs on, opens </a:t>
            </a:r>
            <a:r>
              <a:rPr lang="en-US" sz="1400" dirty="0" err="1" smtClean="0"/>
              <a:t>eTrekker</a:t>
            </a:r>
            <a:r>
              <a:rPr lang="en-US" sz="1400" dirty="0" smtClean="0"/>
              <a:t>, and types in a research question such as </a:t>
            </a:r>
            <a:r>
              <a:rPr lang="en-US" sz="1400" i="1" dirty="0" smtClean="0"/>
              <a:t>What did Harriet Tubman do in the Civil War as a nurse?</a:t>
            </a:r>
            <a:r>
              <a:rPr lang="en-US" sz="1400" dirty="0" smtClean="0"/>
              <a:t> </a:t>
            </a:r>
            <a:r>
              <a:rPr lang="en-US" sz="1400" dirty="0" err="1" smtClean="0"/>
              <a:t>eTrekker</a:t>
            </a:r>
            <a:r>
              <a:rPr lang="en-US" sz="1400" dirty="0" smtClean="0"/>
              <a:t> checks Ellen's spelling and identifies the keywords in her question, such as </a:t>
            </a:r>
            <a:r>
              <a:rPr lang="en-US" sz="1400" i="1" dirty="0" smtClean="0"/>
              <a:t>Harriet Tubman</a:t>
            </a:r>
            <a:r>
              <a:rPr lang="en-US" sz="1400" dirty="0" smtClean="0"/>
              <a:t>, </a:t>
            </a:r>
            <a:r>
              <a:rPr lang="en-US" sz="1400" i="1" dirty="0" smtClean="0"/>
              <a:t>Civil War</a:t>
            </a:r>
            <a:r>
              <a:rPr lang="en-US" sz="1400" dirty="0" smtClean="0"/>
              <a:t>, and </a:t>
            </a:r>
            <a:r>
              <a:rPr lang="en-US" sz="1400" i="1" dirty="0" smtClean="0"/>
              <a:t>nurse</a:t>
            </a:r>
            <a:r>
              <a:rPr lang="en-US" sz="1400" dirty="0" smtClean="0"/>
              <a:t>. Ellen presses the search button and </a:t>
            </a:r>
            <a:r>
              <a:rPr lang="en-US" sz="1400" dirty="0" err="1" smtClean="0"/>
              <a:t>eTrekker</a:t>
            </a:r>
            <a:r>
              <a:rPr lang="en-US" sz="1400" dirty="0" smtClean="0"/>
              <a:t> lists ten websites that match her search criteria. </a:t>
            </a:r>
            <a:r>
              <a:rPr lang="en-US" sz="1400" dirty="0" err="1" smtClean="0"/>
              <a:t>eTrekker's</a:t>
            </a:r>
            <a:r>
              <a:rPr lang="en-US" sz="1400" dirty="0" smtClean="0"/>
              <a:t> interface presents a search engine environment free of distracting advertisements and extraneous information. Ellen selects a few sites to visit, goes to those sites, and, using the reading supports of </a:t>
            </a:r>
            <a:r>
              <a:rPr lang="en-US" sz="1400" dirty="0" err="1" smtClean="0"/>
              <a:t>eReader</a:t>
            </a:r>
            <a:r>
              <a:rPr lang="en-US" sz="1400" dirty="0" smtClean="0"/>
              <a:t>, which she has also opened on her computer, selects the read feature to have information read aloud to her. </a:t>
            </a:r>
            <a:r>
              <a:rPr lang="en-US" sz="1400" dirty="0" err="1" smtClean="0"/>
              <a:t>eTrekker</a:t>
            </a:r>
            <a:r>
              <a:rPr lang="en-US" sz="1400" dirty="0" smtClean="0"/>
              <a:t> keeps her research question and keywords on the screen, helping her to maintain focus on the nursing aspect of Tubman's life, rather than her role in the Underground Railroad. Ellen highlights and pastes information into the onscreen notepad and generates some of her own notes on the topic. When she finishes her Internet search, </a:t>
            </a:r>
            <a:r>
              <a:rPr lang="en-US" sz="1400" dirty="0" err="1" smtClean="0"/>
              <a:t>eTrekker</a:t>
            </a:r>
            <a:r>
              <a:rPr lang="en-US" sz="1400" dirty="0" smtClean="0"/>
              <a:t> stores her research question and keywords, the websites she has visited, and her notes so that she can easily retrieve them.</a:t>
            </a:r>
          </a:p>
          <a:p>
            <a:pPr>
              <a:defRPr/>
            </a:pPr>
            <a:r>
              <a:rPr lang="en-US" sz="1400" dirty="0" smtClean="0"/>
              <a:t/>
            </a:r>
            <a:br>
              <a:rPr lang="en-US" sz="1400" dirty="0" smtClean="0"/>
            </a:br>
            <a:r>
              <a:rPr lang="en-US" sz="1400" b="1" dirty="0" smtClean="0"/>
              <a:t>Q 7: How can the Internet and multimedia be used to individualize learning for students with varied backgrounds, learning styles, abilities and disabilities?</a:t>
            </a:r>
          </a:p>
          <a:p>
            <a:pPr>
              <a:defRPr/>
            </a:pPr>
            <a:r>
              <a:rPr lang="en-US" sz="1400" dirty="0" smtClean="0"/>
              <a:t>The flexibility of digital media and the varied resources available on the World Wide Web provide great opportunity for individualization. However, care must be taken to structure any learning experience so that the focus remains on the particular goal at hand. This requires preparation and careful consideration of each learner's needs and skills.</a:t>
            </a:r>
          </a:p>
          <a:p>
            <a:pPr>
              <a:defRPr/>
            </a:pPr>
            <a:r>
              <a:rPr lang="en-US" sz="1400" dirty="0" smtClean="0"/>
              <a:t>Example: A seventh-grade science class, with the help of their teacher, uses Engaging Minds' Inspiration software, a concept mapping program, to create a ‘launch pad' of selected web sites to use when researching the topic of whales. Inspiration enables this diverse group of seventh-grade students, with varied abilities and preferences, to work together to fulfill the goal of the assignment: to find out the best place in the world to film whales for an upcoming movie, and how much such a project might cost. One student, a reluctant reader who does poorly in print-based assignments, excels when it comes to interpreting the data presented in maps and graphs depicting whale migratory patterns. Another student's math skills come to the fore as she analyzes how much it will cost to get a crew to the Gulf of Maine to film humpback whales in action. As the students gather their data, they weave their separate findings into a cohesive whole using Inspiration. When their research is complete, another student uses his visual talents to present the group's findings in a dazzling PowerPoint presentation.</a:t>
            </a:r>
          </a:p>
          <a:p>
            <a:pPr>
              <a:defRPr/>
            </a:pPr>
            <a:endParaRPr lang="en-US" sz="1400" dirty="0" smtClean="0"/>
          </a:p>
          <a:p>
            <a:endParaRPr lang="en-US" sz="1400" b="1" dirty="0"/>
          </a:p>
        </p:txBody>
      </p:sp>
      <p:sp>
        <p:nvSpPr>
          <p:cNvPr id="4" name="Slide Number Placeholder 3"/>
          <p:cNvSpPr>
            <a:spLocks noGrp="1"/>
          </p:cNvSpPr>
          <p:nvPr>
            <p:ph type="sldNum" sz="quarter" idx="10"/>
          </p:nvPr>
        </p:nvSpPr>
        <p:spPr/>
        <p:txBody>
          <a:bodyPr/>
          <a:lstStyle/>
          <a:p>
            <a:fld id="{4F1D749D-064D-B64A-9F35-E0EC6A327D9A}" type="slidenum">
              <a:rPr lang="en-US" smtClean="0"/>
              <a:pPr/>
              <a:t>11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080345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3"/>
          <p:cNvSpPr>
            <a:spLocks noGrp="1" noChangeArrowheads="1"/>
          </p:cNvSpPr>
          <p:nvPr>
            <p:ph type="dt" sz="quarter" idx="1"/>
          </p:nvPr>
        </p:nvSpPr>
        <p:spPr>
          <a:noFill/>
          <a:ln>
            <a:miter lim="800000"/>
            <a:headEnd/>
            <a:tailEnd/>
          </a:ln>
        </p:spPr>
        <p:txBody>
          <a:bodyPr/>
          <a:lstStyle/>
          <a:p>
            <a:fld id="{2CB038BB-C7E1-8042-979E-B21311CD2ED4}" type="datetime4">
              <a:rPr lang="en-US"/>
              <a:pPr/>
              <a:t>October 6, 2014</a:t>
            </a:fld>
            <a:endParaRPr lang="en-US"/>
          </a:p>
        </p:txBody>
      </p:sp>
      <p:sp>
        <p:nvSpPr>
          <p:cNvPr id="130051" name="Rectangle 7"/>
          <p:cNvSpPr>
            <a:spLocks noGrp="1" noChangeArrowheads="1"/>
          </p:cNvSpPr>
          <p:nvPr>
            <p:ph type="sldNum" sz="quarter" idx="5"/>
          </p:nvPr>
        </p:nvSpPr>
        <p:spPr>
          <a:noFill/>
          <a:ln>
            <a:miter lim="800000"/>
            <a:headEnd/>
            <a:tailEnd/>
          </a:ln>
        </p:spPr>
        <p:txBody>
          <a:bodyPr/>
          <a:lstStyle/>
          <a:p>
            <a:fld id="{BD48A8D4-126D-9C47-A699-6A92DEBCC127}" type="slidenum">
              <a:rPr lang="en-US"/>
              <a:pPr/>
              <a:t>39</a:t>
            </a:fld>
            <a:endParaRPr lang="en-US"/>
          </a:p>
        </p:txBody>
      </p:sp>
      <p:sp>
        <p:nvSpPr>
          <p:cNvPr id="130052" name="Rectangle 2"/>
          <p:cNvSpPr>
            <a:spLocks noGrp="1" noRot="1" noChangeAspect="1" noChangeArrowheads="1" noTextEdit="1"/>
          </p:cNvSpPr>
          <p:nvPr>
            <p:ph type="sldImg"/>
          </p:nvPr>
        </p:nvSpPr>
        <p:spPr>
          <a:ln/>
        </p:spPr>
      </p:sp>
      <p:sp>
        <p:nvSpPr>
          <p:cNvPr id="130053"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endParaRPr lang="en-US">
              <a:latin typeface="Times" pitchFamily="-65" charset="0"/>
            </a:endParaRPr>
          </a:p>
        </p:txBody>
      </p:sp>
      <p:sp>
        <p:nvSpPr>
          <p:cNvPr id="132100" name="Slide Number Placeholder 3"/>
          <p:cNvSpPr>
            <a:spLocks noGrp="1"/>
          </p:cNvSpPr>
          <p:nvPr>
            <p:ph type="sldNum" sz="quarter" idx="5"/>
          </p:nvPr>
        </p:nvSpPr>
        <p:spPr>
          <a:noFill/>
          <a:ln>
            <a:miter lim="800000"/>
            <a:headEnd/>
            <a:tailEnd/>
          </a:ln>
        </p:spPr>
        <p:txBody>
          <a:bodyPr/>
          <a:lstStyle/>
          <a:p>
            <a:fld id="{20B5029C-06B2-194B-8843-7AC6F2E4DD8D}" type="slidenum">
              <a:rPr lang="en-US">
                <a:latin typeface="Calibri" pitchFamily="-65" charset="0"/>
                <a:ea typeface="ＭＳ Ｐゴシック" pitchFamily="-65" charset="-128"/>
                <a:cs typeface="ＭＳ Ｐゴシック" pitchFamily="-65" charset="-128"/>
              </a:rPr>
              <a:pPr/>
              <a:t>40</a:t>
            </a:fld>
            <a:endParaRPr lang="en-US">
              <a:latin typeface="Calibri" pitchFamily="-65" charset="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198660" name="Date Placeholder 3"/>
          <p:cNvSpPr>
            <a:spLocks noGrp="1"/>
          </p:cNvSpPr>
          <p:nvPr>
            <p:ph type="dt" sz="quarter" idx="1"/>
          </p:nvPr>
        </p:nvSpPr>
        <p:spPr>
          <a:noFill/>
          <a:ln>
            <a:miter lim="800000"/>
            <a:headEnd/>
            <a:tailEnd/>
          </a:ln>
        </p:spPr>
        <p:txBody>
          <a:bodyPr/>
          <a:lstStyle/>
          <a:p>
            <a:fld id="{194B6FAA-C6C6-7E48-A484-30278606A25C}" type="datetime1">
              <a:rPr lang="en-US" smtClean="0"/>
              <a:pPr/>
              <a:t>10/6/14</a:t>
            </a:fld>
            <a:endParaRPr lang="en-US" smtClean="0"/>
          </a:p>
        </p:txBody>
      </p:sp>
      <p:sp>
        <p:nvSpPr>
          <p:cNvPr id="198661" name="Slide Number Placeholder 4"/>
          <p:cNvSpPr>
            <a:spLocks noGrp="1"/>
          </p:cNvSpPr>
          <p:nvPr>
            <p:ph type="sldNum" sz="quarter" idx="5"/>
          </p:nvPr>
        </p:nvSpPr>
        <p:spPr>
          <a:noFill/>
          <a:ln>
            <a:miter lim="800000"/>
            <a:headEnd/>
            <a:tailEnd/>
          </a:ln>
        </p:spPr>
        <p:txBody>
          <a:bodyPr/>
          <a:lstStyle/>
          <a:p>
            <a:fld id="{356BD2A0-19FC-8648-A108-241F7273F43F}" type="slidenum">
              <a:rPr lang="en-US" smtClean="0"/>
              <a:pPr/>
              <a:t>49</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0" name="Slide Image Placeholder 1"/>
          <p:cNvSpPr>
            <a:spLocks noGrp="1" noRot="1" noChangeAspect="1"/>
          </p:cNvSpPr>
          <p:nvPr>
            <p:ph type="sldImg"/>
          </p:nvPr>
        </p:nvSpPr>
        <p:spPr>
          <a:ln/>
        </p:spPr>
      </p:sp>
      <p:sp>
        <p:nvSpPr>
          <p:cNvPr id="258051" name="Notes Placeholder 2"/>
          <p:cNvSpPr>
            <a:spLocks noGrp="1"/>
          </p:cNvSpPr>
          <p:nvPr>
            <p:ph type="body" idx="1"/>
          </p:nvPr>
        </p:nvSpPr>
        <p:spPr>
          <a:noFill/>
        </p:spPr>
        <p:txBody>
          <a:bodyPr/>
          <a:lstStyle/>
          <a:p>
            <a:r>
              <a:rPr lang="en-US" smtClean="0">
                <a:latin typeface="Times" pitchFamily="-65" charset="0"/>
              </a:rPr>
              <a:t>The updated UDL Guidelines. The Engagement Principle is moved to a more prominent position noting its importance for student access to curriculum and instruction.</a:t>
            </a:r>
          </a:p>
        </p:txBody>
      </p:sp>
      <p:sp>
        <p:nvSpPr>
          <p:cNvPr id="258052" name="Date Placeholder 3"/>
          <p:cNvSpPr>
            <a:spLocks noGrp="1"/>
          </p:cNvSpPr>
          <p:nvPr>
            <p:ph type="dt" sz="quarter" idx="1"/>
          </p:nvPr>
        </p:nvSpPr>
        <p:spPr>
          <a:noFill/>
          <a:ln>
            <a:miter lim="800000"/>
            <a:headEnd/>
            <a:tailEnd/>
          </a:ln>
        </p:spPr>
        <p:txBody>
          <a:bodyPr/>
          <a:lstStyle/>
          <a:p>
            <a:fld id="{1A0FBE23-691F-8D42-8956-3F6B0B6CA617}" type="datetime1">
              <a:rPr lang="en-US" smtClean="0"/>
              <a:pPr/>
              <a:t>10/6/14</a:t>
            </a:fld>
            <a:endParaRPr lang="en-US" smtClean="0"/>
          </a:p>
        </p:txBody>
      </p:sp>
      <p:sp>
        <p:nvSpPr>
          <p:cNvPr id="258053" name="Slide Number Placeholder 4"/>
          <p:cNvSpPr>
            <a:spLocks noGrp="1"/>
          </p:cNvSpPr>
          <p:nvPr>
            <p:ph type="sldNum" sz="quarter" idx="5"/>
          </p:nvPr>
        </p:nvSpPr>
        <p:spPr>
          <a:noFill/>
          <a:ln>
            <a:miter lim="800000"/>
            <a:headEnd/>
            <a:tailEnd/>
          </a:ln>
        </p:spPr>
        <p:txBody>
          <a:bodyPr/>
          <a:lstStyle/>
          <a:p>
            <a:fld id="{8532DD61-633A-FF44-BD6C-AE9785BA7F44}" type="slidenum">
              <a:rPr lang="en-US" smtClean="0"/>
              <a:pPr/>
              <a:t>60</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9426" name="Slide Image Placeholder 1"/>
          <p:cNvSpPr>
            <a:spLocks noGrp="1" noRot="1" noChangeAspect="1"/>
          </p:cNvSpPr>
          <p:nvPr>
            <p:ph type="sldImg"/>
          </p:nvPr>
        </p:nvSpPr>
        <p:spPr>
          <a:ln/>
        </p:spPr>
      </p:sp>
      <p:sp>
        <p:nvSpPr>
          <p:cNvPr id="359427" name="Notes Placeholder 2"/>
          <p:cNvSpPr>
            <a:spLocks noGrp="1"/>
          </p:cNvSpPr>
          <p:nvPr>
            <p:ph type="body" idx="1"/>
          </p:nvPr>
        </p:nvSpPr>
        <p:spPr>
          <a:noFill/>
        </p:spPr>
        <p:txBody>
          <a:bodyPr/>
          <a:lstStyle/>
          <a:p>
            <a:r>
              <a:rPr lang="en-US" smtClean="0">
                <a:latin typeface="Times" pitchFamily="-65" charset="0"/>
              </a:rPr>
              <a:t>The updated UDL Guidelines</a:t>
            </a:r>
          </a:p>
        </p:txBody>
      </p:sp>
      <p:sp>
        <p:nvSpPr>
          <p:cNvPr id="359428" name="Date Placeholder 3"/>
          <p:cNvSpPr>
            <a:spLocks noGrp="1"/>
          </p:cNvSpPr>
          <p:nvPr>
            <p:ph type="dt" sz="quarter" idx="1"/>
          </p:nvPr>
        </p:nvSpPr>
        <p:spPr>
          <a:noFill/>
          <a:ln>
            <a:miter lim="800000"/>
            <a:headEnd/>
            <a:tailEnd/>
          </a:ln>
        </p:spPr>
        <p:txBody>
          <a:bodyPr/>
          <a:lstStyle/>
          <a:p>
            <a:fld id="{74D8550E-35F5-FE4A-A4D3-9A406D664088}" type="datetime1">
              <a:rPr lang="en-US" smtClean="0"/>
              <a:pPr/>
              <a:t>10/6/14</a:t>
            </a:fld>
            <a:endParaRPr lang="en-US" smtClean="0"/>
          </a:p>
        </p:txBody>
      </p:sp>
      <p:sp>
        <p:nvSpPr>
          <p:cNvPr id="359429" name="Slide Number Placeholder 4"/>
          <p:cNvSpPr>
            <a:spLocks noGrp="1"/>
          </p:cNvSpPr>
          <p:nvPr>
            <p:ph type="sldNum" sz="quarter" idx="5"/>
          </p:nvPr>
        </p:nvSpPr>
        <p:spPr>
          <a:noFill/>
          <a:ln>
            <a:miter lim="800000"/>
            <a:headEnd/>
            <a:tailEnd/>
          </a:ln>
        </p:spPr>
        <p:txBody>
          <a:bodyPr/>
          <a:lstStyle/>
          <a:p>
            <a:fld id="{12402B09-F121-9A4A-BF96-BFA6E3997B77}" type="slidenum">
              <a:rPr lang="en-US" smtClean="0"/>
              <a:pPr/>
              <a:t>64</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b="1" dirty="0" smtClean="0"/>
              <a:t>Q 1: What is Universal Design for Learning?</a:t>
            </a:r>
          </a:p>
          <a:p>
            <a:pPr>
              <a:defRPr/>
            </a:pPr>
            <a:r>
              <a:rPr lang="en-US" dirty="0" smtClean="0"/>
              <a:t>Universal Design for Learning (UDL) is a research-based framework for designing curricula—that is, educational goals, methods, materials, and assessments—that enable all individuals to gain knowledge, skills, and enthusiasm for learning. This is accomplished by simultaneously providing rich supports for learning and reducing barriers to the curriculum, while maintaining high achievement standards for all students.</a:t>
            </a:r>
          </a:p>
          <a:p>
            <a:pPr>
              <a:defRPr/>
            </a:pPr>
            <a:r>
              <a:rPr lang="en-US" dirty="0" smtClean="0">
                <a:hlinkClick r:id="rId3"/>
              </a:rPr>
              <a:t>Back to Top</a:t>
            </a:r>
            <a:endParaRPr lang="en-US" dirty="0" smtClean="0"/>
          </a:p>
          <a:p>
            <a:pPr>
              <a:defRPr/>
            </a:pPr>
            <a:r>
              <a:rPr lang="en-US" dirty="0" smtClean="0"/>
              <a:t/>
            </a:r>
            <a:br>
              <a:rPr lang="en-US" dirty="0" smtClean="0"/>
            </a:br>
            <a:r>
              <a:rPr lang="en-US" b="1" dirty="0" smtClean="0"/>
              <a:t>Q 2: How does Universal Design for Learning help teachers in real classrooms?</a:t>
            </a:r>
          </a:p>
          <a:p>
            <a:pPr>
              <a:defRPr/>
            </a:pPr>
            <a:r>
              <a:rPr lang="en-US" dirty="0" smtClean="0"/>
              <a:t>From pre-kindergarten to graduate school, classrooms usually include learners with diverse abilities and backgrounds, including students with physical, sensory, and learning disabilities, differing cultural and linguistic backgrounds, varied preferences and motivations for learning, students who are unusually gifted, and many others.</a:t>
            </a:r>
          </a:p>
          <a:p>
            <a:pPr>
              <a:defRPr/>
            </a:pPr>
            <a:r>
              <a:rPr lang="en-US" dirty="0" smtClean="0"/>
              <a:t>Universal Design for Learning supports teachers’ efforts to meet the challenge of diversity by providing flexible instructional materials, techniques, and strategies that help teachers differentiate instruction to meet these varied needs. It does this by providing options for:</a:t>
            </a:r>
            <a:br>
              <a:rPr lang="en-US" dirty="0" smtClean="0"/>
            </a:br>
            <a:r>
              <a:rPr lang="en-US" dirty="0" smtClean="0"/>
              <a:t>Presenting information and content in different ways (the "what" of learning)</a:t>
            </a:r>
          </a:p>
          <a:p>
            <a:pPr>
              <a:defRPr/>
            </a:pPr>
            <a:r>
              <a:rPr lang="en-US" dirty="0" smtClean="0"/>
              <a:t>Differentiating the ways that students can express what they know (the "how" of learning)</a:t>
            </a:r>
          </a:p>
          <a:p>
            <a:pPr>
              <a:defRPr/>
            </a:pPr>
            <a:r>
              <a:rPr lang="en-US" dirty="0" smtClean="0"/>
              <a:t>Stimulating interest and motivation for learning (the "why" of learning)</a:t>
            </a:r>
          </a:p>
          <a:p>
            <a:pPr>
              <a:defRPr/>
            </a:pPr>
            <a:r>
              <a:rPr lang="en-US" dirty="0" smtClean="0"/>
              <a:t/>
            </a:r>
            <a:br>
              <a:rPr lang="en-US" dirty="0" smtClean="0"/>
            </a:br>
            <a:r>
              <a:rPr lang="en-US" dirty="0" smtClean="0"/>
              <a:t>A universally designed curriculum is designed from the outset to meet the needs of the greatest number of users, making costly, time-consuming, and after-the-fact changes to curriculum unnecessary.</a:t>
            </a:r>
          </a:p>
          <a:p>
            <a:pPr>
              <a:defRPr/>
            </a:pPr>
            <a:r>
              <a:rPr lang="en-US" dirty="0" smtClean="0">
                <a:hlinkClick r:id="rId3"/>
              </a:rPr>
              <a:t>Back to Top</a:t>
            </a:r>
            <a:endParaRPr lang="en-US" dirty="0" smtClean="0"/>
          </a:p>
          <a:p>
            <a:pPr>
              <a:defRPr/>
            </a:pPr>
            <a:r>
              <a:rPr lang="en-US" dirty="0" smtClean="0"/>
              <a:t/>
            </a:r>
            <a:br>
              <a:rPr lang="en-US" dirty="0" smtClean="0"/>
            </a:br>
            <a:r>
              <a:rPr lang="en-US" b="1" dirty="0" smtClean="0"/>
              <a:t>Q 3: How does UDL help guarantee students equal opportunities to learn?</a:t>
            </a:r>
          </a:p>
          <a:p>
            <a:pPr>
              <a:defRPr/>
            </a:pPr>
            <a:r>
              <a:rPr lang="en-US" dirty="0" smtClean="0"/>
              <a:t>Both IDEA and NCLB recognize the right of all learners to a high-quality standards-based education. The laws preclude the development of separate educational agendas for students with disabilities and others with special needs. They also hold teachers, schools, districts, and states responsible for ensuring that these students demonstrate progress according to the same standards.</a:t>
            </a:r>
          </a:p>
          <a:p>
            <a:pPr>
              <a:defRPr/>
            </a:pPr>
            <a:r>
              <a:rPr lang="en-US" u="sng" dirty="0" smtClean="0"/>
              <a:t>Neither law adequately addresses the greatest impediment to their implementation: the curriculum itself.</a:t>
            </a:r>
            <a:r>
              <a:rPr lang="en-US" dirty="0" smtClean="0"/>
              <a:t> In most classrooms, the curriculum is disabled. It is disabled because its main components—the goals, materials, methods, and assessments—are too rigid and inflexible to meet the needs of diverse learners, especially those with disabilities. Most of the present ways to remediate the curriculum’s disabilities—teacher-made workarounds and modifications, alternative placements etc.—are expensive, inefficient, and often ineffective for learning.</a:t>
            </a:r>
          </a:p>
          <a:p>
            <a:pPr>
              <a:defRPr/>
            </a:pPr>
            <a:r>
              <a:rPr lang="en-US" dirty="0" smtClean="0"/>
              <a:t>By addressing the diversity of learners at the point of curriculum development (rather than as an afterthought or retrofit), Universal Design for Learning is a framework that enables educators to develop curricula that truly "leave no child behind" by maintaining high expectations for all students while effectively meeting diverse learning needs and monitoring student progress.</a:t>
            </a:r>
          </a:p>
          <a:p>
            <a:pPr>
              <a:defRPr/>
            </a:pPr>
            <a:r>
              <a:rPr lang="en-US" dirty="0" smtClean="0">
                <a:hlinkClick r:id="rId3"/>
              </a:rPr>
              <a:t>Back to Top</a:t>
            </a:r>
            <a:endParaRPr lang="en-US" dirty="0" smtClean="0"/>
          </a:p>
          <a:p>
            <a:pPr>
              <a:defRPr/>
            </a:pPr>
            <a:r>
              <a:rPr lang="en-US" dirty="0" smtClean="0"/>
              <a:t/>
            </a:r>
            <a:br>
              <a:rPr lang="en-US" dirty="0" smtClean="0"/>
            </a:br>
            <a:r>
              <a:rPr lang="en-US" b="1" dirty="0" smtClean="0"/>
              <a:t>Q 4: How does UDL address the core principles of No Child Left Behind?</a:t>
            </a:r>
          </a:p>
          <a:p>
            <a:pPr>
              <a:defRPr/>
            </a:pPr>
            <a:r>
              <a:rPr lang="en-US" dirty="0" smtClean="0"/>
              <a:t>Universal Design for Learning supports:</a:t>
            </a:r>
            <a:br>
              <a:rPr lang="en-US" dirty="0" smtClean="0"/>
            </a:br>
            <a:r>
              <a:rPr lang="en-US" dirty="0" smtClean="0"/>
              <a:t>Greater accountability by guiding the development of assessments that provide accurate, timely, and frequent means to measure progress and inform instruction for all students.</a:t>
            </a:r>
          </a:p>
          <a:p>
            <a:pPr>
              <a:defRPr/>
            </a:pPr>
            <a:r>
              <a:rPr lang="en-US" dirty="0" smtClean="0"/>
              <a:t>Greater flexibility and choice for teachers, parents, and students by guiding the development of curricula that provide high expectations for every student and meaningful choices to meet and sustain those high expectations.</a:t>
            </a:r>
          </a:p>
          <a:p>
            <a:pPr>
              <a:defRPr/>
            </a:pPr>
            <a:r>
              <a:rPr lang="en-US" dirty="0" smtClean="0"/>
              <a:t>Greater use of evidence-based practices by guiding the design of high-quality curriculum that include research-based techniques for all students, including those with disabilities.</a:t>
            </a:r>
          </a:p>
          <a:p>
            <a:pPr>
              <a:defRPr/>
            </a:pPr>
            <a:r>
              <a:rPr lang="en-US" dirty="0" smtClean="0"/>
              <a:t/>
            </a:r>
            <a:br>
              <a:rPr lang="en-US" dirty="0" smtClean="0"/>
            </a:br>
            <a:r>
              <a:rPr lang="en-US" dirty="0" smtClean="0">
                <a:hlinkClick r:id="rId3"/>
              </a:rPr>
              <a:t>Back to Top</a:t>
            </a:r>
            <a:endParaRPr lang="en-US" dirty="0" smtClean="0"/>
          </a:p>
          <a:p>
            <a:pPr>
              <a:defRPr/>
            </a:pPr>
            <a:r>
              <a:rPr lang="en-US" dirty="0" smtClean="0"/>
              <a:t/>
            </a:r>
            <a:br>
              <a:rPr lang="en-US" dirty="0" smtClean="0"/>
            </a:br>
            <a:r>
              <a:rPr lang="en-US" b="1" dirty="0" smtClean="0"/>
              <a:t>Q 5: I've seen the term </a:t>
            </a:r>
            <a:r>
              <a:rPr lang="en-US" b="1" i="1" dirty="0" smtClean="0"/>
              <a:t>universal design</a:t>
            </a:r>
            <a:r>
              <a:rPr lang="en-US" b="1" dirty="0" smtClean="0"/>
              <a:t> but not </a:t>
            </a:r>
            <a:r>
              <a:rPr lang="en-US" b="1" i="1" dirty="0" smtClean="0"/>
              <a:t>Universal Design for Learning</a:t>
            </a:r>
            <a:r>
              <a:rPr lang="en-US" b="1" dirty="0" smtClean="0"/>
              <a:t>. What is the difference?</a:t>
            </a:r>
          </a:p>
          <a:p>
            <a:pPr>
              <a:defRPr/>
            </a:pPr>
            <a:r>
              <a:rPr lang="en-US" dirty="0" smtClean="0"/>
              <a:t>The term "universal design" refers to the movement in architecture and product development that aims to create places or things that are accessible to as many people as possible, including those with disabilities. Speakerphones, curb cuts, and close-captioned television are all examples of universal designs—innovations that benefit a variety of users, including individuals with disabilities. When applied to education, the term "universal design" generally concerns eliminating physical barriers to educational places or materials—for example, providing accessible textbooks.</a:t>
            </a:r>
          </a:p>
          <a:p>
            <a:pPr>
              <a:defRPr/>
            </a:pPr>
            <a:r>
              <a:rPr lang="en-US" dirty="0" smtClean="0"/>
              <a:t>Of course, increasing physical access is an essential first step. But it is only the beginning. Genuine learning requires much more than physical access—it requires cognitive (or intellectual) access, too. A student with a learning disability may be able to see text clearly (physical access) but may have difficulty understanding the assignment or purpose for reading, finding main points, organizing notes, and expressing understanding (cognitive access). Conversely, a student with cerebral palsy may fully understand an assignment and have clear ideas for executing it (cognitive access) but be blocked from expressing those ideas by inappropriate tools (physical access).</a:t>
            </a:r>
          </a:p>
          <a:p>
            <a:pPr>
              <a:defRPr/>
            </a:pPr>
            <a:r>
              <a:rPr lang="en-US" dirty="0" smtClean="0"/>
              <a:t>Universal Design for Learning recommends ways to provide cognitive as well as physical access to the curriculum. Students are provided with scaffolds and supports to deeply understand and engage with standards-based material. They not only have access to content and facts, but they learn to ask questions, find information, and use that information effectively. They learn how to learn.</a:t>
            </a:r>
          </a:p>
          <a:p>
            <a:pPr>
              <a:defRPr/>
            </a:pPr>
            <a:r>
              <a:rPr lang="en-US" dirty="0" smtClean="0">
                <a:hlinkClick r:id="rId3"/>
              </a:rPr>
              <a:t>Back to Top</a:t>
            </a:r>
            <a:endParaRPr lang="en-US" dirty="0" smtClean="0"/>
          </a:p>
          <a:p>
            <a:pPr>
              <a:defRPr/>
            </a:pPr>
            <a:r>
              <a:rPr lang="en-US" dirty="0" smtClean="0"/>
              <a:t/>
            </a:r>
            <a:br>
              <a:rPr lang="en-US" dirty="0" smtClean="0"/>
            </a:br>
            <a:r>
              <a:rPr lang="en-US" b="1" dirty="0" smtClean="0"/>
              <a:t>Q 6: How can technology help teachers individualize teaching materials to make learning engaging and challenging for all students?</a:t>
            </a:r>
          </a:p>
          <a:p>
            <a:pPr>
              <a:defRPr/>
            </a:pPr>
            <a:r>
              <a:rPr lang="en-US" dirty="0" smtClean="0"/>
              <a:t>Technology tools, if designed according to the Web Accessibility Initiative (WAI) and UDL guidelines, can be created to support the individualization necessary to engage all learners, as illustrated by the following examples.</a:t>
            </a:r>
          </a:p>
          <a:p>
            <a:pPr>
              <a:defRPr/>
            </a:pPr>
            <a:r>
              <a:rPr lang="en-US" dirty="0" smtClean="0"/>
              <a:t>Pam, a student with learning disabilities for whom English is also a second language, uses CAST's eReader software to help her complete a reading assignment. eReader's spoken voice and synchronized highlighting features help her track words on a page, pace her reading, and associate the way a word looks with the way it sounds. After reading the story several times with the spoken voice option turned on and the highlighting speed set to slow, she turns the read aloud feature off, increases the highlighting speed slightly, and reads the story again. In this manner, she works gradually to increase her reading comprehension and speed.</a:t>
            </a:r>
          </a:p>
          <a:p>
            <a:pPr>
              <a:defRPr/>
            </a:pPr>
            <a:r>
              <a:rPr lang="en-US" dirty="0" smtClean="0"/>
              <a:t>Seth, a student with low vision whose word comprehension skills are excellent, uses eReader to adjust the font, style, size, and color of digital text, background, and highlighting, to achieve maximum contrast and readability.</a:t>
            </a:r>
          </a:p>
          <a:p>
            <a:pPr>
              <a:defRPr/>
            </a:pPr>
            <a:r>
              <a:rPr lang="en-US" dirty="0" smtClean="0"/>
              <a:t>Jeremy, a poor speller who does not enjoy writing, uses the auditory feedback offered by Don Johnston's Write:OutLoud software to engage in the task of writing an English composition. As he types his composition and it is displayed on the computer screen, the program reads it aloud by word, sentence, paragraph, or letter-by-letter, helping him to identify sentence construction problems and spelling mistakes. When he misspells a word, it flashes on the screen, indicating his error. Using the program's talking spell checker, he calls up a list of suggested words to replace the misspelled word, and, in the case of homonyms, short definitions to distinguish one word from another. Jeremy selects a word when its pronunciation (or definition) indicates it is the correct word, and completes the composition without spelling errors.</a:t>
            </a:r>
          </a:p>
          <a:p>
            <a:pPr>
              <a:defRPr/>
            </a:pPr>
            <a:r>
              <a:rPr lang="en-US" dirty="0" smtClean="0"/>
              <a:t>Daniel, whose physical disabilities prevent him from using a mouse or a computer keyboard, uses Ke:nx software with Write:OutLoud to gain single switch access to program controls and an onscreen keyboard. In this way, he too can access the writing supports of the program to help him complete his written work.</a:t>
            </a:r>
          </a:p>
          <a:p>
            <a:pPr>
              <a:defRPr/>
            </a:pPr>
            <a:r>
              <a:rPr lang="en-US" dirty="0" smtClean="0"/>
              <a:t>Ellen, an eighth-grade student with learning disabilities, finds it challenging to utilize the rich resources of the Internet because there is so much information to look at and so many visual distracters. But finding and organizing information from the Web is getting easier for her since her school installed CAST's eTrekker software on its library computers. She signs on, opens eTrekker, and types in a research question such as </a:t>
            </a:r>
            <a:r>
              <a:rPr lang="en-US" i="1" dirty="0" smtClean="0"/>
              <a:t>What did Harriet Tubman do in the Civil War as a nurse?</a:t>
            </a:r>
            <a:r>
              <a:rPr lang="en-US" dirty="0" smtClean="0"/>
              <a:t> eTrekker checks Ellen's spelling and identifies the keywords in her question, such as </a:t>
            </a:r>
            <a:r>
              <a:rPr lang="en-US" i="1" dirty="0" smtClean="0"/>
              <a:t>Harriet Tubman</a:t>
            </a:r>
            <a:r>
              <a:rPr lang="en-US" dirty="0" smtClean="0"/>
              <a:t>, </a:t>
            </a:r>
            <a:r>
              <a:rPr lang="en-US" i="1" dirty="0" smtClean="0"/>
              <a:t>Civil War</a:t>
            </a:r>
            <a:r>
              <a:rPr lang="en-US" dirty="0" smtClean="0"/>
              <a:t>, and </a:t>
            </a:r>
            <a:r>
              <a:rPr lang="en-US" i="1" dirty="0" smtClean="0"/>
              <a:t>nurse</a:t>
            </a:r>
            <a:r>
              <a:rPr lang="en-US" dirty="0" smtClean="0"/>
              <a:t>. Ellen presses the search button and eTrekker lists ten websites that match her search criteria. eTrekker's interface presents a search engine environment free of distracting advertisements and extraneous information. Ellen selects a few sites to visit, goes to those sites, and, using the reading supports of eReader, which she has also opened on her computer, selects the read feature to have information read aloud to her. eTrekker keeps her research question and keywords on the screen, helping her to maintain focus on the nursing aspect of Tubman's life, rather than her role in the Underground Railroad. Ellen highlights and pastes information into the onscreen notepad and generates some of her own notes on the topic. When she finishes her Internet search, eTrekker stores her research question and keywords, the websites she has visited, and her notes so that she can easily retrieve them.</a:t>
            </a:r>
          </a:p>
          <a:p>
            <a:pPr>
              <a:defRPr/>
            </a:pPr>
            <a:r>
              <a:rPr lang="en-US" dirty="0" smtClean="0">
                <a:hlinkClick r:id="rId3"/>
              </a:rPr>
              <a:t>Back to Top</a:t>
            </a:r>
            <a:endParaRPr lang="en-US" dirty="0" smtClean="0"/>
          </a:p>
          <a:p>
            <a:pPr>
              <a:defRPr/>
            </a:pPr>
            <a:r>
              <a:rPr lang="en-US" dirty="0" smtClean="0"/>
              <a:t/>
            </a:r>
            <a:br>
              <a:rPr lang="en-US" dirty="0" smtClean="0"/>
            </a:br>
            <a:r>
              <a:rPr lang="en-US" b="1" dirty="0" smtClean="0"/>
              <a:t>Q 7: How can the Internet and multimedia be used to individualize learning for students with varied backgrounds, learning styles, abilities and disabilities?</a:t>
            </a:r>
          </a:p>
          <a:p>
            <a:pPr>
              <a:defRPr/>
            </a:pPr>
            <a:r>
              <a:rPr lang="en-US" dirty="0" smtClean="0"/>
              <a:t>The flexibility of digital media and the varied resources available on the World Wide Web provide great opportunity for individualization. However, care must be taken to structure any learning experience so that the focus remains on the particular goal at hand. This requires preparation and careful consideration of each learner's needs and skills.</a:t>
            </a:r>
          </a:p>
          <a:p>
            <a:pPr>
              <a:defRPr/>
            </a:pPr>
            <a:r>
              <a:rPr lang="en-US" dirty="0" smtClean="0"/>
              <a:t>Example: A seventh-grade science class, with the help of their teacher, uses Engaging Minds' Inspiration software, a concept mapping program, to create a ‘launch pad' of selected web sites to use when researching the topic of whales. Inspiration enables this diverse group of seventh-grade students, with varied abilities and preferences, to work together to fulfill the goal of the assignment: to find out the best place in the world to film whales for an upcoming movie, and how much such a project might cost. One student, a reluctant reader who does poorly in print-based assignments, excels when it comes to interpreting the data presented in maps and graphs depicting whale migratory patterns. Another student's math skills come to the fore as she analyzes how much it will cost to get a crew to the Gulf of Maine to film humpback whales in action. As the students gather their data, they weave their separate findings into a cohesive whole using Inspiration. When their research is complete, another student uses his visual talents to present the group's findings in a dazzling PowerPoint presentation.</a:t>
            </a:r>
          </a:p>
          <a:p>
            <a:pPr>
              <a:defRPr/>
            </a:pPr>
            <a:endParaRPr lang="en-US" dirty="0"/>
          </a:p>
        </p:txBody>
      </p:sp>
      <p:sp>
        <p:nvSpPr>
          <p:cNvPr id="198660" name="Date Placeholder 3"/>
          <p:cNvSpPr>
            <a:spLocks noGrp="1"/>
          </p:cNvSpPr>
          <p:nvPr>
            <p:ph type="dt" sz="quarter" idx="1"/>
          </p:nvPr>
        </p:nvSpPr>
        <p:spPr>
          <a:noFill/>
          <a:ln>
            <a:miter lim="800000"/>
            <a:headEnd/>
            <a:tailEnd/>
          </a:ln>
        </p:spPr>
        <p:txBody>
          <a:bodyPr/>
          <a:lstStyle/>
          <a:p>
            <a:fld id="{194B6FAA-C6C6-7E48-A484-30278606A25C}" type="datetime1">
              <a:rPr lang="en-US" smtClean="0"/>
              <a:pPr/>
              <a:t>10/6/14</a:t>
            </a:fld>
            <a:endParaRPr lang="en-US" smtClean="0"/>
          </a:p>
        </p:txBody>
      </p:sp>
      <p:sp>
        <p:nvSpPr>
          <p:cNvPr id="198661" name="Slide Number Placeholder 4"/>
          <p:cNvSpPr>
            <a:spLocks noGrp="1"/>
          </p:cNvSpPr>
          <p:nvPr>
            <p:ph type="sldNum" sz="quarter" idx="5"/>
          </p:nvPr>
        </p:nvSpPr>
        <p:spPr>
          <a:noFill/>
          <a:ln>
            <a:miter lim="800000"/>
            <a:headEnd/>
            <a:tailEnd/>
          </a:ln>
        </p:spPr>
        <p:txBody>
          <a:bodyPr/>
          <a:lstStyle/>
          <a:p>
            <a:fld id="{356BD2A0-19FC-8648-A108-241F7273F43F}" type="slidenum">
              <a:rPr lang="en-US" smtClean="0"/>
              <a:pPr/>
              <a:t>85</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3"/>
          <p:cNvSpPr>
            <a:spLocks noGrp="1" noChangeArrowheads="1"/>
          </p:cNvSpPr>
          <p:nvPr>
            <p:ph type="dt" sz="quarter" idx="1"/>
          </p:nvPr>
        </p:nvSpPr>
        <p:spPr>
          <a:noFill/>
          <a:ln>
            <a:miter lim="800000"/>
            <a:headEnd/>
            <a:tailEnd/>
          </a:ln>
        </p:spPr>
        <p:txBody>
          <a:bodyPr/>
          <a:lstStyle/>
          <a:p>
            <a:fld id="{8834050C-8DB1-394C-ADA4-3A264699D21C}" type="datetime1">
              <a:rPr lang="en-US" smtClean="0"/>
              <a:pPr/>
              <a:t>10/6/14</a:t>
            </a:fld>
            <a:endParaRPr lang="en-US"/>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3"/>
          <p:cNvSpPr>
            <a:spLocks noGrp="1" noChangeArrowheads="1"/>
          </p:cNvSpPr>
          <p:nvPr>
            <p:ph type="dt" sz="quarter" idx="1"/>
          </p:nvPr>
        </p:nvSpPr>
        <p:spPr>
          <a:noFill/>
          <a:ln>
            <a:miter lim="800000"/>
            <a:headEnd/>
            <a:tailEnd/>
          </a:ln>
        </p:spPr>
        <p:txBody>
          <a:bodyPr/>
          <a:lstStyle/>
          <a:p>
            <a:fld id="{91298229-29C3-F746-9E4B-B6C8319FD14F}" type="datetime1">
              <a:rPr lang="en-US" smtClean="0"/>
              <a:pPr/>
              <a:t>10/6/14</a:t>
            </a:fld>
            <a:endParaRPr lang="en-US"/>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3"/>
          <p:cNvSpPr>
            <a:spLocks noGrp="1" noChangeArrowheads="1"/>
          </p:cNvSpPr>
          <p:nvPr>
            <p:ph type="dt" sz="quarter" idx="1"/>
          </p:nvPr>
        </p:nvSpPr>
        <p:spPr>
          <a:noFill/>
          <a:ln>
            <a:miter lim="800000"/>
            <a:headEnd/>
            <a:tailEnd/>
          </a:ln>
        </p:spPr>
        <p:txBody>
          <a:bodyPr/>
          <a:lstStyle/>
          <a:p>
            <a:fld id="{F7B816E3-73B1-554D-BD7A-8FC54A80DAB1}" type="datetime1">
              <a:rPr lang="en-US" smtClean="0">
                <a:latin typeface="Arial" pitchFamily="-101" charset="0"/>
              </a:rPr>
              <a:pPr/>
              <a:t>10/6/14</a:t>
            </a:fld>
            <a:endParaRPr lang="en-US">
              <a:latin typeface="Arial" pitchFamily="-101" charset="0"/>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p:spPr>
        <p:txBody>
          <a:bodyPr/>
          <a:lstStyle/>
          <a:p>
            <a:endParaRPr lang="en-US">
              <a:latin typeface="Times" pitchFamily="-101" charset="0"/>
              <a:ea typeface="ＭＳ Ｐゴシック" pitchFamily="-101" charset="-128"/>
              <a:cs typeface="ＭＳ Ｐゴシック" pitchFamily="-10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613" y="8685213"/>
            <a:ext cx="2971800" cy="457200"/>
          </a:xfrm>
          <a:prstGeom prst="rect">
            <a:avLst/>
          </a:prstGeom>
          <a:noFill/>
          <a:ln>
            <a:miter lim="800000"/>
            <a:headEnd/>
            <a:tailEnd/>
          </a:ln>
        </p:spPr>
        <p:txBody>
          <a:bodyPr lIns="91523" tIns="45763" rIns="91523" bIns="45763" anchor="b"/>
          <a:lstStyle/>
          <a:p>
            <a:pPr algn="r" defTabSz="915328">
              <a:defRPr/>
            </a:pPr>
            <a:fld id="{3BBC5741-2676-48B7-97EB-812C328C7A30}" type="slidenum">
              <a:rPr lang="en-US" sz="1200">
                <a:latin typeface="Arial" charset="0"/>
                <a:cs typeface="+mn-cs"/>
              </a:rPr>
              <a:pPr algn="r" defTabSz="915328">
                <a:defRPr/>
              </a:pPr>
              <a:t>103</a:t>
            </a:fld>
            <a:endParaRPr lang="en-US" sz="1200" dirty="0">
              <a:latin typeface="Arial" charset="0"/>
              <a:cs typeface="+mn-cs"/>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3"/>
          <p:cNvSpPr>
            <a:spLocks noGrp="1" noChangeArrowheads="1"/>
          </p:cNvSpPr>
          <p:nvPr>
            <p:ph type="dt" sz="quarter" idx="1"/>
          </p:nvPr>
        </p:nvSpPr>
        <p:spPr>
          <a:noFill/>
          <a:ln>
            <a:miter lim="800000"/>
            <a:headEnd/>
            <a:tailEnd/>
          </a:ln>
        </p:spPr>
        <p:txBody>
          <a:bodyPr/>
          <a:lstStyle/>
          <a:p>
            <a:fld id="{19D4A771-BA4B-4041-9A6B-5118CC158D9C}" type="datetime1">
              <a:rPr lang="en-US" smtClean="0">
                <a:latin typeface="Arial" pitchFamily="-101" charset="0"/>
              </a:rPr>
              <a:pPr/>
              <a:t>10/6/14</a:t>
            </a:fld>
            <a:endParaRPr lang="en-US">
              <a:latin typeface="Arial" pitchFamily="-101" charset="0"/>
            </a:endParaRPr>
          </a:p>
        </p:txBody>
      </p:sp>
      <p:sp>
        <p:nvSpPr>
          <p:cNvPr id="149508" name="Rectangle 2"/>
          <p:cNvSpPr>
            <a:spLocks noGrp="1" noRot="1" noChangeAspect="1" noChangeArrowheads="1" noTextEdit="1"/>
          </p:cNvSpPr>
          <p:nvPr>
            <p:ph type="sldImg"/>
          </p:nvPr>
        </p:nvSpPr>
        <p:spPr>
          <a:ln/>
        </p:spPr>
      </p:sp>
      <p:sp>
        <p:nvSpPr>
          <p:cNvPr id="149509" name="Rectangle 3"/>
          <p:cNvSpPr>
            <a:spLocks noGrp="1" noChangeArrowheads="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Slide Image Placeholder 1"/>
          <p:cNvSpPr>
            <a:spLocks noGrp="1" noRot="1" noChangeAspect="1"/>
          </p:cNvSpPr>
          <p:nvPr>
            <p:ph type="sldImg"/>
          </p:nvPr>
        </p:nvSpPr>
        <p:spPr>
          <a:ln/>
        </p:spPr>
      </p:sp>
      <p:sp>
        <p:nvSpPr>
          <p:cNvPr id="155651" name="Notes Placeholder 2"/>
          <p:cNvSpPr>
            <a:spLocks noGrp="1"/>
          </p:cNvSpPr>
          <p:nvPr>
            <p:ph type="body" idx="1"/>
          </p:nvPr>
        </p:nvSpPr>
        <p:spPr>
          <a:noFill/>
        </p:spPr>
        <p:txBody>
          <a:bodyPr/>
          <a:lstStyle/>
          <a:p>
            <a:r>
              <a:rPr lang="en-US" smtClean="0">
                <a:latin typeface="Times" pitchFamily="-65" charset="0"/>
              </a:rPr>
              <a:t>Refer to the color coded IEP goal development resource</a:t>
            </a:r>
          </a:p>
          <a:p>
            <a:endParaRPr lang="en-US" smtClean="0">
              <a:latin typeface="Times" pitchFamily="-65" charset="0"/>
            </a:endParaRPr>
          </a:p>
        </p:txBody>
      </p:sp>
      <p:sp>
        <p:nvSpPr>
          <p:cNvPr id="155652" name="Date Placeholder 3"/>
          <p:cNvSpPr>
            <a:spLocks noGrp="1"/>
          </p:cNvSpPr>
          <p:nvPr>
            <p:ph type="dt" sz="quarter" idx="1"/>
          </p:nvPr>
        </p:nvSpPr>
        <p:spPr>
          <a:noFill/>
          <a:ln>
            <a:miter lim="800000"/>
            <a:headEnd/>
            <a:tailEnd/>
          </a:ln>
        </p:spPr>
        <p:txBody>
          <a:bodyPr/>
          <a:lstStyle/>
          <a:p>
            <a:fld id="{F9BD5D3F-489A-4344-820D-43BB0D03FABD}" type="datetime1">
              <a:rPr lang="en-US" smtClean="0"/>
              <a:pPr/>
              <a:t>10/6/14</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3"/>
          <p:cNvSpPr>
            <a:spLocks noGrp="1" noChangeArrowheads="1"/>
          </p:cNvSpPr>
          <p:nvPr>
            <p:ph type="dt" sz="quarter" idx="1"/>
          </p:nvPr>
        </p:nvSpPr>
        <p:spPr>
          <a:noFill/>
          <a:ln>
            <a:miter lim="800000"/>
            <a:headEnd/>
            <a:tailEnd/>
          </a:ln>
        </p:spPr>
        <p:txBody>
          <a:bodyPr/>
          <a:lstStyle/>
          <a:p>
            <a:fld id="{A6AD2610-53C3-8F42-A36B-BD460D639258}" type="datetime1">
              <a:rPr lang="en-US" smtClean="0">
                <a:latin typeface="Arial" pitchFamily="-101" charset="0"/>
              </a:rPr>
              <a:pPr/>
              <a:t>10/6/14</a:t>
            </a:fld>
            <a:endParaRPr lang="en-US">
              <a:latin typeface="Arial" pitchFamily="-101" charset="0"/>
            </a:endParaRPr>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p:spPr>
        <p:txBody>
          <a:bodyPr/>
          <a:lstStyle/>
          <a:p>
            <a:endParaRPr lang="en-US">
              <a:latin typeface="Times" pitchFamily="-101" charset="0"/>
              <a:ea typeface="ＭＳ Ｐゴシック" pitchFamily="-101" charset="-128"/>
              <a:cs typeface="ＭＳ Ｐゴシック" pitchFamily="-10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3"/>
          <p:cNvSpPr>
            <a:spLocks noGrp="1" noChangeArrowheads="1"/>
          </p:cNvSpPr>
          <p:nvPr>
            <p:ph type="dt" sz="quarter" idx="1"/>
          </p:nvPr>
        </p:nvSpPr>
        <p:spPr>
          <a:noFill/>
          <a:ln>
            <a:miter lim="800000"/>
            <a:headEnd/>
            <a:tailEnd/>
          </a:ln>
        </p:spPr>
        <p:txBody>
          <a:bodyPr/>
          <a:lstStyle/>
          <a:p>
            <a:fld id="{790E1D33-8713-EB45-B8D2-FCCBD59E00DC}" type="datetime1">
              <a:rPr lang="en-US" smtClean="0"/>
              <a:pPr/>
              <a:t>10/6/14</a:t>
            </a:fld>
            <a:endParaRPr lang="en-US"/>
          </a:p>
        </p:txBody>
      </p:sp>
      <p:sp>
        <p:nvSpPr>
          <p:cNvPr id="184324" name="Rectangle 2"/>
          <p:cNvSpPr>
            <a:spLocks noGrp="1" noRot="1" noChangeAspect="1" noChangeArrowheads="1" noTextEdit="1"/>
          </p:cNvSpPr>
          <p:nvPr>
            <p:ph type="sldImg"/>
          </p:nvPr>
        </p:nvSpPr>
        <p:spPr>
          <a:ln/>
        </p:spPr>
      </p:sp>
      <p:sp>
        <p:nvSpPr>
          <p:cNvPr id="184325" name="Rectangle 3"/>
          <p:cNvSpPr>
            <a:spLocks noGrp="1" noChangeArrowheads="1"/>
          </p:cNvSpPr>
          <p:nvPr>
            <p:ph type="body" idx="1"/>
          </p:nvPr>
        </p:nvSpPr>
        <p:spPr>
          <a:noFill/>
        </p:spPr>
        <p:txBody>
          <a:bodyPr/>
          <a:lstStyle/>
          <a:p>
            <a:r>
              <a:rPr lang="en-US" smtClean="0">
                <a:latin typeface="Times" pitchFamily="-65" charset="0"/>
              </a:rPr>
              <a:t>Refer to the color coded IEP goal development resource</a:t>
            </a:r>
          </a:p>
          <a:p>
            <a:endParaRPr lang="en-US" smtClean="0">
              <a:latin typeface="Times" pitchFamily="-65"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ln/>
        </p:spPr>
      </p:sp>
      <p:sp>
        <p:nvSpPr>
          <p:cNvPr id="157699" name="Notes Placeholder 2"/>
          <p:cNvSpPr>
            <a:spLocks noGrp="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
        <p:nvSpPr>
          <p:cNvPr id="157700" name="Date Placeholder 3"/>
          <p:cNvSpPr>
            <a:spLocks noGrp="1"/>
          </p:cNvSpPr>
          <p:nvPr>
            <p:ph type="dt" sz="quarter" idx="1"/>
          </p:nvPr>
        </p:nvSpPr>
        <p:spPr>
          <a:noFill/>
          <a:ln>
            <a:miter lim="800000"/>
            <a:headEnd/>
            <a:tailEnd/>
          </a:ln>
        </p:spPr>
        <p:txBody>
          <a:bodyPr/>
          <a:lstStyle/>
          <a:p>
            <a:fld id="{105E13AB-2A64-8F40-8450-4AD743D96F03}" type="datetime1">
              <a:rPr lang="en-US" smtClean="0">
                <a:latin typeface="Arial" pitchFamily="-101" charset="0"/>
              </a:rPr>
              <a:pPr/>
              <a:t>10/6/14</a:t>
            </a:fld>
            <a:endParaRPr lang="en-US" smtClean="0">
              <a:latin typeface="Arial" pitchFamily="-10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a:ln/>
        </p:spPr>
      </p:sp>
      <p:sp>
        <p:nvSpPr>
          <p:cNvPr id="161795" name="Notes Placeholder 2"/>
          <p:cNvSpPr>
            <a:spLocks noGrp="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
        <p:nvSpPr>
          <p:cNvPr id="161796" name="Date Placeholder 3"/>
          <p:cNvSpPr>
            <a:spLocks noGrp="1"/>
          </p:cNvSpPr>
          <p:nvPr>
            <p:ph type="dt" sz="quarter" idx="1"/>
          </p:nvPr>
        </p:nvSpPr>
        <p:spPr>
          <a:noFill/>
          <a:ln>
            <a:miter lim="800000"/>
            <a:headEnd/>
            <a:tailEnd/>
          </a:ln>
        </p:spPr>
        <p:txBody>
          <a:bodyPr/>
          <a:lstStyle/>
          <a:p>
            <a:fld id="{82B96B91-F8D9-4D46-9238-9CD441F4B69C}" type="datetime1">
              <a:rPr lang="en-US" smtClean="0">
                <a:latin typeface="Arial" pitchFamily="-101" charset="0"/>
              </a:rPr>
              <a:pPr/>
              <a:t>10/6/14</a:t>
            </a:fld>
            <a:endParaRPr lang="en-US" smtClean="0">
              <a:latin typeface="Arial" pitchFamily="-10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
        <p:nvSpPr>
          <p:cNvPr id="165892" name="Date Placeholder 3"/>
          <p:cNvSpPr>
            <a:spLocks noGrp="1"/>
          </p:cNvSpPr>
          <p:nvPr>
            <p:ph type="dt" sz="quarter" idx="1"/>
          </p:nvPr>
        </p:nvSpPr>
        <p:spPr>
          <a:noFill/>
          <a:ln>
            <a:miter lim="800000"/>
            <a:headEnd/>
            <a:tailEnd/>
          </a:ln>
        </p:spPr>
        <p:txBody>
          <a:bodyPr/>
          <a:lstStyle/>
          <a:p>
            <a:fld id="{51ECE82F-6CA9-4949-8A83-907C0279E246}" type="datetime1">
              <a:rPr lang="en-US" smtClean="0">
                <a:latin typeface="Arial" pitchFamily="-101" charset="0"/>
              </a:rPr>
              <a:pPr/>
              <a:t>10/6/14</a:t>
            </a:fld>
            <a:endParaRPr lang="en-US" smtClean="0">
              <a:latin typeface="Arial" pitchFamily="-10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Slide Image Placeholder 1"/>
          <p:cNvSpPr>
            <a:spLocks noGrp="1" noRot="1" noChangeAspect="1"/>
          </p:cNvSpPr>
          <p:nvPr>
            <p:ph type="sldImg"/>
          </p:nvPr>
        </p:nvSpPr>
        <p:spPr>
          <a:ln/>
        </p:spPr>
      </p:sp>
      <p:sp>
        <p:nvSpPr>
          <p:cNvPr id="172035" name="Notes Placeholder 2"/>
          <p:cNvSpPr>
            <a:spLocks noGrp="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
        <p:nvSpPr>
          <p:cNvPr id="172036" name="Date Placeholder 3"/>
          <p:cNvSpPr>
            <a:spLocks noGrp="1"/>
          </p:cNvSpPr>
          <p:nvPr>
            <p:ph type="dt" sz="quarter" idx="1"/>
          </p:nvPr>
        </p:nvSpPr>
        <p:spPr>
          <a:noFill/>
          <a:ln>
            <a:miter lim="800000"/>
            <a:headEnd/>
            <a:tailEnd/>
          </a:ln>
        </p:spPr>
        <p:txBody>
          <a:bodyPr/>
          <a:lstStyle/>
          <a:p>
            <a:fld id="{27590829-333B-A948-8E2F-2742DD3C905A}" type="datetime1">
              <a:rPr lang="en-US" smtClean="0">
                <a:latin typeface="Arial" pitchFamily="-101" charset="0"/>
              </a:rPr>
              <a:pPr/>
              <a:t>10/6/14</a:t>
            </a:fld>
            <a:endParaRPr lang="en-US" smtClean="0">
              <a:latin typeface="Arial" pitchFamily="-10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Slide Image Placeholder 1"/>
          <p:cNvSpPr>
            <a:spLocks noGrp="1" noRot="1" noChangeAspect="1"/>
          </p:cNvSpPr>
          <p:nvPr>
            <p:ph type="sldImg"/>
          </p:nvPr>
        </p:nvSpPr>
        <p:spPr>
          <a:ln/>
        </p:spPr>
      </p:sp>
      <p:sp>
        <p:nvSpPr>
          <p:cNvPr id="176131" name="Notes Placeholder 2"/>
          <p:cNvSpPr>
            <a:spLocks noGrp="1"/>
          </p:cNvSpPr>
          <p:nvPr>
            <p:ph type="body" idx="1"/>
          </p:nvPr>
        </p:nvSpPr>
        <p:spPr>
          <a:noFill/>
        </p:spPr>
        <p:txBody>
          <a:bodyPr/>
          <a:lstStyle/>
          <a:p>
            <a:r>
              <a:rPr lang="en-US" smtClean="0">
                <a:latin typeface="Times" pitchFamily="-101" charset="0"/>
                <a:ea typeface="ＭＳ Ｐゴシック" pitchFamily="-101" charset="-128"/>
                <a:cs typeface="ＭＳ Ｐゴシック" pitchFamily="-101" charset="-128"/>
              </a:rPr>
              <a:t>Refer to the color coded IEP goal development resource</a:t>
            </a:r>
          </a:p>
          <a:p>
            <a:endParaRPr lang="en-US" smtClean="0">
              <a:latin typeface="Times" pitchFamily="-101" charset="0"/>
              <a:ea typeface="ＭＳ Ｐゴシック" pitchFamily="-101" charset="-128"/>
              <a:cs typeface="ＭＳ Ｐゴシック" pitchFamily="-101" charset="-128"/>
            </a:endParaRPr>
          </a:p>
        </p:txBody>
      </p:sp>
      <p:sp>
        <p:nvSpPr>
          <p:cNvPr id="176132" name="Date Placeholder 3"/>
          <p:cNvSpPr>
            <a:spLocks noGrp="1"/>
          </p:cNvSpPr>
          <p:nvPr>
            <p:ph type="dt" sz="quarter" idx="1"/>
          </p:nvPr>
        </p:nvSpPr>
        <p:spPr>
          <a:noFill/>
          <a:ln>
            <a:miter lim="800000"/>
            <a:headEnd/>
            <a:tailEnd/>
          </a:ln>
        </p:spPr>
        <p:txBody>
          <a:bodyPr/>
          <a:lstStyle/>
          <a:p>
            <a:fld id="{62EF9173-5B54-7246-BFE0-5BB15DBE6C5E}" type="datetime1">
              <a:rPr lang="en-US" smtClean="0">
                <a:latin typeface="Arial" pitchFamily="-101" charset="0"/>
              </a:rPr>
              <a:pPr/>
              <a:t>10/6/14</a:t>
            </a:fld>
            <a:endParaRPr lang="en-US" smtClean="0">
              <a:latin typeface="Arial" pitchFamily="-10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ln/>
        </p:spPr>
      </p:sp>
      <p:sp>
        <p:nvSpPr>
          <p:cNvPr id="178179" name="Notes Placeholder 2"/>
          <p:cNvSpPr>
            <a:spLocks noGrp="1"/>
          </p:cNvSpPr>
          <p:nvPr>
            <p:ph type="body" idx="1"/>
          </p:nvPr>
        </p:nvSpPr>
        <p:spPr>
          <a:noFill/>
        </p:spPr>
        <p:txBody>
          <a:bodyPr/>
          <a:lstStyle/>
          <a:p>
            <a:r>
              <a:rPr lang="en-US" smtClean="0">
                <a:latin typeface="Times" pitchFamily="-65" charset="0"/>
              </a:rPr>
              <a:t>Refer to the color coded IEP goal development resource</a:t>
            </a:r>
          </a:p>
          <a:p>
            <a:endParaRPr lang="en-US" smtClean="0">
              <a:latin typeface="Times" pitchFamily="-65" charset="0"/>
            </a:endParaRPr>
          </a:p>
        </p:txBody>
      </p:sp>
      <p:sp>
        <p:nvSpPr>
          <p:cNvPr id="178180" name="Date Placeholder 3"/>
          <p:cNvSpPr>
            <a:spLocks noGrp="1"/>
          </p:cNvSpPr>
          <p:nvPr>
            <p:ph type="dt" sz="quarter" idx="1"/>
          </p:nvPr>
        </p:nvSpPr>
        <p:spPr>
          <a:noFill/>
          <a:ln>
            <a:miter lim="800000"/>
            <a:headEnd/>
            <a:tailEnd/>
          </a:ln>
        </p:spPr>
        <p:txBody>
          <a:bodyPr/>
          <a:lstStyle/>
          <a:p>
            <a:fld id="{F412CDD2-FFD1-3045-92A8-67BB646C8E57}" type="datetime1">
              <a:rPr lang="en-US" smtClean="0"/>
              <a:pPr/>
              <a:t>10/6/14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3"/>
          <p:cNvSpPr>
            <a:spLocks noGrp="1" noChangeArrowheads="1"/>
          </p:cNvSpPr>
          <p:nvPr>
            <p:ph type="dt" sz="quarter" idx="1"/>
          </p:nvPr>
        </p:nvSpPr>
        <p:spPr>
          <a:noFill/>
          <a:ln>
            <a:miter lim="800000"/>
            <a:headEnd/>
            <a:tailEnd/>
          </a:ln>
        </p:spPr>
        <p:txBody>
          <a:bodyPr/>
          <a:lstStyle/>
          <a:p>
            <a:fld id="{12B61D1C-CA07-7849-A01D-DEC3215E6D9E}" type="datetime1">
              <a:rPr lang="en-US" smtClean="0"/>
              <a:pPr/>
              <a:t>10/6/14</a:t>
            </a:fld>
            <a:endParaRPr lang="en-US"/>
          </a:p>
        </p:txBody>
      </p:sp>
      <p:sp>
        <p:nvSpPr>
          <p:cNvPr id="186372" name="Rectangle 2"/>
          <p:cNvSpPr>
            <a:spLocks noGrp="1" noRot="1" noChangeAspect="1" noChangeArrowheads="1" noTextEdit="1"/>
          </p:cNvSpPr>
          <p:nvPr>
            <p:ph type="sldImg"/>
          </p:nvPr>
        </p:nvSpPr>
        <p:spPr>
          <a:ln/>
        </p:spPr>
      </p:sp>
      <p:sp>
        <p:nvSpPr>
          <p:cNvPr id="186373" name="Rectangle 3"/>
          <p:cNvSpPr>
            <a:spLocks noGrp="1" noChangeArrowheads="1"/>
          </p:cNvSpPr>
          <p:nvPr>
            <p:ph type="body" idx="1"/>
          </p:nvPr>
        </p:nvSpPr>
        <p:spPr>
          <a:noFill/>
        </p:spPr>
        <p:txBody>
          <a:bodyPr/>
          <a:lstStyle/>
          <a:p>
            <a:r>
              <a:rPr lang="en-US" smtClean="0">
                <a:latin typeface="Times" pitchFamily="-65" charset="0"/>
              </a:rPr>
              <a:t>Refer to the color coded IEP goal development resource</a:t>
            </a:r>
          </a:p>
          <a:p>
            <a:endParaRPr lang="en-US" smtClean="0">
              <a:latin typeface="Times" pitchFamily="-65"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3"/>
          <p:cNvSpPr>
            <a:spLocks noGrp="1" noChangeArrowheads="1"/>
          </p:cNvSpPr>
          <p:nvPr>
            <p:ph type="dt" sz="quarter" idx="1"/>
          </p:nvPr>
        </p:nvSpPr>
        <p:spPr>
          <a:noFill/>
          <a:ln>
            <a:miter lim="800000"/>
            <a:headEnd/>
            <a:tailEnd/>
          </a:ln>
        </p:spPr>
        <p:txBody>
          <a:bodyPr/>
          <a:lstStyle/>
          <a:p>
            <a:fld id="{8A9632A0-7052-FF48-A95A-52FAB3BFF7AB}" type="datetime1">
              <a:rPr lang="en-US" smtClean="0"/>
              <a:pPr/>
              <a:t>10/6/14</a:t>
            </a:fld>
            <a:endParaRPr lang="en-US"/>
          </a:p>
        </p:txBody>
      </p:sp>
      <p:sp>
        <p:nvSpPr>
          <p:cNvPr id="262148" name="Rectangle 2"/>
          <p:cNvSpPr>
            <a:spLocks noGrp="1" noRot="1" noChangeAspect="1" noChangeArrowheads="1" noTextEdit="1"/>
          </p:cNvSpPr>
          <p:nvPr>
            <p:ph type="sldImg"/>
          </p:nvPr>
        </p:nvSpPr>
        <p:spPr>
          <a:ln/>
        </p:spPr>
      </p:sp>
      <p:sp>
        <p:nvSpPr>
          <p:cNvPr id="262149"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2146" name="Rectangle 3"/>
          <p:cNvSpPr>
            <a:spLocks noGrp="1" noChangeArrowheads="1"/>
          </p:cNvSpPr>
          <p:nvPr>
            <p:ph type="dt" sz="quarter" idx="1"/>
          </p:nvPr>
        </p:nvSpPr>
        <p:spPr>
          <a:noFill/>
          <a:ln>
            <a:miter lim="800000"/>
            <a:headEnd/>
            <a:tailEnd/>
          </a:ln>
        </p:spPr>
        <p:txBody>
          <a:bodyPr/>
          <a:lstStyle/>
          <a:p>
            <a:fld id="{E76F0DF5-89FD-2744-9CAA-A3188E4C3CEA}" type="datetime1">
              <a:rPr lang="en-US" smtClean="0"/>
              <a:pPr/>
              <a:t>10/6/14</a:t>
            </a:fld>
            <a:endParaRPr lang="en-US"/>
          </a:p>
        </p:txBody>
      </p:sp>
      <p:sp>
        <p:nvSpPr>
          <p:cNvPr id="262148" name="Rectangle 2"/>
          <p:cNvSpPr>
            <a:spLocks noGrp="1" noRot="1" noChangeAspect="1" noChangeArrowheads="1" noTextEdit="1"/>
          </p:cNvSpPr>
          <p:nvPr>
            <p:ph type="sldImg"/>
          </p:nvPr>
        </p:nvSpPr>
        <p:spPr>
          <a:ln/>
        </p:spPr>
      </p:sp>
      <p:sp>
        <p:nvSpPr>
          <p:cNvPr id="262149"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0338" name="Rectangle 3"/>
          <p:cNvSpPr>
            <a:spLocks noGrp="1" noChangeArrowheads="1"/>
          </p:cNvSpPr>
          <p:nvPr>
            <p:ph type="dt" sz="quarter" idx="1"/>
          </p:nvPr>
        </p:nvSpPr>
        <p:spPr>
          <a:noFill/>
          <a:ln>
            <a:miter lim="800000"/>
            <a:headEnd/>
            <a:tailEnd/>
          </a:ln>
        </p:spPr>
        <p:txBody>
          <a:bodyPr/>
          <a:lstStyle/>
          <a:p>
            <a:fld id="{9F4F3E2A-BBA2-7E45-BB0D-671DA9055609}" type="datetime1">
              <a:rPr lang="en-US" smtClean="0"/>
              <a:pPr/>
              <a:t>10/6/14</a:t>
            </a:fld>
            <a:endParaRPr lang="en-US"/>
          </a:p>
        </p:txBody>
      </p:sp>
      <p:sp>
        <p:nvSpPr>
          <p:cNvPr id="270340" name="Rectangle 2"/>
          <p:cNvSpPr>
            <a:spLocks noGrp="1" noRot="1" noChangeAspect="1" noChangeArrowheads="1" noTextEdit="1"/>
          </p:cNvSpPr>
          <p:nvPr>
            <p:ph type="sldImg"/>
          </p:nvPr>
        </p:nvSpPr>
        <p:spPr>
          <a:ln/>
        </p:spPr>
      </p:sp>
      <p:sp>
        <p:nvSpPr>
          <p:cNvPr id="270341" name="Rectangle 3"/>
          <p:cNvSpPr>
            <a:spLocks noGrp="1" noChangeArrowheads="1"/>
          </p:cNvSpPr>
          <p:nvPr>
            <p:ph type="body" idx="1"/>
          </p:nvPr>
        </p:nvSpPr>
        <p:spPr>
          <a:noFill/>
        </p:spPr>
        <p:txBody>
          <a:bodyPr/>
          <a:lstStyle/>
          <a:p>
            <a:r>
              <a:rPr lang="en-US" smtClean="0">
                <a:latin typeface="Times" pitchFamily="-65" charset="0"/>
              </a:rPr>
              <a:t>In many cases, the PLAAFP section titled, “Student Strengths, Interests, and Preferences” is paid little attention. It is important to focus on this area as student strengths, interests, and preferences can be used to leverage areas of weakness AND is related to the Engagement Principle of UDL.</a:t>
            </a:r>
          </a:p>
          <a:p>
            <a:r>
              <a:rPr lang="en-US" smtClean="0">
                <a:latin typeface="Times" pitchFamily="-65" charset="0"/>
              </a:rPr>
              <a:t>Malcolm Gladwell, in “David and Goliath” notes in a chapter on Dyslexia notes examples of very successful individuals who have compensated for their disability and because of this, they have benefitted from a high standard of living. Capitalization Learning is practicing what we are good at, which is typical human behavior. Compensation Learning is cultivating skills that allow for a “work around” to “compensate” for the disability. Gov. Gavin Newsom is an example of a successful individual who has compensated.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3"/>
          <p:cNvSpPr>
            <a:spLocks noGrp="1" noChangeArrowheads="1"/>
          </p:cNvSpPr>
          <p:nvPr>
            <p:ph type="dt" sz="quarter" idx="1"/>
          </p:nvPr>
        </p:nvSpPr>
        <p:spPr>
          <a:noFill/>
          <a:ln>
            <a:miter lim="800000"/>
            <a:headEnd/>
            <a:tailEnd/>
          </a:ln>
        </p:spPr>
        <p:txBody>
          <a:bodyPr/>
          <a:lstStyle/>
          <a:p>
            <a:fld id="{63DB20BF-8551-804D-A953-03361436002F}" type="datetime1">
              <a:rPr lang="en-US" smtClean="0"/>
              <a:pPr/>
              <a:t>10/6/14</a:t>
            </a:fld>
            <a:endParaRPr lang="en-US"/>
          </a:p>
        </p:txBody>
      </p:sp>
      <p:sp>
        <p:nvSpPr>
          <p:cNvPr id="272388" name="Rectangle 2"/>
          <p:cNvSpPr>
            <a:spLocks noGrp="1" noRot="1" noChangeAspect="1" noChangeArrowheads="1" noTextEdit="1"/>
          </p:cNvSpPr>
          <p:nvPr>
            <p:ph type="sldImg"/>
          </p:nvPr>
        </p:nvSpPr>
        <p:spPr>
          <a:ln/>
        </p:spPr>
      </p:sp>
      <p:sp>
        <p:nvSpPr>
          <p:cNvPr id="272389" name="Rectangle 3"/>
          <p:cNvSpPr>
            <a:spLocks noGrp="1" noChangeArrowheads="1"/>
          </p:cNvSpPr>
          <p:nvPr>
            <p:ph type="body" idx="1"/>
          </p:nvPr>
        </p:nvSpPr>
        <p:spPr>
          <a:noFill/>
        </p:spPr>
        <p:txBody>
          <a:bodyPr/>
          <a:lstStyle/>
          <a:p>
            <a:r>
              <a:rPr lang="en-US" b="1" smtClean="0">
                <a:latin typeface="Times" pitchFamily="-65" charset="0"/>
              </a:rPr>
              <a:t>Why you should listen</a:t>
            </a:r>
          </a:p>
          <a:p>
            <a:r>
              <a:rPr lang="en-US" smtClean="0">
                <a:latin typeface="Times" pitchFamily="-65" charset="0"/>
              </a:rPr>
              <a:t>Shawn Achor is the winner of over a dozen distinguished teaching awards at Harvard University, where he delivered lectures on positive psychology in the most popular class at Harvard.</a:t>
            </a:r>
            <a:br>
              <a:rPr lang="en-US" smtClean="0">
                <a:latin typeface="Times" pitchFamily="-65" charset="0"/>
              </a:rPr>
            </a:br>
            <a:r>
              <a:rPr lang="en-US" smtClean="0">
                <a:latin typeface="Times" pitchFamily="-65" charset="0"/>
              </a:rPr>
              <a:t> </a:t>
            </a:r>
            <a:br>
              <a:rPr lang="en-US" smtClean="0">
                <a:latin typeface="Times" pitchFamily="-65" charset="0"/>
              </a:rPr>
            </a:br>
            <a:r>
              <a:rPr lang="en-US" smtClean="0">
                <a:latin typeface="Times" pitchFamily="-65" charset="0"/>
              </a:rPr>
              <a:t>He is the CEO of Good Think Inc., a Cambridge-based consulting firm which researches positive outliers -- people who are well above average -- to understand where human potential, success and happiness intersect. Based on his research and 12 years of experience at Harvard, he clearly and humorously describes to organizations how to increase happiness and meaning, raise success rates and profitability, and create positive transformations that ripple into more successful cultures. He is also the author of </a:t>
            </a:r>
            <a:r>
              <a:rPr lang="en-US" smtClean="0">
                <a:latin typeface="Times" pitchFamily="-65" charset="0"/>
                <a:hlinkClick r:id="rId3"/>
              </a:rPr>
              <a:t>The Happiness Advantage</a:t>
            </a:r>
            <a:r>
              <a:rPr lang="en-US" smtClean="0">
                <a:latin typeface="Times" pitchFamily="-65" charset="0"/>
              </a:rPr>
              <a:t>.</a:t>
            </a:r>
          </a:p>
          <a:p>
            <a:endParaRPr lang="en-US" smtClean="0">
              <a:latin typeface="Times" pitchFamily="-65"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4434" name="Rectangle 3"/>
          <p:cNvSpPr>
            <a:spLocks noGrp="1" noChangeArrowheads="1"/>
          </p:cNvSpPr>
          <p:nvPr>
            <p:ph type="dt" sz="quarter" idx="1"/>
          </p:nvPr>
        </p:nvSpPr>
        <p:spPr>
          <a:noFill/>
          <a:ln>
            <a:miter lim="800000"/>
            <a:headEnd/>
            <a:tailEnd/>
          </a:ln>
        </p:spPr>
        <p:txBody>
          <a:bodyPr/>
          <a:lstStyle/>
          <a:p>
            <a:fld id="{66314EF3-5EC6-2847-BA19-9D579E12B093}" type="datetime1">
              <a:rPr lang="en-US" smtClean="0"/>
              <a:pPr/>
              <a:t>10/6/14</a:t>
            </a:fld>
            <a:endParaRPr lang="en-US"/>
          </a:p>
        </p:txBody>
      </p:sp>
      <p:sp>
        <p:nvSpPr>
          <p:cNvPr id="274436" name="Rectangle 2"/>
          <p:cNvSpPr>
            <a:spLocks noGrp="1" noRot="1" noChangeAspect="1" noChangeArrowheads="1" noTextEdit="1"/>
          </p:cNvSpPr>
          <p:nvPr>
            <p:ph type="sldImg"/>
          </p:nvPr>
        </p:nvSpPr>
        <p:spPr>
          <a:ln/>
        </p:spPr>
      </p:sp>
      <p:sp>
        <p:nvSpPr>
          <p:cNvPr id="274437" name="Rectangle 3"/>
          <p:cNvSpPr>
            <a:spLocks noGrp="1" noChangeArrowheads="1"/>
          </p:cNvSpPr>
          <p:nvPr>
            <p:ph type="body" idx="1"/>
          </p:nvPr>
        </p:nvSpPr>
        <p:spPr>
          <a:noFill/>
        </p:spPr>
        <p:txBody>
          <a:bodyPr/>
          <a:lstStyle/>
          <a:p>
            <a:r>
              <a:rPr lang="en-US" smtClean="0">
                <a:latin typeface="Times" pitchFamily="-65" charset="0"/>
              </a:rPr>
              <a:t>Watch Your Language. Speak in terms parent understands without being condescending. Refrain from using jargon and acronyms.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82" name="Rectangle 3"/>
          <p:cNvSpPr>
            <a:spLocks noGrp="1" noChangeArrowheads="1"/>
          </p:cNvSpPr>
          <p:nvPr>
            <p:ph type="dt" sz="quarter" idx="1"/>
          </p:nvPr>
        </p:nvSpPr>
        <p:spPr>
          <a:noFill/>
          <a:ln>
            <a:miter lim="800000"/>
            <a:headEnd/>
            <a:tailEnd/>
          </a:ln>
        </p:spPr>
        <p:txBody>
          <a:bodyPr/>
          <a:lstStyle/>
          <a:p>
            <a:fld id="{F92063A5-0A31-8846-BD33-C61FB16B501B}" type="datetime1">
              <a:rPr lang="en-US" smtClean="0"/>
              <a:pPr/>
              <a:t>10/6/14</a:t>
            </a:fld>
            <a:endParaRPr 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8530" name="Rectangle 3"/>
          <p:cNvSpPr>
            <a:spLocks noGrp="1" noChangeArrowheads="1"/>
          </p:cNvSpPr>
          <p:nvPr>
            <p:ph type="dt" sz="quarter" idx="1"/>
          </p:nvPr>
        </p:nvSpPr>
        <p:spPr>
          <a:noFill/>
          <a:ln>
            <a:miter lim="800000"/>
            <a:headEnd/>
            <a:tailEnd/>
          </a:ln>
        </p:spPr>
        <p:txBody>
          <a:bodyPr/>
          <a:lstStyle/>
          <a:p>
            <a:fld id="{85732270-6817-DA42-A68C-05C08E32E324}" type="datetime1">
              <a:rPr lang="en-US" smtClean="0"/>
              <a:pPr/>
              <a:t>10/6/14</a:t>
            </a:fld>
            <a:endParaRPr lang="en-US"/>
          </a:p>
        </p:txBody>
      </p:sp>
      <p:sp>
        <p:nvSpPr>
          <p:cNvPr id="278532" name="Rectangle 2"/>
          <p:cNvSpPr>
            <a:spLocks noGrp="1" noRot="1" noChangeAspect="1" noChangeArrowheads="1" noTextEdit="1"/>
          </p:cNvSpPr>
          <p:nvPr>
            <p:ph type="sldImg"/>
          </p:nvPr>
        </p:nvSpPr>
        <p:spPr>
          <a:ln/>
        </p:spPr>
      </p:sp>
      <p:sp>
        <p:nvSpPr>
          <p:cNvPr id="278533"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8" name="Rectangle 3"/>
          <p:cNvSpPr>
            <a:spLocks noGrp="1" noChangeArrowheads="1"/>
          </p:cNvSpPr>
          <p:nvPr>
            <p:ph type="dt" sz="quarter" idx="1"/>
          </p:nvPr>
        </p:nvSpPr>
        <p:spPr>
          <a:noFill/>
          <a:ln>
            <a:miter lim="800000"/>
            <a:headEnd/>
            <a:tailEnd/>
          </a:ln>
        </p:spPr>
        <p:txBody>
          <a:bodyPr/>
          <a:lstStyle/>
          <a:p>
            <a:fld id="{9B2709F0-27E2-9C43-AA2E-59E674E7F66F}" type="datetime1">
              <a:rPr lang="en-US" smtClean="0"/>
              <a:pPr/>
              <a:t>10/6/14</a:t>
            </a:fld>
            <a:endParaRPr lang="en-US"/>
          </a:p>
        </p:txBody>
      </p:sp>
      <p:sp>
        <p:nvSpPr>
          <p:cNvPr id="280580" name="Rectangle 2"/>
          <p:cNvSpPr>
            <a:spLocks noGrp="1" noRot="1" noChangeAspect="1" noChangeArrowheads="1" noTextEdit="1"/>
          </p:cNvSpPr>
          <p:nvPr>
            <p:ph type="sldImg"/>
          </p:nvPr>
        </p:nvSpPr>
        <p:spPr>
          <a:ln/>
        </p:spPr>
      </p:sp>
      <p:sp>
        <p:nvSpPr>
          <p:cNvPr id="2805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2626" name="Rectangle 3"/>
          <p:cNvSpPr>
            <a:spLocks noGrp="1" noChangeArrowheads="1"/>
          </p:cNvSpPr>
          <p:nvPr>
            <p:ph type="dt" sz="quarter" idx="1"/>
          </p:nvPr>
        </p:nvSpPr>
        <p:spPr>
          <a:noFill/>
          <a:ln>
            <a:miter lim="800000"/>
            <a:headEnd/>
            <a:tailEnd/>
          </a:ln>
        </p:spPr>
        <p:txBody>
          <a:bodyPr/>
          <a:lstStyle/>
          <a:p>
            <a:fld id="{3A37FCDB-12C8-0442-ABD9-52B4A0377F7F}" type="datetime1">
              <a:rPr lang="en-US" smtClean="0"/>
              <a:pPr/>
              <a:t>10/6/14</a:t>
            </a:fld>
            <a:endParaRPr lang="en-US"/>
          </a:p>
        </p:txBody>
      </p:sp>
      <p:sp>
        <p:nvSpPr>
          <p:cNvPr id="282628" name="Rectangle 2"/>
          <p:cNvSpPr>
            <a:spLocks noGrp="1" noRot="1" noChangeAspect="1" noChangeArrowheads="1" noTextEdit="1"/>
          </p:cNvSpPr>
          <p:nvPr>
            <p:ph type="sldImg"/>
          </p:nvPr>
        </p:nvSpPr>
        <p:spPr>
          <a:ln/>
        </p:spPr>
      </p:sp>
      <p:sp>
        <p:nvSpPr>
          <p:cNvPr id="282629"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3"/>
          <p:cNvSpPr>
            <a:spLocks noGrp="1" noChangeArrowheads="1"/>
          </p:cNvSpPr>
          <p:nvPr>
            <p:ph type="dt" sz="quarter" idx="1"/>
          </p:nvPr>
        </p:nvSpPr>
        <p:spPr>
          <a:noFill/>
          <a:ln>
            <a:miter lim="800000"/>
            <a:headEnd/>
            <a:tailEnd/>
          </a:ln>
        </p:spPr>
        <p:txBody>
          <a:bodyPr/>
          <a:lstStyle/>
          <a:p>
            <a:fld id="{0E8ADFAE-4109-C549-9DEF-901392ABA25D}" type="datetime1">
              <a:rPr lang="en-US" smtClean="0"/>
              <a:pPr/>
              <a:t>10/6/14</a:t>
            </a:fld>
            <a:endParaRPr lang="en-US"/>
          </a:p>
        </p:txBody>
      </p:sp>
      <p:sp>
        <p:nvSpPr>
          <p:cNvPr id="284676" name="Rectangle 2"/>
          <p:cNvSpPr>
            <a:spLocks noGrp="1" noRot="1" noChangeAspect="1" noChangeArrowheads="1" noTextEdit="1"/>
          </p:cNvSpPr>
          <p:nvPr>
            <p:ph type="sldImg"/>
          </p:nvPr>
        </p:nvSpPr>
        <p:spPr>
          <a:ln/>
        </p:spPr>
      </p:sp>
      <p:sp>
        <p:nvSpPr>
          <p:cNvPr id="284677"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22" name="Rectangle 3"/>
          <p:cNvSpPr>
            <a:spLocks noGrp="1" noChangeArrowheads="1"/>
          </p:cNvSpPr>
          <p:nvPr>
            <p:ph type="dt" sz="quarter" idx="1"/>
          </p:nvPr>
        </p:nvSpPr>
        <p:spPr>
          <a:noFill/>
          <a:ln>
            <a:miter lim="800000"/>
            <a:headEnd/>
            <a:tailEnd/>
          </a:ln>
        </p:spPr>
        <p:txBody>
          <a:bodyPr/>
          <a:lstStyle/>
          <a:p>
            <a:fld id="{4FB8F7A1-2FA6-1543-A126-7395121FCDA6}" type="datetime1">
              <a:rPr lang="en-US" smtClean="0"/>
              <a:pPr/>
              <a:t>10/6/14</a:t>
            </a:fld>
            <a:endParaRPr lang="en-US"/>
          </a:p>
        </p:txBody>
      </p:sp>
      <p:sp>
        <p:nvSpPr>
          <p:cNvPr id="286724" name="Rectangle 2"/>
          <p:cNvSpPr>
            <a:spLocks noGrp="1" noRot="1" noChangeAspect="1" noChangeArrowheads="1" noTextEdit="1"/>
          </p:cNvSpPr>
          <p:nvPr>
            <p:ph type="sldImg"/>
          </p:nvPr>
        </p:nvSpPr>
        <p:spPr>
          <a:ln/>
        </p:spPr>
      </p:sp>
      <p:sp>
        <p:nvSpPr>
          <p:cNvPr id="286725"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8770" name="Rectangle 3"/>
          <p:cNvSpPr>
            <a:spLocks noGrp="1" noChangeArrowheads="1"/>
          </p:cNvSpPr>
          <p:nvPr>
            <p:ph type="dt" sz="quarter" idx="1"/>
          </p:nvPr>
        </p:nvSpPr>
        <p:spPr>
          <a:noFill/>
          <a:ln>
            <a:miter lim="800000"/>
            <a:headEnd/>
            <a:tailEnd/>
          </a:ln>
        </p:spPr>
        <p:txBody>
          <a:bodyPr/>
          <a:lstStyle/>
          <a:p>
            <a:fld id="{A39BD553-7EE7-4F43-8D0B-50C439CA4A3A}" type="datetime1">
              <a:rPr lang="en-US" smtClean="0"/>
              <a:pPr/>
              <a:t>10/6/14</a:t>
            </a:fld>
            <a:endParaRPr lang="en-US"/>
          </a:p>
        </p:txBody>
      </p:sp>
      <p:sp>
        <p:nvSpPr>
          <p:cNvPr id="288772" name="Rectangle 2"/>
          <p:cNvSpPr>
            <a:spLocks noGrp="1" noRot="1" noChangeAspect="1" noChangeArrowheads="1" noTextEdit="1"/>
          </p:cNvSpPr>
          <p:nvPr>
            <p:ph type="sldImg"/>
          </p:nvPr>
        </p:nvSpPr>
        <p:spPr>
          <a:ln/>
        </p:spPr>
      </p:sp>
      <p:sp>
        <p:nvSpPr>
          <p:cNvPr id="288773"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0818" name="Rectangle 3"/>
          <p:cNvSpPr>
            <a:spLocks noGrp="1" noChangeArrowheads="1"/>
          </p:cNvSpPr>
          <p:nvPr>
            <p:ph type="dt" sz="quarter" idx="1"/>
          </p:nvPr>
        </p:nvSpPr>
        <p:spPr>
          <a:noFill/>
          <a:ln>
            <a:miter lim="800000"/>
            <a:headEnd/>
            <a:tailEnd/>
          </a:ln>
        </p:spPr>
        <p:txBody>
          <a:bodyPr/>
          <a:lstStyle/>
          <a:p>
            <a:fld id="{985B3C64-D2E3-C445-906E-2DB9816DC83E}" type="datetime1">
              <a:rPr lang="en-US" smtClean="0"/>
              <a:pPr/>
              <a:t>10/6/14</a:t>
            </a:fld>
            <a:endParaRPr lang="en-US"/>
          </a:p>
        </p:txBody>
      </p:sp>
      <p:sp>
        <p:nvSpPr>
          <p:cNvPr id="290820" name="Rectangle 2"/>
          <p:cNvSpPr>
            <a:spLocks noGrp="1" noRot="1" noChangeAspect="1" noChangeArrowheads="1" noTextEdit="1"/>
          </p:cNvSpPr>
          <p:nvPr>
            <p:ph type="sldImg"/>
          </p:nvPr>
        </p:nvSpPr>
        <p:spPr>
          <a:ln/>
        </p:spPr>
      </p:sp>
      <p:sp>
        <p:nvSpPr>
          <p:cNvPr id="29082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4370" name="Rectangle 3"/>
          <p:cNvSpPr>
            <a:spLocks noGrp="1" noChangeArrowheads="1"/>
          </p:cNvSpPr>
          <p:nvPr>
            <p:ph type="dt" sz="quarter" idx="1"/>
          </p:nvPr>
        </p:nvSpPr>
        <p:spPr>
          <a:noFill/>
          <a:ln>
            <a:miter lim="800000"/>
            <a:headEnd/>
            <a:tailEnd/>
          </a:ln>
        </p:spPr>
        <p:txBody>
          <a:bodyPr/>
          <a:lstStyle/>
          <a:p>
            <a:fld id="{B5D175C4-58CC-5B4C-9799-39F5102847DD}" type="datetime1">
              <a:rPr lang="en-US" smtClean="0"/>
              <a:pPr/>
              <a:t>10/6/14</a:t>
            </a:fld>
            <a:endParaRPr lang="en-US"/>
          </a:p>
        </p:txBody>
      </p:sp>
      <p:sp>
        <p:nvSpPr>
          <p:cNvPr id="314372" name="Rectangle 2"/>
          <p:cNvSpPr>
            <a:spLocks noGrp="1" noRot="1" noChangeAspect="1" noChangeArrowheads="1" noTextEdit="1"/>
          </p:cNvSpPr>
          <p:nvPr>
            <p:ph type="sldImg"/>
          </p:nvPr>
        </p:nvSpPr>
        <p:spPr>
          <a:ln/>
        </p:spPr>
      </p:sp>
      <p:sp>
        <p:nvSpPr>
          <p:cNvPr id="314373" name="Rectangle 3"/>
          <p:cNvSpPr>
            <a:spLocks noGrp="1" noChangeArrowheads="1"/>
          </p:cNvSpPr>
          <p:nvPr>
            <p:ph type="body" idx="1"/>
          </p:nvPr>
        </p:nvSpPr>
        <p:spPr>
          <a:noFill/>
        </p:spPr>
        <p:txBody>
          <a:bodyPr/>
          <a:lstStyle/>
          <a:p>
            <a:r>
              <a:rPr lang="en-US" smtClean="0">
                <a:latin typeface="Times" pitchFamily="-65" charset="0"/>
              </a:rPr>
              <a:t>The Individuals with Disabilities Education Act (IDEA) lists </a:t>
            </a:r>
            <a:r>
              <a:rPr lang="en-US" b="1" i="1" smtClean="0">
                <a:latin typeface="Times" pitchFamily="-65" charset="0"/>
              </a:rPr>
              <a:t>five special factors that the IEP team must consider in the development, review, and revision of each child’s IEP. </a:t>
            </a:r>
            <a:r>
              <a:rPr lang="en-US" smtClean="0">
                <a:latin typeface="Times" pitchFamily="-65" charset="0"/>
              </a:rPr>
              <a:t>Read IDEA’s exact words.</a:t>
            </a:r>
          </a:p>
          <a:p>
            <a:r>
              <a:rPr lang="en-US" smtClean="0">
                <a:latin typeface="Times" pitchFamily="-65" charset="0"/>
              </a:rPr>
              <a:t>The discussion below will highlight the importance of these special factors in the education of children with disabilities and the need for individualized consideration of these factors in IEP development and revision. The special factors are:</a:t>
            </a:r>
          </a:p>
          <a:p>
            <a:r>
              <a:rPr lang="en-US" smtClean="0">
                <a:latin typeface="Times" pitchFamily="-65" charset="0"/>
              </a:rPr>
              <a:t>Behavior</a:t>
            </a:r>
          </a:p>
          <a:p>
            <a:r>
              <a:rPr lang="en-US" smtClean="0">
                <a:latin typeface="Times" pitchFamily="-65" charset="0"/>
              </a:rPr>
              <a:t>Limited English proficiency</a:t>
            </a:r>
          </a:p>
          <a:p>
            <a:r>
              <a:rPr lang="en-US" smtClean="0">
                <a:latin typeface="Times" pitchFamily="-65" charset="0"/>
              </a:rPr>
              <a:t>Blindness or visual impairment</a:t>
            </a:r>
          </a:p>
          <a:p>
            <a:r>
              <a:rPr lang="en-US" smtClean="0">
                <a:latin typeface="Times" pitchFamily="-65" charset="0"/>
              </a:rPr>
              <a:t>Communication needs/Deafness</a:t>
            </a:r>
          </a:p>
          <a:p>
            <a:r>
              <a:rPr lang="en-US" smtClean="0">
                <a:latin typeface="Times" pitchFamily="-65" charset="0"/>
              </a:rPr>
              <a:t>Assistive technology</a:t>
            </a:r>
          </a:p>
          <a:p>
            <a:endParaRPr lang="en-US" smtClean="0">
              <a:latin typeface="Times" pitchFamily="-65" charset="0"/>
            </a:endParaRPr>
          </a:p>
          <a:p>
            <a:r>
              <a:rPr lang="en-US" b="1" smtClean="0">
                <a:latin typeface="Times" pitchFamily="-65" charset="0"/>
              </a:rPr>
              <a:t>IDEA’s Exact Words</a:t>
            </a:r>
          </a:p>
          <a:p>
            <a:r>
              <a:rPr lang="en-US" smtClean="0">
                <a:latin typeface="Times" pitchFamily="-65" charset="0"/>
              </a:rPr>
              <a:t>IDEA’s regulations for considering these special factors appear at §300.324(a)(2)(i)-(v) and read as follows:</a:t>
            </a:r>
          </a:p>
          <a:p>
            <a:r>
              <a:rPr lang="en-US" smtClean="0">
                <a:latin typeface="Times" pitchFamily="-65" charset="0"/>
              </a:rPr>
              <a:t>(2) </a:t>
            </a:r>
            <a:r>
              <a:rPr lang="en-US" b="1" i="1" smtClean="0">
                <a:latin typeface="Times" pitchFamily="-65" charset="0"/>
              </a:rPr>
              <a:t>Consideration of special factors.</a:t>
            </a:r>
            <a:r>
              <a:rPr lang="en-US" smtClean="0">
                <a:latin typeface="Times" pitchFamily="-65" charset="0"/>
              </a:rPr>
              <a:t> The IEP Team must—</a:t>
            </a:r>
          </a:p>
          <a:p>
            <a:r>
              <a:rPr lang="en-US" smtClean="0">
                <a:latin typeface="Times" pitchFamily="-65" charset="0"/>
              </a:rPr>
              <a:t>(i) In the case of a child whose </a:t>
            </a:r>
            <a:r>
              <a:rPr lang="en-US" b="1" smtClean="0">
                <a:latin typeface="Times" pitchFamily="-65" charset="0"/>
              </a:rPr>
              <a:t>behavior</a:t>
            </a:r>
            <a:r>
              <a:rPr lang="en-US" smtClean="0">
                <a:latin typeface="Times" pitchFamily="-65" charset="0"/>
              </a:rPr>
              <a:t> impedes the child’s learning or that of others, consider the use of positive behavioral interventions and supports, and other strategies, to address that behavior;</a:t>
            </a:r>
          </a:p>
          <a:p>
            <a:r>
              <a:rPr lang="en-US" smtClean="0">
                <a:latin typeface="Times" pitchFamily="-65" charset="0"/>
              </a:rPr>
              <a:t>(ii) In the case of a child with </a:t>
            </a:r>
            <a:r>
              <a:rPr lang="en-US" b="1" smtClean="0">
                <a:latin typeface="Times" pitchFamily="-65" charset="0"/>
              </a:rPr>
              <a:t>limited English proficiency</a:t>
            </a:r>
            <a:r>
              <a:rPr lang="en-US" smtClean="0">
                <a:latin typeface="Times" pitchFamily="-65" charset="0"/>
              </a:rPr>
              <a:t>, consider the language needs of the child as those needs relate to the child’s IEP;</a:t>
            </a:r>
          </a:p>
          <a:p>
            <a:r>
              <a:rPr lang="en-US" smtClean="0">
                <a:latin typeface="Times" pitchFamily="-65" charset="0"/>
              </a:rPr>
              <a:t>(iii) In the case of a child who is </a:t>
            </a:r>
            <a:r>
              <a:rPr lang="en-US" b="1" smtClean="0">
                <a:latin typeface="Times" pitchFamily="-65" charset="0"/>
              </a:rPr>
              <a:t>blind or visually impaired</a:t>
            </a:r>
            <a:r>
              <a:rPr lang="en-US" smtClean="0">
                <a:latin typeface="Times" pitchFamily="-65" charset="0"/>
              </a:rPr>
              <a:t>, provide for instruction in Braille and the use of Braille unless the IEP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a:t>
            </a:r>
          </a:p>
          <a:p>
            <a:r>
              <a:rPr lang="en-US" smtClean="0">
                <a:latin typeface="Times" pitchFamily="-65" charset="0"/>
              </a:rPr>
              <a:t>(iv) Consider the </a:t>
            </a:r>
            <a:r>
              <a:rPr lang="en-US" b="1" smtClean="0">
                <a:latin typeface="Times" pitchFamily="-65" charset="0"/>
              </a:rPr>
              <a:t>communication needs</a:t>
            </a:r>
            <a:r>
              <a:rPr lang="en-US" smtClean="0">
                <a:latin typeface="Times" pitchFamily="-65" charset="0"/>
              </a:rPr>
              <a:t> of the child, and in the case of a child who is</a:t>
            </a:r>
            <a:r>
              <a:rPr lang="en-US" b="1" smtClean="0">
                <a:latin typeface="Times" pitchFamily="-65" charset="0"/>
              </a:rPr>
              <a:t> deaf or hard of hearing</a:t>
            </a:r>
            <a:r>
              <a:rPr lang="en-US" smtClean="0">
                <a:latin typeface="Times" pitchFamily="-65" charset="0"/>
              </a:rPr>
              <a:t>, consider the child’s language and communication needs, opportunities for direct communications with peers and professional personnel in the child’s language and communication mode, academic level, and full range of needs, including opportunities for direct instruction in the child’s language and communication mode; and</a:t>
            </a:r>
          </a:p>
          <a:p>
            <a:r>
              <a:rPr lang="en-US" smtClean="0">
                <a:latin typeface="Times" pitchFamily="-65" charset="0"/>
              </a:rPr>
              <a:t>(v) Consider whether the child needs </a:t>
            </a:r>
            <a:r>
              <a:rPr lang="en-US" b="1" smtClean="0">
                <a:latin typeface="Times" pitchFamily="-65" charset="0"/>
              </a:rPr>
              <a:t>assistive technology</a:t>
            </a:r>
            <a:r>
              <a:rPr lang="en-US" smtClean="0">
                <a:latin typeface="Times" pitchFamily="-65" charset="0"/>
              </a:rPr>
              <a:t> devices and services. [§300.324(a)(2)]</a:t>
            </a:r>
          </a:p>
          <a:p>
            <a:r>
              <a:rPr lang="en-US" b="1" smtClean="0">
                <a:latin typeface="Times" pitchFamily="-65" charset="0"/>
              </a:rPr>
              <a:t>The IEP team must determine if any of these factors are relevant for the child and, if so, address the factor in the child’s IEP.</a:t>
            </a:r>
            <a:endParaRPr lang="en-US" smtClean="0">
              <a:latin typeface="Times" pitchFamily="-65" charset="0"/>
            </a:endParaRPr>
          </a:p>
          <a:p>
            <a:endParaRPr lang="en-US" b="1" smtClean="0">
              <a:latin typeface="Times" pitchFamily="-65" charset="0"/>
            </a:endParaRPr>
          </a:p>
          <a:p>
            <a:r>
              <a:rPr lang="en-US" b="1" smtClean="0">
                <a:latin typeface="Times" pitchFamily="-65" charset="0"/>
              </a:rPr>
              <a:t>Special Factor 1: Behavior</a:t>
            </a:r>
          </a:p>
          <a:p>
            <a:r>
              <a:rPr lang="en-US" smtClean="0">
                <a:latin typeface="Times" pitchFamily="-65" charset="0"/>
              </a:rPr>
              <a:t>When the IEP meeting rolls around to considering the special factors, the team might begin by asking:</a:t>
            </a:r>
          </a:p>
          <a:p>
            <a:r>
              <a:rPr lang="en-US" smtClean="0">
                <a:latin typeface="Times" pitchFamily="-65" charset="0"/>
              </a:rPr>
              <a:t>Does this child’s behavior interfere with his or her learning or the learning of others?</a:t>
            </a:r>
          </a:p>
          <a:p>
            <a:r>
              <a:rPr lang="en-US" smtClean="0">
                <a:latin typeface="Times" pitchFamily="-65" charset="0"/>
              </a:rPr>
              <a:t>If the answer is “yes,” then the team must consider the use of positive behavioral interventions and supports, and other strategies, to address that behavior [§300.324(2)(i)]. Members will talk about what the child needs and include this information in the IEP. As indicated in IDEA, this will include consideration of the use of positive behavioral interventions and supports (PBIS) and other strategies to address the child’s behavior.</a:t>
            </a:r>
          </a:p>
          <a:p>
            <a:endParaRPr lang="en-US" b="1" smtClean="0">
              <a:latin typeface="Times" pitchFamily="-65" charset="0"/>
            </a:endParaRPr>
          </a:p>
          <a:p>
            <a:r>
              <a:rPr lang="en-US" b="1" smtClean="0">
                <a:latin typeface="Times" pitchFamily="-65" charset="0"/>
              </a:rPr>
              <a:t>More about PBIS and IDEA</a:t>
            </a:r>
          </a:p>
          <a:p>
            <a:r>
              <a:rPr lang="en-US" smtClean="0">
                <a:latin typeface="Times" pitchFamily="-65" charset="0"/>
              </a:rPr>
              <a:t>The behavior challenges that accompany many children to class these days are well known and of great concern to educational stakeholders from the classroom level up to Congress and back down again. Congress addressed how behavior problems can affect a child’s learning, or the learning of others, in the 1997 reauthorization of IDEA. IDEA ’97 also explicitly involved the IEP team in considering whether positive behavior supports or other strategies were necessary when a child’s behavior was interfering with learning—either the child’s own learning, or the learning of others in the class or school. </a:t>
            </a:r>
            <a:r>
              <a:rPr lang="en-US" b="1" i="1" smtClean="0">
                <a:latin typeface="Times" pitchFamily="-65" charset="0"/>
              </a:rPr>
              <a:t>Functional behavioral assessments</a:t>
            </a:r>
            <a:r>
              <a:rPr lang="en-US" smtClean="0">
                <a:latin typeface="Times" pitchFamily="-65" charset="0"/>
              </a:rPr>
              <a:t> became an important and required element in determining why a child was behaving in disruptive or challenging ways, and behavior intervention plans detailed how the problem would be addressed.</a:t>
            </a:r>
          </a:p>
          <a:p>
            <a:r>
              <a:rPr lang="en-US" smtClean="0">
                <a:latin typeface="Times" pitchFamily="-65" charset="0"/>
              </a:rPr>
              <a:t>PBIS plays a role in the broader picture of addressing child behavior. It is intended to be used </a:t>
            </a:r>
            <a:r>
              <a:rPr lang="en-US" b="1" i="1" smtClean="0">
                <a:latin typeface="Times" pitchFamily="-65" charset="0"/>
              </a:rPr>
              <a:t>before</a:t>
            </a:r>
            <a:r>
              <a:rPr lang="en-US" b="1" smtClean="0">
                <a:latin typeface="Times" pitchFamily="-65" charset="0"/>
              </a:rPr>
              <a:t> </a:t>
            </a:r>
            <a:r>
              <a:rPr lang="en-US" smtClean="0">
                <a:latin typeface="Times" pitchFamily="-65" charset="0"/>
              </a:rPr>
              <a:t>problem behaviors become interfering behaviors, is based upon understanding why a child has problem behaviors and what strategies might be helpful, and seeks to stop or reduce the problem behaviors so that punishment is not necessary. Much research has been conducted into its effectiveness.</a:t>
            </a:r>
          </a:p>
          <a:p>
            <a:r>
              <a:rPr lang="en-US" smtClean="0">
                <a:latin typeface="Times" pitchFamily="-65" charset="0"/>
              </a:rPr>
              <a:t>An excellent resource on this topic is the </a:t>
            </a:r>
            <a:r>
              <a:rPr lang="en-US" b="1" smtClean="0">
                <a:latin typeface="Times" pitchFamily="-65" charset="0"/>
              </a:rPr>
              <a:t>National Technical Assistance Center on Positive Behavioral Interventions and Supports</a:t>
            </a:r>
            <a:r>
              <a:rPr lang="en-US" smtClean="0">
                <a:latin typeface="Times" pitchFamily="-65" charset="0"/>
              </a:rPr>
              <a:t> (PBIS) that the Office of Special Education Programs (OSEP) funds. The Center strongly recommends adopting a </a:t>
            </a:r>
            <a:r>
              <a:rPr lang="en-US" b="1" i="1" smtClean="0">
                <a:latin typeface="Times" pitchFamily="-65" charset="0"/>
              </a:rPr>
              <a:t>schoolwide</a:t>
            </a:r>
            <a:r>
              <a:rPr lang="en-US" b="1" smtClean="0">
                <a:latin typeface="Times" pitchFamily="-65" charset="0"/>
              </a:rPr>
              <a:t> </a:t>
            </a:r>
            <a:r>
              <a:rPr lang="en-US" smtClean="0">
                <a:latin typeface="Times" pitchFamily="-65" charset="0"/>
              </a:rPr>
              <a:t>system of PBIS, which has been found to be more effective than individual responses to disciplinary infractions and child misbehavior.</a:t>
            </a:r>
          </a:p>
          <a:p>
            <a:r>
              <a:rPr lang="en-US" smtClean="0">
                <a:latin typeface="Times" pitchFamily="-65" charset="0"/>
              </a:rPr>
              <a:t>Here are three especially useful ones on the PBIS Web site.</a:t>
            </a:r>
          </a:p>
          <a:p>
            <a:r>
              <a:rPr lang="en-US" b="1" smtClean="0">
                <a:latin typeface="Times" pitchFamily="-65" charset="0"/>
              </a:rPr>
              <a:t>State contact information</a:t>
            </a:r>
            <a:r>
              <a:rPr lang="en-US" smtClean="0">
                <a:latin typeface="Times" pitchFamily="-65" charset="0"/>
              </a:rPr>
              <a:t/>
            </a:r>
            <a:br>
              <a:rPr lang="en-US" smtClean="0">
                <a:latin typeface="Times" pitchFamily="-65" charset="0"/>
              </a:rPr>
            </a:br>
            <a:r>
              <a:rPr lang="en-US" smtClean="0">
                <a:latin typeface="Times" pitchFamily="-65" charset="0"/>
              </a:rPr>
              <a:t>http://www.pbis.org/links/pbis_network/default.aspx</a:t>
            </a:r>
          </a:p>
          <a:p>
            <a:r>
              <a:rPr lang="en-US" b="1" smtClean="0">
                <a:latin typeface="Times" pitchFamily="-65" charset="0"/>
              </a:rPr>
              <a:t>Implementer’s blueprint and self-assessment for schoolwide behavior support</a:t>
            </a:r>
            <a:r>
              <a:rPr lang="en-US" smtClean="0">
                <a:latin typeface="Times" pitchFamily="-65" charset="0"/>
              </a:rPr>
              <a:t/>
            </a:r>
            <a:br>
              <a:rPr lang="en-US" smtClean="0">
                <a:latin typeface="Times" pitchFamily="-65" charset="0"/>
              </a:rPr>
            </a:br>
            <a:r>
              <a:rPr lang="en-US" smtClean="0">
                <a:latin typeface="Times" pitchFamily="-65" charset="0"/>
              </a:rPr>
              <a:t>http://www.pbis.org/pbis_resource_detail_page.aspx?Type=3&amp;PBIS_ResourceID=216</a:t>
            </a:r>
          </a:p>
          <a:p>
            <a:r>
              <a:rPr lang="en-US" b="1" smtClean="0">
                <a:latin typeface="Times" pitchFamily="-65" charset="0"/>
              </a:rPr>
              <a:t>FACTS, a two-page interview </a:t>
            </a:r>
            <a:r>
              <a:rPr lang="en-US" smtClean="0">
                <a:latin typeface="Times" pitchFamily="-65" charset="0"/>
              </a:rPr>
              <a:t>completed by people (teachers, family, clinicians) who know the child best, and used to either build behavior support plans, or guide more complete functional assessment efforts.</a:t>
            </a:r>
            <a:br>
              <a:rPr lang="en-US" smtClean="0">
                <a:latin typeface="Times" pitchFamily="-65" charset="0"/>
              </a:rPr>
            </a:br>
            <a:r>
              <a:rPr lang="en-US" smtClean="0">
                <a:latin typeface="Times" pitchFamily="-65" charset="0"/>
              </a:rPr>
              <a:t>http://www.pbis.org/pbis_resource_detail_page.aspx?Type=4&amp;PBIS_ResourceID=246</a:t>
            </a:r>
          </a:p>
          <a:p>
            <a:endParaRPr lang="en-US" b="1" smtClean="0">
              <a:latin typeface="Times" pitchFamily="-65" charset="0"/>
            </a:endParaRPr>
          </a:p>
          <a:p>
            <a:r>
              <a:rPr lang="en-US" b="1" smtClean="0">
                <a:latin typeface="Times" pitchFamily="-65" charset="0"/>
              </a:rPr>
              <a:t>Determining What Behavior Supports Are Needed</a:t>
            </a:r>
          </a:p>
          <a:p>
            <a:r>
              <a:rPr lang="en-US" smtClean="0">
                <a:latin typeface="Times" pitchFamily="-65" charset="0"/>
              </a:rPr>
              <a:t>How does the IEP team determine what behavior supports might be appropriate and effective for a specific child? As pointed out in the IEP Team section on the </a:t>
            </a:r>
            <a:r>
              <a:rPr lang="en-US" b="1" smtClean="0">
                <a:latin typeface="Times" pitchFamily="-65" charset="0"/>
              </a:rPr>
              <a:t>regular education teacher</a:t>
            </a:r>
            <a:r>
              <a:rPr lang="en-US" smtClean="0">
                <a:latin typeface="Times" pitchFamily="-65" charset="0"/>
              </a:rPr>
              <a:t>, IDEA 2004 indicates that one of the roles of the regular education teacher on the team may include determining what behavior supports and other strategies would be appropriate for the child [§300.324(a)(3)]. This includes </a:t>
            </a:r>
            <a:r>
              <a:rPr lang="en-US" b="1" smtClean="0">
                <a:latin typeface="Times" pitchFamily="-65" charset="0"/>
              </a:rPr>
              <a:t>supplementary aids and services</a:t>
            </a:r>
            <a:r>
              <a:rPr lang="en-US" smtClean="0">
                <a:latin typeface="Times" pitchFamily="-65" charset="0"/>
              </a:rPr>
              <a:t> and </a:t>
            </a:r>
            <a:r>
              <a:rPr lang="en-US" b="1" smtClean="0">
                <a:latin typeface="Times" pitchFamily="-65" charset="0"/>
              </a:rPr>
              <a:t>program modifications and support for school personnel</a:t>
            </a:r>
            <a:r>
              <a:rPr lang="en-US" smtClean="0">
                <a:latin typeface="Times" pitchFamily="-65" charset="0"/>
              </a:rPr>
              <a:t>.</a:t>
            </a:r>
          </a:p>
          <a:p>
            <a:r>
              <a:rPr lang="en-US" smtClean="0">
                <a:latin typeface="Times" pitchFamily="-65" charset="0"/>
              </a:rPr>
              <a:t>Certainly, </a:t>
            </a:r>
            <a:r>
              <a:rPr lang="en-US" b="1" smtClean="0">
                <a:latin typeface="Times" pitchFamily="-65" charset="0"/>
              </a:rPr>
              <a:t>functional behavioral assessment, or FBA, can also play a critical part in determining what behavior supports a child needs.</a:t>
            </a:r>
            <a:r>
              <a:rPr lang="en-US" smtClean="0">
                <a:latin typeface="Times" pitchFamily="-65" charset="0"/>
              </a:rPr>
              <a:t> According to the Center for Effective Practice and Collaboration (2006):</a:t>
            </a:r>
          </a:p>
          <a:p>
            <a:r>
              <a:rPr lang="en-US" smtClean="0">
                <a:latin typeface="Times" pitchFamily="-65" charset="0"/>
              </a:rPr>
              <a:t>Functional behavioral assessment is generally considered to be a problem-solving process for addressing child problem behavior. It relies on a variety of techniques and strategies to identify the purposes of specific behavior and to help IEP Teams select interventions to directly address the problem behavior.</a:t>
            </a:r>
          </a:p>
          <a:p>
            <a:r>
              <a:rPr lang="en-US" smtClean="0">
                <a:latin typeface="Times" pitchFamily="-65" charset="0"/>
              </a:rPr>
              <a:t>Within FBA, behavior is seen as serving a </a:t>
            </a:r>
            <a:r>
              <a:rPr lang="en-US" i="1" smtClean="0">
                <a:latin typeface="Times" pitchFamily="-65" charset="0"/>
              </a:rPr>
              <a:t>purpose</a:t>
            </a:r>
            <a:r>
              <a:rPr lang="en-US" smtClean="0">
                <a:latin typeface="Times" pitchFamily="-65" charset="0"/>
              </a:rPr>
              <a:t>, as communication, as performing some function for the child. FBA’s goal is to identify what that purpose, function, or communication is for the child. Understanding why a child misbehaves is crucial to developing appropriate behavior supports.</a:t>
            </a:r>
          </a:p>
          <a:p>
            <a:r>
              <a:rPr lang="en-US" smtClean="0">
                <a:latin typeface="Times" pitchFamily="-65" charset="0"/>
              </a:rPr>
              <a:t>Thus, for IEP teams considering the special factor of “positive behavioral interventions and supports and other strategies,” the FBA may be a crucial step in determining why the child is behaving in a way that impedes his or her learning or that of others. Fortunately, many resources exist to help IEP teams address behavior issues in IEP development. We’ve already mentioned the OSEP-funded PBIS Center. Have a look at the list below of additional resources that teams may find helpful. It’s brief, yes, but oh, will it lead you to more!</a:t>
            </a:r>
          </a:p>
          <a:p>
            <a:endParaRPr lang="en-US" b="1" smtClean="0">
              <a:latin typeface="Times" pitchFamily="-65" charset="0"/>
            </a:endParaRPr>
          </a:p>
          <a:p>
            <a:r>
              <a:rPr lang="en-US" b="1" smtClean="0">
                <a:latin typeface="Times" pitchFamily="-65" charset="0"/>
              </a:rPr>
              <a:t>Resources on Behavior, PBIS, FBAs, and BIPs</a:t>
            </a:r>
          </a:p>
          <a:p>
            <a:r>
              <a:rPr lang="en-US" b="1" smtClean="0">
                <a:latin typeface="Times" pitchFamily="-65" charset="0"/>
              </a:rPr>
              <a:t>3-part Series for IEP Teams</a:t>
            </a:r>
            <a:br>
              <a:rPr lang="en-US" b="1" smtClean="0">
                <a:latin typeface="Times" pitchFamily="-65" charset="0"/>
              </a:rPr>
            </a:br>
            <a:r>
              <a:rPr lang="en-US" smtClean="0">
                <a:latin typeface="Times" pitchFamily="-65" charset="0"/>
              </a:rPr>
              <a:t>Center for Effective Practice and Collaboration</a:t>
            </a:r>
            <a:br>
              <a:rPr lang="en-US" smtClean="0">
                <a:latin typeface="Times" pitchFamily="-65" charset="0"/>
              </a:rPr>
            </a:br>
            <a:r>
              <a:rPr lang="en-US" smtClean="0">
                <a:latin typeface="Times" pitchFamily="-65" charset="0"/>
              </a:rPr>
              <a:t>Available at: http://cecp.air.org/fba/default.asp</a:t>
            </a:r>
          </a:p>
          <a:p>
            <a:r>
              <a:rPr lang="en-US" b="1" smtClean="0">
                <a:latin typeface="Times" pitchFamily="-65" charset="0"/>
              </a:rPr>
              <a:t>5-part Suite on Behavior</a:t>
            </a:r>
            <a:r>
              <a:rPr lang="en-US" smtClean="0">
                <a:latin typeface="Times" pitchFamily="-65" charset="0"/>
              </a:rPr>
              <a:t/>
            </a:r>
            <a:br>
              <a:rPr lang="en-US" smtClean="0">
                <a:latin typeface="Times" pitchFamily="-65" charset="0"/>
              </a:rPr>
            </a:br>
            <a:r>
              <a:rPr lang="en-US" smtClean="0">
                <a:latin typeface="Times" pitchFamily="-65" charset="0"/>
              </a:rPr>
              <a:t>National Dissemination Center for Children with Disabilities (NICHCY)</a:t>
            </a:r>
            <a:br>
              <a:rPr lang="en-US" smtClean="0">
                <a:latin typeface="Times" pitchFamily="-65" charset="0"/>
              </a:rPr>
            </a:br>
            <a:r>
              <a:rPr lang="en-US" smtClean="0">
                <a:latin typeface="Times" pitchFamily="-65" charset="0"/>
              </a:rPr>
              <a:t>http://nichcy.org/schoolage/behavior/</a:t>
            </a:r>
          </a:p>
          <a:p>
            <a:r>
              <a:rPr lang="en-US" smtClean="0">
                <a:latin typeface="Times" pitchFamily="-65" charset="0"/>
              </a:rPr>
              <a:t> </a:t>
            </a:r>
          </a:p>
          <a:p>
            <a:r>
              <a:rPr lang="en-US" smtClean="0">
                <a:latin typeface="Times" pitchFamily="-65" charset="0"/>
              </a:rPr>
              <a:t>Here are two resources you may find helpful for addressing assessment issues.</a:t>
            </a:r>
          </a:p>
          <a:p>
            <a:r>
              <a:rPr lang="en-US" i="1" smtClean="0">
                <a:latin typeface="Times" pitchFamily="-65" charset="0"/>
              </a:rPr>
              <a:t>Synthesis Brief: English Language Learners with Disabilities</a:t>
            </a:r>
            <a:r>
              <a:rPr lang="en-US" smtClean="0">
                <a:latin typeface="Times" pitchFamily="-65" charset="0"/>
              </a:rPr>
              <a:t> speaks to the challenges educators face in assessing children when English is not their native language. The brief also presents research-based recommendations that school districts may find very helpful. Find this publication online at Project Forum: http://www.projectforum.org/docs/ells.pdf</a:t>
            </a:r>
          </a:p>
          <a:p>
            <a:r>
              <a:rPr lang="en-US" smtClean="0">
                <a:latin typeface="Times" pitchFamily="-65" charset="0"/>
              </a:rPr>
              <a:t>Another publication schools may find helpful comes from the National Center on Educational Outcomes (NCEO). It’s called </a:t>
            </a:r>
            <a:r>
              <a:rPr lang="en-US" i="1" smtClean="0">
                <a:latin typeface="Times" pitchFamily="-65" charset="0"/>
              </a:rPr>
              <a:t>Standards-based Instructional Strategies for English Language Learners with Disabilities</a:t>
            </a:r>
            <a:r>
              <a:rPr lang="en-US" smtClean="0">
                <a:latin typeface="Times" pitchFamily="-65" charset="0"/>
              </a:rPr>
              <a:t>, and is available online at: http://www.cehd.umn.edu/NCEO/Onlinepubs/ELLsDis18/ELLsDisRpt18.pdf</a:t>
            </a:r>
          </a:p>
          <a:p>
            <a:r>
              <a:rPr lang="en-US" b="1" smtClean="0">
                <a:latin typeface="Times" pitchFamily="-65" charset="0"/>
              </a:rPr>
              <a:t>How is “limited English proficiency” defined?</a:t>
            </a:r>
            <a:r>
              <a:rPr lang="en-US" smtClean="0">
                <a:latin typeface="Times" pitchFamily="-65" charset="0"/>
              </a:rPr>
              <a:t> | IDEA defines “limited English proficient” at §300.27 as meaning the same thing as the definition given in section 9101(25) of the Elementary and Secondary Education Act (ESEA), which reads:</a:t>
            </a:r>
          </a:p>
          <a:p>
            <a:r>
              <a:rPr lang="en-US" smtClean="0">
                <a:latin typeface="Times" pitchFamily="-65" charset="0"/>
              </a:rPr>
              <a:t>“(25) </a:t>
            </a:r>
            <a:r>
              <a:rPr lang="en-US" b="1" smtClean="0">
                <a:latin typeface="Times" pitchFamily="-65" charset="0"/>
              </a:rPr>
              <a:t>LIMITED ENGLISH PROFICIENT</a:t>
            </a:r>
            <a:r>
              <a:rPr lang="en-US" smtClean="0">
                <a:latin typeface="Times" pitchFamily="-65" charset="0"/>
              </a:rPr>
              <a:t>.—The term ‘limited English proficient’ when used with respect to an individual, means an individual—</a:t>
            </a:r>
          </a:p>
          <a:p>
            <a:r>
              <a:rPr lang="en-US" smtClean="0">
                <a:latin typeface="Times" pitchFamily="-65" charset="0"/>
              </a:rPr>
              <a:t>“(A) Who is aged 3 through 21;</a:t>
            </a:r>
          </a:p>
          <a:p>
            <a:r>
              <a:rPr lang="en-US" smtClean="0">
                <a:latin typeface="Times" pitchFamily="-65" charset="0"/>
              </a:rPr>
              <a:t>“(B) Who is enrolled or preparing to enroll in an elementary school or secondary school;</a:t>
            </a:r>
          </a:p>
          <a:p>
            <a:r>
              <a:rPr lang="en-US" smtClean="0">
                <a:latin typeface="Times" pitchFamily="-65" charset="0"/>
              </a:rPr>
              <a:t>“(C)(i) who was not born in the United States or whose native language is a language other than English;</a:t>
            </a:r>
          </a:p>
          <a:p>
            <a:r>
              <a:rPr lang="en-US" smtClean="0">
                <a:latin typeface="Times" pitchFamily="-65" charset="0"/>
              </a:rPr>
              <a:t>“(ii)(I) who is a Native American or Alaska Native, or a native resident of the outlying areas; and</a:t>
            </a:r>
          </a:p>
          <a:p>
            <a:r>
              <a:rPr lang="en-US" smtClean="0">
                <a:latin typeface="Times" pitchFamily="-65" charset="0"/>
              </a:rPr>
              <a:t>“(II) who comes from an environment where a language other than English has had a significant impact on the individual’s level of English language proficiency; or</a:t>
            </a:r>
          </a:p>
          <a:p>
            <a:r>
              <a:rPr lang="en-US" smtClean="0">
                <a:latin typeface="Times" pitchFamily="-65" charset="0"/>
              </a:rPr>
              <a:t>“(iii) who is migratory, whose native language is a language other than English, and who comes from an environment where a language other than English is dominant; and</a:t>
            </a:r>
          </a:p>
          <a:p>
            <a:r>
              <a:rPr lang="en-US" smtClean="0">
                <a:latin typeface="Times" pitchFamily="-65" charset="0"/>
              </a:rPr>
              <a:t>“(D) whose difficulties in speaking, reading, writing, or understanding the English language may be sufficient to deny the individual—</a:t>
            </a:r>
          </a:p>
          <a:p>
            <a:r>
              <a:rPr lang="en-US" smtClean="0">
                <a:latin typeface="Times" pitchFamily="-65" charset="0"/>
              </a:rPr>
              <a:t>“(i) the ability to meet the State’s proficient level of achievement on State assessments described in section 1111(b)(3);</a:t>
            </a:r>
          </a:p>
          <a:p>
            <a:r>
              <a:rPr lang="en-US" smtClean="0">
                <a:latin typeface="Times" pitchFamily="-65" charset="0"/>
              </a:rPr>
              <a:t>“(ii) the ability to successfully achieve in classrooms where the language of instruction is English; or</a:t>
            </a:r>
          </a:p>
          <a:p>
            <a:r>
              <a:rPr lang="en-US" smtClean="0">
                <a:latin typeface="Times" pitchFamily="-65" charset="0"/>
              </a:rPr>
              <a:t>“(iii) the opportunity to participate fully in society.”</a:t>
            </a:r>
          </a:p>
          <a:p>
            <a:endParaRPr lang="en-US" smtClean="0">
              <a:latin typeface="Times" pitchFamily="-65" charset="0"/>
            </a:endParaRPr>
          </a:p>
          <a:p>
            <a:r>
              <a:rPr lang="en-US" b="1" smtClean="0">
                <a:latin typeface="Times" pitchFamily="-65" charset="0"/>
              </a:rPr>
              <a:t>Special Factor 3: Blindness and Visual Impairment</a:t>
            </a:r>
          </a:p>
          <a:p>
            <a:r>
              <a:rPr lang="en-US" smtClean="0">
                <a:latin typeface="Times" pitchFamily="-65" charset="0"/>
              </a:rPr>
              <a:t>The third special factor relates to the needs of children who are blind or visually impaired. For these children, the IEP team must provide for instruction in Braille and the use of Braille—unless the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 [§300.324(2)(iii)].</a:t>
            </a:r>
          </a:p>
          <a:p>
            <a:r>
              <a:rPr lang="en-US" b="1" smtClean="0">
                <a:latin typeface="Times" pitchFamily="-65" charset="0"/>
              </a:rPr>
              <a:t>Helpful checklist for IEP teams </a:t>
            </a:r>
            <a:r>
              <a:rPr lang="en-US" smtClean="0">
                <a:latin typeface="Times" pitchFamily="-65" charset="0"/>
              </a:rPr>
              <a:t>| A helpful checklist is provided as </a:t>
            </a:r>
            <a:r>
              <a:rPr lang="en-US" b="1" smtClean="0">
                <a:latin typeface="Times" pitchFamily="-65" charset="0"/>
                <a:hlinkClick r:id="rId3"/>
              </a:rPr>
              <a:t>Resource D-5</a:t>
            </a:r>
            <a:r>
              <a:rPr lang="en-US" smtClean="0">
                <a:latin typeface="Times" pitchFamily="-65" charset="0"/>
              </a:rPr>
              <a:t> in </a:t>
            </a:r>
            <a:r>
              <a:rPr lang="en-US" i="1" smtClean="0">
                <a:latin typeface="Times" pitchFamily="-65" charset="0"/>
              </a:rPr>
              <a:t>Building the Legacy,</a:t>
            </a:r>
            <a:r>
              <a:rPr lang="en-US" smtClean="0">
                <a:latin typeface="Times" pitchFamily="-65" charset="0"/>
              </a:rPr>
              <a:t> NICHCY’s training curriculum on IDEA, and can help IEP teams consider this special factor.</a:t>
            </a:r>
          </a:p>
          <a:p>
            <a:r>
              <a:rPr lang="en-US" b="1" smtClean="0">
                <a:latin typeface="Times" pitchFamily="-65" charset="0"/>
              </a:rPr>
              <a:t>Considerations for this special factor | </a:t>
            </a:r>
            <a:r>
              <a:rPr lang="en-US" smtClean="0">
                <a:latin typeface="Times" pitchFamily="-65" charset="0"/>
              </a:rPr>
              <a:t>Following the words and logic of IDEA’s requirement, you can see that the IEP team will need to “provide for instruction in Braille and the use of Braille,”</a:t>
            </a:r>
            <a:r>
              <a:rPr lang="en-US" b="1" i="1" smtClean="0">
                <a:latin typeface="Times" pitchFamily="-65" charset="0"/>
              </a:rPr>
              <a:t> unless</a:t>
            </a:r>
            <a:r>
              <a:rPr lang="en-US" i="1" smtClean="0">
                <a:latin typeface="Times" pitchFamily="-65" charset="0"/>
              </a:rPr>
              <a:t>..</a:t>
            </a:r>
            <a:r>
              <a:rPr lang="en-US" smtClean="0">
                <a:latin typeface="Times" pitchFamily="-65" charset="0"/>
              </a:rPr>
              <a:t>.</a:t>
            </a:r>
          </a:p>
          <a:p>
            <a:r>
              <a:rPr lang="en-US" smtClean="0">
                <a:latin typeface="Times" pitchFamily="-65" charset="0"/>
              </a:rPr>
              <a:t>…the team determines that instruction in Braille or the use of Braille is not appropriate for the child. And the team can only determine that…</a:t>
            </a:r>
          </a:p>
          <a:p>
            <a:r>
              <a:rPr lang="en-US" smtClean="0">
                <a:latin typeface="Times" pitchFamily="-65" charset="0"/>
              </a:rPr>
              <a:t>…</a:t>
            </a:r>
            <a:r>
              <a:rPr lang="en-US" b="1" i="1" smtClean="0">
                <a:latin typeface="Times" pitchFamily="-65" charset="0"/>
              </a:rPr>
              <a:t>after</a:t>
            </a:r>
            <a:r>
              <a:rPr lang="en-US" i="1" smtClean="0">
                <a:latin typeface="Times" pitchFamily="-65" charset="0"/>
              </a:rPr>
              <a:t> </a:t>
            </a:r>
            <a:r>
              <a:rPr lang="en-US" smtClean="0">
                <a:latin typeface="Times" pitchFamily="-65" charset="0"/>
              </a:rPr>
              <a:t>an evaluation of the child’s reading and writing skills, needs, and appropriate reading and writing media.</a:t>
            </a:r>
          </a:p>
          <a:p>
            <a:r>
              <a:rPr lang="en-US" smtClean="0">
                <a:latin typeface="Times" pitchFamily="-65" charset="0"/>
              </a:rPr>
              <a:t>Such an evaluation also must include an evaluation of the child’s future needs for instruction in Braille or the use of Braille.</a:t>
            </a:r>
          </a:p>
          <a:p>
            <a:r>
              <a:rPr lang="en-US" smtClean="0">
                <a:latin typeface="Times" pitchFamily="-65" charset="0"/>
              </a:rPr>
              <a:t>The specific focus of this special consideration is on a child’s need for </a:t>
            </a:r>
            <a:r>
              <a:rPr lang="en-US" b="1" smtClean="0">
                <a:latin typeface="Times" pitchFamily="-65" charset="0"/>
              </a:rPr>
              <a:t>Braille </a:t>
            </a:r>
            <a:r>
              <a:rPr lang="en-US" smtClean="0">
                <a:latin typeface="Times" pitchFamily="-65" charset="0"/>
              </a:rPr>
              <a:t>instruction. The IEP team must also consider other appropriate supports and instruction to address a child’s needs related to blindness or visual impairment. Having </a:t>
            </a:r>
            <a:r>
              <a:rPr lang="en-US" b="1" smtClean="0">
                <a:latin typeface="Times" pitchFamily="-65" charset="0"/>
              </a:rPr>
              <a:t>accessible instructional materials</a:t>
            </a:r>
            <a:r>
              <a:rPr lang="en-US" smtClean="0">
                <a:latin typeface="Times" pitchFamily="-65" charset="0"/>
              </a:rPr>
              <a:t> is essential. Some examples include enlarged print materials, audiotaped materials, math manipulatives, or NIMAS-formatted materials.</a:t>
            </a:r>
          </a:p>
          <a:p>
            <a:r>
              <a:rPr lang="en-US" smtClean="0">
                <a:latin typeface="Times" pitchFamily="-65" charset="0"/>
              </a:rPr>
              <a:t>Obviously, considering this special factor involves doing so with great deliberation and after gathering the necessary data and evaluation information. Blindness and visual impairment can impact almost all areas related to a child’s academic and non-academic participation in school and must be thoroughly understood by a child’s IEP team.</a:t>
            </a:r>
          </a:p>
          <a:p>
            <a:endParaRPr lang="en-US" smtClean="0">
              <a:latin typeface="Times" pitchFamily="-65" charset="0"/>
            </a:endParaRPr>
          </a:p>
          <a:p>
            <a:r>
              <a:rPr lang="en-US" b="1" smtClean="0">
                <a:latin typeface="Times" pitchFamily="-65" charset="0"/>
              </a:rPr>
              <a:t>Statistics on Children Who Are Blind or Visually Impaired</a:t>
            </a:r>
          </a:p>
          <a:p>
            <a:r>
              <a:rPr lang="en-US" smtClean="0">
                <a:latin typeface="Times" pitchFamily="-65" charset="0"/>
              </a:rPr>
              <a:t>Children in U.S. who are legally blind:  55,200 (American Foundation for the Blind, 2006)</a:t>
            </a:r>
          </a:p>
          <a:p>
            <a:r>
              <a:rPr lang="en-US" smtClean="0">
                <a:latin typeface="Times" pitchFamily="-65" charset="0"/>
              </a:rPr>
              <a:t>Children 6-21 in U.S. served under  IDEA’s category “Visual Impairments”:  26,113 (U.S. Department of Education, 2006)</a:t>
            </a:r>
          </a:p>
          <a:p>
            <a:r>
              <a:rPr lang="en-US" smtClean="0">
                <a:latin typeface="Times" pitchFamily="-65" charset="0"/>
              </a:rPr>
              <a:t>Children in U.S. using Braille as their primary reading medium: 5,500 (American Foundation for the Blind, 2006)</a:t>
            </a:r>
          </a:p>
          <a:p>
            <a:endParaRPr lang="en-US" b="1" smtClean="0">
              <a:latin typeface="Times" pitchFamily="-65" charset="0"/>
            </a:endParaRPr>
          </a:p>
          <a:p>
            <a:r>
              <a:rPr lang="en-US" b="1" smtClean="0">
                <a:latin typeface="Times" pitchFamily="-65" charset="0"/>
              </a:rPr>
              <a:t>Special Factor 4: Communication Needs, Especially When Child is Deaf or Hard of Hearing</a:t>
            </a:r>
          </a:p>
          <a:p>
            <a:r>
              <a:rPr lang="en-US" smtClean="0">
                <a:latin typeface="Times" pitchFamily="-65" charset="0"/>
              </a:rPr>
              <a:t>The fourth special factor that the IEP team must consider when developing a child’s IEP is that child’s </a:t>
            </a:r>
            <a:r>
              <a:rPr lang="en-US" b="1" i="1" smtClean="0">
                <a:latin typeface="Times" pitchFamily="-65" charset="0"/>
              </a:rPr>
              <a:t>communication needs</a:t>
            </a:r>
            <a:r>
              <a:rPr lang="en-US" smtClean="0">
                <a:latin typeface="Times" pitchFamily="-65" charset="0"/>
              </a:rPr>
              <a:t>. In the case of a child who is deaf or hard of hearing, team members must consider the child’s:</a:t>
            </a:r>
          </a:p>
          <a:p>
            <a:r>
              <a:rPr lang="en-US" smtClean="0">
                <a:latin typeface="Times" pitchFamily="-65" charset="0"/>
              </a:rPr>
              <a:t>language and communication needs;</a:t>
            </a:r>
          </a:p>
          <a:p>
            <a:r>
              <a:rPr lang="en-US" smtClean="0">
                <a:latin typeface="Times" pitchFamily="-65" charset="0"/>
              </a:rPr>
              <a:t>opportunities for direct communications with peers and professional personnel in the child’s language and communication mode;</a:t>
            </a:r>
            <a:br>
              <a:rPr lang="en-US" smtClean="0">
                <a:latin typeface="Times" pitchFamily="-65" charset="0"/>
              </a:rPr>
            </a:br>
            <a:r>
              <a:rPr lang="en-US" smtClean="0">
                <a:latin typeface="Times" pitchFamily="-65" charset="0"/>
              </a:rPr>
              <a:t>academic level; and</a:t>
            </a:r>
          </a:p>
          <a:p>
            <a:r>
              <a:rPr lang="en-US" smtClean="0">
                <a:latin typeface="Times" pitchFamily="-65" charset="0"/>
              </a:rPr>
              <a:t>full range of needs, including opportunities for direct instruction in the child’s language and communication mode [§300.324(2)(iv)].</a:t>
            </a:r>
          </a:p>
          <a:p>
            <a:r>
              <a:rPr lang="en-US" smtClean="0">
                <a:latin typeface="Times" pitchFamily="-65" charset="0"/>
              </a:rPr>
              <a:t>It’s important to note that, </a:t>
            </a:r>
            <a:r>
              <a:rPr lang="en-US" b="1" i="1" smtClean="0">
                <a:latin typeface="Times" pitchFamily="-65" charset="0"/>
              </a:rPr>
              <a:t>regardless</a:t>
            </a:r>
            <a:r>
              <a:rPr lang="en-US" smtClean="0">
                <a:latin typeface="Times" pitchFamily="-65" charset="0"/>
              </a:rPr>
              <a:t> of a child’s disability, IEP teams must consider a child’s communication needs. In determining the child’s communication needs, the IEP team might ask:</a:t>
            </a:r>
          </a:p>
          <a:p>
            <a:r>
              <a:rPr lang="en-US" smtClean="0">
                <a:latin typeface="Times" pitchFamily="-65" charset="0"/>
              </a:rPr>
              <a:t>What communicative demands and opportunities does the child have?</a:t>
            </a:r>
          </a:p>
          <a:p>
            <a:r>
              <a:rPr lang="en-US" smtClean="0">
                <a:latin typeface="Times" pitchFamily="-65" charset="0"/>
              </a:rPr>
              <a:t>Does the child have the skills and strategies necessary to meet those communicative demands and take advantage of communicative opportunities?</a:t>
            </a:r>
          </a:p>
          <a:p>
            <a:r>
              <a:rPr lang="en-US" smtClean="0">
                <a:latin typeface="Times" pitchFamily="-65" charset="0"/>
              </a:rPr>
              <a:t>Can the child fulfill his or her need to communicate in different settings?</a:t>
            </a:r>
          </a:p>
          <a:p>
            <a:r>
              <a:rPr lang="en-US" smtClean="0">
                <a:latin typeface="Times" pitchFamily="-65" charset="0"/>
              </a:rPr>
              <a:t>Does the child communicate appropriately and effectively, and if not, why not? How would the deficit in communication be described?</a:t>
            </a:r>
          </a:p>
          <a:p>
            <a:endParaRPr lang="en-US" b="1" smtClean="0">
              <a:latin typeface="Times" pitchFamily="-65" charset="0"/>
            </a:endParaRPr>
          </a:p>
          <a:p>
            <a:r>
              <a:rPr lang="en-US" b="1" smtClean="0">
                <a:latin typeface="Times" pitchFamily="-65" charset="0"/>
              </a:rPr>
              <a:t>Considering a Child’s Communication Needs</a:t>
            </a:r>
            <a:r>
              <a:rPr lang="en-US" b="1" i="1" smtClean="0">
                <a:latin typeface="Times" pitchFamily="-65" charset="0"/>
              </a:rPr>
              <a:t> </a:t>
            </a:r>
            <a:endParaRPr lang="en-US" b="1" smtClean="0">
              <a:latin typeface="Times" pitchFamily="-65" charset="0"/>
            </a:endParaRPr>
          </a:p>
          <a:p>
            <a:r>
              <a:rPr lang="en-US" smtClean="0">
                <a:latin typeface="Times" pitchFamily="-65" charset="0"/>
              </a:rPr>
              <a:t>If the IEP team determines that the child has communication needs, then the team will need to address these in the IEP, including (as appropriate) through the statement of annual goals, provision of special education and related services, supplementary aids and services, which includes assistive technology, or other relevant instruction, services, and supports.</a:t>
            </a:r>
          </a:p>
          <a:p>
            <a:r>
              <a:rPr lang="en-US" smtClean="0">
                <a:latin typeface="Times" pitchFamily="-65" charset="0"/>
              </a:rPr>
              <a:t>Considering the many elements included in this special factor will no doubt engage the IEP team in substantial discussion. The following may be helpful in framing and/or informing those discussions.</a:t>
            </a:r>
          </a:p>
          <a:p>
            <a:endParaRPr lang="en-US" b="1" smtClean="0">
              <a:latin typeface="Times" pitchFamily="-65" charset="0"/>
            </a:endParaRPr>
          </a:p>
          <a:p>
            <a:r>
              <a:rPr lang="en-US" b="1" smtClean="0">
                <a:latin typeface="Times" pitchFamily="-65" charset="0"/>
              </a:rPr>
              <a:t>Communication modes </a:t>
            </a:r>
            <a:r>
              <a:rPr lang="en-US" smtClean="0">
                <a:latin typeface="Times" pitchFamily="-65" charset="0"/>
              </a:rPr>
              <a:t>| In the definition of “native language” (§300.29), </a:t>
            </a:r>
            <a:r>
              <a:rPr lang="en-US" b="1" smtClean="0">
                <a:latin typeface="Times" pitchFamily="-65" charset="0"/>
              </a:rPr>
              <a:t>“</a:t>
            </a:r>
            <a:r>
              <a:rPr lang="en-US" b="1" i="1" smtClean="0">
                <a:latin typeface="Times" pitchFamily="-65" charset="0"/>
              </a:rPr>
              <a:t>mode of communication</a:t>
            </a:r>
            <a:r>
              <a:rPr lang="en-US" b="1" smtClean="0">
                <a:latin typeface="Times" pitchFamily="-65" charset="0"/>
              </a:rPr>
              <a:t>”</a:t>
            </a:r>
            <a:r>
              <a:rPr lang="en-US" smtClean="0">
                <a:latin typeface="Times" pitchFamily="-65" charset="0"/>
              </a:rPr>
              <a:t> is described:</a:t>
            </a:r>
          </a:p>
          <a:p>
            <a:r>
              <a:rPr lang="en-US" smtClean="0">
                <a:latin typeface="Times" pitchFamily="-65" charset="0"/>
              </a:rPr>
              <a:t>(b) For an individual with deafness or blindness, or for an individual with no written language, the mode of communication is that normally used by the individual (such as sign language, Braille, or oral communication). [§300.29(b)]</a:t>
            </a:r>
          </a:p>
          <a:p>
            <a:r>
              <a:rPr lang="en-US" smtClean="0">
                <a:latin typeface="Times" pitchFamily="-65" charset="0"/>
              </a:rPr>
              <a:t>Some children with disabilities may use one or more of the modes of communication mentioned above. Other children (those with more severe disabilities, such as deaf/blindness, severe cognitive or physical impairments, or more severe forms of autism) may not be able to communicate adequately in any of those ways. Without question, the communication needs of these children must be taken into consideration when developing the IEP.</a:t>
            </a:r>
          </a:p>
          <a:p>
            <a:r>
              <a:rPr lang="en-US" smtClean="0">
                <a:latin typeface="Times" pitchFamily="-65" charset="0"/>
              </a:rPr>
              <a:t>Understanding how a child does (or does not) communicate is paramount to designing appropriate instruction and services. And while any significant impairment in a child’s ability to understand and use language plays an enormous role in a child’s ability to learn and make progress in the general education curriculum, it does not, in and of itself, mean that a child cannot learn and make progress. Indeed, meeting and supporting a child’s communication needs can be pivotal to the child’s full participation and progress in the general education curriculum and nonacademic activities.</a:t>
            </a:r>
          </a:p>
          <a:p>
            <a:endParaRPr lang="en-US" b="1" smtClean="0">
              <a:latin typeface="Times" pitchFamily="-65" charset="0"/>
            </a:endParaRPr>
          </a:p>
          <a:p>
            <a:r>
              <a:rPr lang="en-US" b="1" smtClean="0">
                <a:latin typeface="Times" pitchFamily="-65" charset="0"/>
              </a:rPr>
              <a:t>Alternative ways of communicating</a:t>
            </a:r>
            <a:r>
              <a:rPr lang="en-US" smtClean="0">
                <a:latin typeface="Times" pitchFamily="-65" charset="0"/>
              </a:rPr>
              <a:t> | What are some of the alternative ways of communicating? Here are some examples of different communication modes, from very basic to highly sophisticated.</a:t>
            </a:r>
          </a:p>
          <a:p>
            <a:r>
              <a:rPr lang="en-US" smtClean="0">
                <a:latin typeface="Times" pitchFamily="-65" charset="0"/>
              </a:rPr>
              <a:t>Eye gaze/eye pointing</a:t>
            </a:r>
          </a:p>
          <a:p>
            <a:r>
              <a:rPr lang="en-US" smtClean="0">
                <a:latin typeface="Times" pitchFamily="-65" charset="0"/>
              </a:rPr>
              <a:t>Facial expression/body language/gestures</a:t>
            </a:r>
          </a:p>
          <a:p>
            <a:r>
              <a:rPr lang="en-US" smtClean="0">
                <a:latin typeface="Times" pitchFamily="-65" charset="0"/>
              </a:rPr>
              <a:t>Head nod yes/no</a:t>
            </a:r>
          </a:p>
          <a:p>
            <a:r>
              <a:rPr lang="en-US" smtClean="0">
                <a:latin typeface="Times" pitchFamily="-65" charset="0"/>
              </a:rPr>
              <a:t>Vocalizations/word approximations</a:t>
            </a:r>
          </a:p>
          <a:p>
            <a:r>
              <a:rPr lang="en-US" smtClean="0">
                <a:latin typeface="Times" pitchFamily="-65" charset="0"/>
              </a:rPr>
              <a:t>Object/picture/photo symbols</a:t>
            </a:r>
          </a:p>
          <a:p>
            <a:r>
              <a:rPr lang="en-US" smtClean="0">
                <a:latin typeface="Times" pitchFamily="-65" charset="0"/>
              </a:rPr>
              <a:t>Communication symbols</a:t>
            </a:r>
          </a:p>
          <a:p>
            <a:r>
              <a:rPr lang="en-US" smtClean="0">
                <a:latin typeface="Times" pitchFamily="-65" charset="0"/>
              </a:rPr>
              <a:t>Sign language</a:t>
            </a:r>
          </a:p>
          <a:p>
            <a:r>
              <a:rPr lang="en-US" smtClean="0">
                <a:latin typeface="Times" pitchFamily="-65" charset="0"/>
              </a:rPr>
              <a:t>Facilitated Communication via Assistive Technology</a:t>
            </a:r>
          </a:p>
          <a:p>
            <a:r>
              <a:rPr lang="en-US" smtClean="0">
                <a:latin typeface="Times" pitchFamily="-65" charset="0"/>
              </a:rPr>
              <a:t>AAC or Aug Comm device</a:t>
            </a:r>
          </a:p>
          <a:p>
            <a:endParaRPr lang="en-US" b="1" smtClean="0">
              <a:latin typeface="Times" pitchFamily="-65" charset="0"/>
            </a:endParaRPr>
          </a:p>
          <a:p>
            <a:r>
              <a:rPr lang="en-US" b="1" smtClean="0">
                <a:latin typeface="Times" pitchFamily="-65" charset="0"/>
              </a:rPr>
              <a:t>Communication methods in deafness</a:t>
            </a:r>
            <a:r>
              <a:rPr lang="en-US" smtClean="0">
                <a:latin typeface="Times" pitchFamily="-65" charset="0"/>
              </a:rPr>
              <a:t> | For children who are deaf or who have a hearing impairment (see statistics further below), there are a variety of different modes for communicating, including:</a:t>
            </a:r>
          </a:p>
          <a:p>
            <a:r>
              <a:rPr lang="en-US" smtClean="0">
                <a:latin typeface="Times" pitchFamily="-65" charset="0"/>
              </a:rPr>
              <a:t>Auditory/Oral Method</a:t>
            </a:r>
          </a:p>
          <a:p>
            <a:r>
              <a:rPr lang="en-US" smtClean="0">
                <a:latin typeface="Times" pitchFamily="-65" charset="0"/>
              </a:rPr>
              <a:t>Auditory-Verbal Method</a:t>
            </a:r>
          </a:p>
          <a:p>
            <a:r>
              <a:rPr lang="en-US" smtClean="0">
                <a:latin typeface="Times" pitchFamily="-65" charset="0"/>
              </a:rPr>
              <a:t>Cued Speech Method</a:t>
            </a:r>
          </a:p>
          <a:p>
            <a:r>
              <a:rPr lang="en-US" smtClean="0">
                <a:latin typeface="Times" pitchFamily="-65" charset="0"/>
              </a:rPr>
              <a:t>American Sign Language (Bilingual/Bicultural)</a:t>
            </a:r>
          </a:p>
          <a:p>
            <a:r>
              <a:rPr lang="en-US" smtClean="0">
                <a:latin typeface="Times" pitchFamily="-65" charset="0"/>
              </a:rPr>
              <a:t>Total Communication Method. (U.S. Department of Education, 2005)</a:t>
            </a:r>
          </a:p>
          <a:p>
            <a:r>
              <a:rPr lang="en-US" smtClean="0">
                <a:latin typeface="Times" pitchFamily="-65" charset="0"/>
              </a:rPr>
              <a:t>The first three of these—auditory/oral, auditory-verbal, and cued speech—all include a spoken language approach to communicating. More about all these approaches is available at:</a:t>
            </a:r>
          </a:p>
          <a:p>
            <a:r>
              <a:rPr lang="en-US" smtClean="0">
                <a:latin typeface="Times" pitchFamily="-65" charset="0"/>
              </a:rPr>
              <a:t>Alexander Graham Bell Association, http://www.agbell.org</a:t>
            </a:r>
          </a:p>
          <a:p>
            <a:r>
              <a:rPr lang="en-US" smtClean="0">
                <a:latin typeface="Times" pitchFamily="-65" charset="0"/>
              </a:rPr>
              <a:t>American Society for Deaf Children,</a:t>
            </a:r>
            <a:br>
              <a:rPr lang="en-US" smtClean="0">
                <a:latin typeface="Times" pitchFamily="-65" charset="0"/>
              </a:rPr>
            </a:br>
            <a:r>
              <a:rPr lang="en-US" smtClean="0">
                <a:latin typeface="Times" pitchFamily="-65" charset="0"/>
              </a:rPr>
              <a:t>http://www.deafchildren.org/index.php/component/content/?view=featured&amp;Itemid=489</a:t>
            </a:r>
          </a:p>
          <a:p>
            <a:r>
              <a:rPr lang="en-US" smtClean="0">
                <a:latin typeface="Times" pitchFamily="-65" charset="0"/>
              </a:rPr>
              <a:t>Laurent Clerc National Deaf Education Center, http://www.gallaudet.edu/clerc_center/information_and_resources/info_to_go.html/index.html</a:t>
            </a:r>
          </a:p>
          <a:p>
            <a:r>
              <a:rPr lang="en-US" smtClean="0">
                <a:latin typeface="Times" pitchFamily="-65" charset="0"/>
              </a:rPr>
              <a:t>National Institute on Deafness and Other Communication Disorders Information Clearinghouse, http://www.nidcd.nih.gov/health/hearing/Pages/Default.aspx</a:t>
            </a:r>
          </a:p>
          <a:p>
            <a:endParaRPr lang="en-US" b="1" smtClean="0">
              <a:latin typeface="Times" pitchFamily="-65" charset="0"/>
            </a:endParaRPr>
          </a:p>
          <a:p>
            <a:r>
              <a:rPr lang="en-US" b="1" smtClean="0">
                <a:latin typeface="Times" pitchFamily="-65" charset="0"/>
              </a:rPr>
              <a:t>Interpreting services</a:t>
            </a:r>
            <a:r>
              <a:rPr lang="en-US" smtClean="0">
                <a:latin typeface="Times" pitchFamily="-65" charset="0"/>
              </a:rPr>
              <a:t> | IEP teams may find it useful to examine the definition of</a:t>
            </a:r>
            <a:r>
              <a:rPr lang="en-US" b="1" i="1" smtClean="0">
                <a:latin typeface="Times" pitchFamily="-65" charset="0"/>
              </a:rPr>
              <a:t> interpreting services</a:t>
            </a:r>
            <a:r>
              <a:rPr lang="en-US" smtClean="0">
                <a:latin typeface="Times" pitchFamily="-65" charset="0"/>
              </a:rPr>
              <a:t> to determine how the communication needs of children who are deaf or hearing impaired can be addressed. Interpreting services are listed in IDEA as a “related service” and, when used with respect to children who are deaf or hard of hearing, include:</a:t>
            </a:r>
          </a:p>
          <a:p>
            <a:r>
              <a:rPr lang="en-US" smtClean="0">
                <a:latin typeface="Times" pitchFamily="-65" charset="0"/>
              </a:rPr>
              <a:t>(i) Oral transliteration services, cued language transliteration services, sign language transliteration and interpreting services, and transcription services, such as communication access real-time translation (CART), C-Print, and TypeWell; and</a:t>
            </a:r>
          </a:p>
          <a:p>
            <a:r>
              <a:rPr lang="en-US" smtClean="0">
                <a:latin typeface="Times" pitchFamily="-65" charset="0"/>
              </a:rPr>
              <a:t>(ii) Special interpreting services for children who are deaf-blind. [§300.34(c)(4)]</a:t>
            </a:r>
          </a:p>
          <a:p>
            <a:r>
              <a:rPr lang="en-US" smtClean="0">
                <a:latin typeface="Times" pitchFamily="-65" charset="0"/>
              </a:rPr>
              <a:t>As a </a:t>
            </a:r>
            <a:r>
              <a:rPr lang="en-US" b="1" smtClean="0">
                <a:latin typeface="Times" pitchFamily="-65" charset="0"/>
              </a:rPr>
              <a:t>related service</a:t>
            </a:r>
            <a:r>
              <a:rPr lang="en-US" smtClean="0">
                <a:latin typeface="Times" pitchFamily="-65" charset="0"/>
              </a:rPr>
              <a:t>, then, these interpreting services may be made available to the child, if the IEP team determines that he or she needs the service in order to benefit from special education.</a:t>
            </a:r>
          </a:p>
          <a:p>
            <a:r>
              <a:rPr lang="en-US" b="1" smtClean="0">
                <a:latin typeface="Times" pitchFamily="-65" charset="0"/>
              </a:rPr>
              <a:t>Supplementary aids and services</a:t>
            </a:r>
            <a:r>
              <a:rPr lang="en-US" smtClean="0">
                <a:latin typeface="Times" pitchFamily="-65" charset="0"/>
              </a:rPr>
              <a:t> |  </a:t>
            </a:r>
            <a:r>
              <a:rPr lang="en-US" b="1" smtClean="0">
                <a:latin typeface="Times" pitchFamily="-65" charset="0"/>
              </a:rPr>
              <a:t>Supplementary aids and services</a:t>
            </a:r>
            <a:r>
              <a:rPr lang="en-US" smtClean="0">
                <a:latin typeface="Times" pitchFamily="-65" charset="0"/>
              </a:rPr>
              <a:t> are also used to support a child with disabilities and must be specified by the IEP team on the child’s IEP if the team determines that the child needs such services. These often are relevant for children who are deaf or who have hearing loss. They are defined as:</a:t>
            </a:r>
          </a:p>
          <a:p>
            <a:r>
              <a:rPr lang="en-US" smtClean="0">
                <a:latin typeface="Times" pitchFamily="-65" charset="0"/>
              </a:rPr>
              <a:t>…aids, services, and other supports that are provided in regular education classes, other education-related settings, and in extracurricular and nonacademic settings, to enable children with disabilities to be educated with nondisabled children to the maximum extent appropriate in accordance with §§300.114 through 300.116.</a:t>
            </a:r>
          </a:p>
          <a:p>
            <a:r>
              <a:rPr lang="en-US" smtClean="0">
                <a:latin typeface="Times" pitchFamily="-65" charset="0"/>
              </a:rPr>
              <a:t>The IDEA 2004 has modified this definition from the one used previously—it </a:t>
            </a:r>
            <a:r>
              <a:rPr lang="en-US" i="1" smtClean="0">
                <a:latin typeface="Times" pitchFamily="-65" charset="0"/>
              </a:rPr>
              <a:t>now</a:t>
            </a:r>
            <a:r>
              <a:rPr lang="en-US" smtClean="0">
                <a:latin typeface="Times" pitchFamily="-65" charset="0"/>
              </a:rPr>
              <a:t> includes </a:t>
            </a:r>
            <a:r>
              <a:rPr lang="en-US" i="1" smtClean="0">
                <a:latin typeface="Times" pitchFamily="-65" charset="0"/>
              </a:rPr>
              <a:t>extracurricular</a:t>
            </a:r>
            <a:r>
              <a:rPr lang="en-US" smtClean="0">
                <a:latin typeface="Times" pitchFamily="-65" charset="0"/>
              </a:rPr>
              <a:t> and </a:t>
            </a:r>
            <a:r>
              <a:rPr lang="en-US" i="1" smtClean="0">
                <a:latin typeface="Times" pitchFamily="-65" charset="0"/>
              </a:rPr>
              <a:t>nonacademic</a:t>
            </a:r>
            <a:r>
              <a:rPr lang="en-US" smtClean="0">
                <a:latin typeface="Times" pitchFamily="-65" charset="0"/>
              </a:rPr>
              <a:t> settings within its scope. This addition is in keeping with this special factor’s emphasis upon the child’s opportunities to communicate with peers and professional personnel in his or her language or communication mode. Supplementary aids and services provided in extracurricular and nonacademic settings will now enlarge the range of settings in which the child would have such communication opportunities.</a:t>
            </a:r>
          </a:p>
          <a:p>
            <a:r>
              <a:rPr lang="en-US" b="1" smtClean="0">
                <a:latin typeface="Times" pitchFamily="-65" charset="0"/>
              </a:rPr>
              <a:t>Statistics on Children Who Are Deaf or Hard of Hearing</a:t>
            </a:r>
          </a:p>
          <a:p>
            <a:r>
              <a:rPr lang="en-US" smtClean="0">
                <a:latin typeface="Times" pitchFamily="-65" charset="0"/>
              </a:rPr>
              <a:t>Children in U.S. born with hearing loss every year: 12,000 (Alexander Graham Bell Association for the Deaf and Hard of Hearing, 2006)</a:t>
            </a:r>
          </a:p>
          <a:p>
            <a:r>
              <a:rPr lang="en-US" smtClean="0">
                <a:latin typeface="Times" pitchFamily="-65" charset="0"/>
              </a:rPr>
              <a:t>Children under 18 with hearing loss: 17 of every 1,000 (National Institute on Deafness and Other Communication Disorders, 2006)</a:t>
            </a:r>
          </a:p>
          <a:p>
            <a:r>
              <a:rPr lang="en-US" smtClean="0">
                <a:latin typeface="Times" pitchFamily="-65" charset="0"/>
              </a:rPr>
              <a:t>Children 6-21 in U.S. served under IDEA’s category “Hearing Impairments”:  71,964 (U.S. Department of Education, 2006)</a:t>
            </a:r>
          </a:p>
          <a:p>
            <a:r>
              <a:rPr lang="en-US" smtClean="0">
                <a:latin typeface="Times" pitchFamily="-65" charset="0"/>
                <a:hlinkClick r:id="rId4"/>
              </a:rPr>
              <a:t>Back to top</a:t>
            </a:r>
            <a:endParaRPr lang="en-US" smtClean="0">
              <a:latin typeface="Times" pitchFamily="-65" charset="0"/>
            </a:endParaRPr>
          </a:p>
          <a:p>
            <a:r>
              <a:rPr lang="en-US" b="1" smtClean="0">
                <a:latin typeface="Times" pitchFamily="-65" charset="0"/>
              </a:rPr>
              <a:t>Helpful Materials</a:t>
            </a:r>
          </a:p>
          <a:p>
            <a:r>
              <a:rPr lang="en-US" smtClean="0">
                <a:latin typeface="Times" pitchFamily="-65" charset="0"/>
              </a:rPr>
              <a:t>A helpful checklist is provided as </a:t>
            </a:r>
            <a:r>
              <a:rPr lang="en-US" b="1" smtClean="0">
                <a:latin typeface="Times" pitchFamily="-65" charset="0"/>
              </a:rPr>
              <a:t>Resource D-6</a:t>
            </a:r>
            <a:r>
              <a:rPr lang="en-US" smtClean="0">
                <a:latin typeface="Times" pitchFamily="-65" charset="0"/>
              </a:rPr>
              <a:t> in </a:t>
            </a:r>
            <a:r>
              <a:rPr lang="en-US" i="1" smtClean="0">
                <a:latin typeface="Times" pitchFamily="-65" charset="0"/>
              </a:rPr>
              <a:t>Building the Legac</a:t>
            </a:r>
            <a:r>
              <a:rPr lang="en-US" smtClean="0">
                <a:latin typeface="Times" pitchFamily="-65" charset="0"/>
              </a:rPr>
              <a:t>y, NICHCY’s training curriculum on IDEA, and can help IEP teams shape their discussion of this special factor and make appropriate determinations for a child who is deaf or hard of hearing.</a:t>
            </a:r>
          </a:p>
          <a:p>
            <a:r>
              <a:rPr lang="en-US" smtClean="0">
                <a:latin typeface="Times" pitchFamily="-65" charset="0"/>
              </a:rPr>
              <a:t>A rich source of information on communication can also be found in the </a:t>
            </a:r>
            <a:r>
              <a:rPr lang="en-US" i="1" smtClean="0">
                <a:latin typeface="Times" pitchFamily="-65" charset="0"/>
              </a:rPr>
              <a:t>Communication Fact Sheets for Parents</a:t>
            </a:r>
            <a:r>
              <a:rPr lang="en-US" smtClean="0">
                <a:latin typeface="Times" pitchFamily="-65" charset="0"/>
              </a:rPr>
              <a:t> series of the National Technical Assistance Consortium for Children and Young Adults Who Are Deaf-Blind (NTAC), a member of OSEP’s TA&amp;D Network. You’ll find these online at: http://www.nationaldb.org/documents/products/communication-a.pdf</a:t>
            </a:r>
          </a:p>
          <a:p>
            <a:endParaRPr lang="en-US" b="1" smtClean="0">
              <a:latin typeface="Times" pitchFamily="-65" charset="0"/>
            </a:endParaRPr>
          </a:p>
          <a:p>
            <a:r>
              <a:rPr lang="en-US" b="1" smtClean="0">
                <a:latin typeface="Times" pitchFamily="-65" charset="0"/>
              </a:rPr>
              <a:t>Special Factor 5: Assistive Technology</a:t>
            </a:r>
          </a:p>
          <a:p>
            <a:r>
              <a:rPr lang="en-US" smtClean="0">
                <a:latin typeface="Times" pitchFamily="-65" charset="0"/>
              </a:rPr>
              <a:t>The fifth and final special factor that the IEP team must consider relates to whether the child needs assistive technology (AT) devices and services.</a:t>
            </a:r>
          </a:p>
          <a:p>
            <a:r>
              <a:rPr lang="en-US" b="1" smtClean="0">
                <a:latin typeface="Times" pitchFamily="-65" charset="0"/>
              </a:rPr>
              <a:t>Helpful checklist for IEP teams</a:t>
            </a:r>
            <a:r>
              <a:rPr lang="en-US" smtClean="0">
                <a:latin typeface="Times" pitchFamily="-65" charset="0"/>
              </a:rPr>
              <a:t> | A helpful checklist is provided as </a:t>
            </a:r>
            <a:r>
              <a:rPr lang="en-US" b="1" smtClean="0">
                <a:latin typeface="Times" pitchFamily="-65" charset="0"/>
              </a:rPr>
              <a:t>Resource D-9</a:t>
            </a:r>
            <a:r>
              <a:rPr lang="en-US" smtClean="0">
                <a:latin typeface="Times" pitchFamily="-65" charset="0"/>
              </a:rPr>
              <a:t> in </a:t>
            </a:r>
            <a:r>
              <a:rPr lang="en-US" i="1" smtClean="0">
                <a:latin typeface="Times" pitchFamily="-65" charset="0"/>
              </a:rPr>
              <a:t>Building the Legacy, </a:t>
            </a:r>
            <a:r>
              <a:rPr lang="en-US" smtClean="0">
                <a:latin typeface="Times" pitchFamily="-65" charset="0"/>
              </a:rPr>
              <a:t>NICHCY’s training curriculum on IDEA, and can help IEP teams consider this special factor.</a:t>
            </a:r>
          </a:p>
          <a:p>
            <a:r>
              <a:rPr lang="en-US" b="1" smtClean="0">
                <a:latin typeface="Times" pitchFamily="-65" charset="0"/>
              </a:rPr>
              <a:t>IDEA 2004’s definitions</a:t>
            </a:r>
            <a:r>
              <a:rPr lang="en-US" i="1" smtClean="0">
                <a:latin typeface="Times" pitchFamily="-65" charset="0"/>
              </a:rPr>
              <a:t> | </a:t>
            </a:r>
            <a:r>
              <a:rPr lang="en-US" smtClean="0">
                <a:latin typeface="Times" pitchFamily="-65" charset="0"/>
              </a:rPr>
              <a:t>The definitions of AT devices and AT services contained in IDEA 2004 read as follows:</a:t>
            </a:r>
          </a:p>
          <a:p>
            <a:r>
              <a:rPr lang="en-US" b="1" smtClean="0">
                <a:latin typeface="Times" pitchFamily="-65" charset="0"/>
              </a:rPr>
              <a:t>§300.5 Assistive technology device.</a:t>
            </a:r>
            <a:endParaRPr lang="en-US" smtClean="0">
              <a:latin typeface="Times" pitchFamily="-65" charset="0"/>
            </a:endParaRPr>
          </a:p>
          <a:p>
            <a:r>
              <a:rPr lang="en-US" i="1" smtClean="0">
                <a:latin typeface="Times" pitchFamily="-65" charset="0"/>
              </a:rPr>
              <a:t>Assistive technology device</a:t>
            </a:r>
            <a:r>
              <a:rPr lang="en-US" smtClean="0">
                <a:latin typeface="Times" pitchFamily="-65" charset="0"/>
              </a:rPr>
              <a:t> means any item, piece of equipment, or product system, whether acquired commercially off the shelf, modified, or customized, that is used to increase, maintain, or improve the functional capabilities of a child with a disability. The term does not include a medical device that is surgically implanted, or the replacement of such device.</a:t>
            </a:r>
          </a:p>
          <a:p>
            <a:r>
              <a:rPr lang="en-US" smtClean="0">
                <a:latin typeface="Times" pitchFamily="-65" charset="0"/>
              </a:rPr>
              <a:t>___________</a:t>
            </a:r>
          </a:p>
          <a:p>
            <a:r>
              <a:rPr lang="en-US" b="1" smtClean="0">
                <a:latin typeface="Times" pitchFamily="-65" charset="0"/>
              </a:rPr>
              <a:t>§300.6 Assistive technology service.</a:t>
            </a:r>
            <a:endParaRPr lang="en-US" smtClean="0">
              <a:latin typeface="Times" pitchFamily="-65" charset="0"/>
            </a:endParaRPr>
          </a:p>
          <a:p>
            <a:r>
              <a:rPr lang="en-US" i="1" smtClean="0">
                <a:latin typeface="Times" pitchFamily="-65" charset="0"/>
              </a:rPr>
              <a:t>Assistive technology service</a:t>
            </a:r>
            <a:r>
              <a:rPr lang="en-US" smtClean="0">
                <a:latin typeface="Times" pitchFamily="-65" charset="0"/>
              </a:rPr>
              <a:t> means any service that directly assists a child with a disability in the selection, acquisition, or use of an assistive technology device. The term includes—</a:t>
            </a:r>
          </a:p>
          <a:p>
            <a:r>
              <a:rPr lang="en-US" smtClean="0">
                <a:latin typeface="Times" pitchFamily="-65" charset="0"/>
              </a:rPr>
              <a:t>(a) The evaluation of the needs of a child with a disability, including a functional evaluation of the child in the child’s customary environment;</a:t>
            </a:r>
          </a:p>
          <a:p>
            <a:r>
              <a:rPr lang="en-US" smtClean="0">
                <a:latin typeface="Times" pitchFamily="-65" charset="0"/>
              </a:rPr>
              <a:t>(b) Purchasing, leasing, or otherwise providing for the acquisition of assistive technology devices by children with disabilities;</a:t>
            </a:r>
          </a:p>
          <a:p>
            <a:r>
              <a:rPr lang="en-US" smtClean="0">
                <a:latin typeface="Times" pitchFamily="-65" charset="0"/>
              </a:rPr>
              <a:t>(c) Selecting, designing, fitting, customizing, adapting, applying, maintaining, repairing, or replacing assistive technology devices;</a:t>
            </a:r>
          </a:p>
          <a:p>
            <a:r>
              <a:rPr lang="en-US" smtClean="0">
                <a:latin typeface="Times" pitchFamily="-65" charset="0"/>
              </a:rPr>
              <a:t>(d) Coordinating and using other therapies, interventions, or services with assistive technology devices, such as those associated with existing education and rehabilitation plans and programs;</a:t>
            </a:r>
          </a:p>
          <a:p>
            <a:r>
              <a:rPr lang="en-US" smtClean="0">
                <a:latin typeface="Times" pitchFamily="-65" charset="0"/>
              </a:rPr>
              <a:t>(e) Training or technical assistance for a child with a disability or, if appropriate, that child’s family; and</a:t>
            </a:r>
          </a:p>
          <a:p>
            <a:r>
              <a:rPr lang="en-US" smtClean="0">
                <a:latin typeface="Times" pitchFamily="-65" charset="0"/>
              </a:rPr>
              <a:t>(f) Training or technical assistance for professionals (including individuals providing education or rehabilitation services), employers, or other individuals who provide services to, employ, or are otherwise substantially involved in the major life functions of that child.</a:t>
            </a:r>
          </a:p>
          <a:p>
            <a:endParaRPr lang="en-US" b="1" smtClean="0">
              <a:latin typeface="Times" pitchFamily="-65" charset="0"/>
            </a:endParaRPr>
          </a:p>
          <a:p>
            <a:r>
              <a:rPr lang="en-US" b="1" smtClean="0">
                <a:latin typeface="Times" pitchFamily="-65" charset="0"/>
              </a:rPr>
              <a:t>Considering AT</a:t>
            </a:r>
          </a:p>
          <a:p>
            <a:r>
              <a:rPr lang="en-US" smtClean="0">
                <a:latin typeface="Times" pitchFamily="-65" charset="0"/>
              </a:rPr>
              <a:t>Assistive technology devices can help many children do certain activities or tasks. Examples of these devices are:</a:t>
            </a:r>
          </a:p>
          <a:p>
            <a:r>
              <a:rPr lang="en-US" smtClean="0">
                <a:latin typeface="Times" pitchFamily="-65" charset="0"/>
              </a:rPr>
              <a:t>devices that make the words bigger on the computer screen or that “read” the typed words aloud—which can help children who do not see well;</a:t>
            </a:r>
          </a:p>
          <a:p>
            <a:r>
              <a:rPr lang="en-US" smtClean="0">
                <a:latin typeface="Times" pitchFamily="-65" charset="0"/>
              </a:rPr>
              <a:t>electronic talking boards—which can help students who have trouble speaking; and</a:t>
            </a:r>
          </a:p>
          <a:p>
            <a:r>
              <a:rPr lang="en-US" smtClean="0">
                <a:latin typeface="Times" pitchFamily="-65" charset="0"/>
              </a:rPr>
              <a:t>computers and special programs for the computer—which can help students with all kinds of disabilities learn more easily.</a:t>
            </a:r>
          </a:p>
          <a:p>
            <a:r>
              <a:rPr lang="en-US" b="1" smtClean="0">
                <a:latin typeface="Times" pitchFamily="-65" charset="0"/>
              </a:rPr>
              <a:t>AT must be considered for all children with disabilities, regardless of disability</a:t>
            </a:r>
            <a:r>
              <a:rPr lang="en-US" smtClean="0">
                <a:latin typeface="Times" pitchFamily="-65" charset="0"/>
              </a:rPr>
              <a:t>, and as is true for other special factors, consideration must be individualized. Assistive technology services include evaluating the child to see if he or she could benefit from using an assistive device. These services also include providing the devices and training the child (or family or the professionals who work with the child) to use the device.</a:t>
            </a:r>
          </a:p>
          <a:p>
            <a:r>
              <a:rPr lang="en-US" smtClean="0">
                <a:latin typeface="Times" pitchFamily="-65" charset="0"/>
              </a:rPr>
              <a:t>For many children, the first line of inquiry is whether the child’s IEP can be implemented satisfactorily in the regular educational environment with the use of supplementary aids and services. Since AT devices or services can be provided as supplementary aids or services, a child’s IEP team may need to consider whether a particular child requires a particular AT device or service, or whether school personnel require aid or support to enable a child with a disability to be educated satisfactorily in the regular education environment. Section 300.320(a)(4) of IDEA requires the IEP team to include a statement of the special education and related services and supplementary aids and services, based on peer-reviewed research to the extent practicable, to be provided to the child, or on behalf of the child. This would include any AT devices and services (determined by the IEP team) that the child needs in order for the child to receive a free appropriate public education (FAPE).</a:t>
            </a:r>
          </a:p>
          <a:p>
            <a:r>
              <a:rPr lang="en-US" smtClean="0">
                <a:latin typeface="Times" pitchFamily="-65" charset="0"/>
              </a:rPr>
              <a:t>Another topic that an IEP team may need to consider on a case-by-case basis is whether a child with a disability may need to use a school-purchased AT device in settings other than school, such as the child’s home or other parts of the community, in order for the child to receive FAPE.</a:t>
            </a:r>
          </a:p>
          <a:p>
            <a:endParaRPr lang="en-US" b="1" smtClean="0">
              <a:latin typeface="Times" pitchFamily="-65" charset="0"/>
            </a:endParaRPr>
          </a:p>
          <a:p>
            <a:r>
              <a:rPr lang="en-US" b="1" smtClean="0">
                <a:latin typeface="Times" pitchFamily="-65" charset="0"/>
              </a:rPr>
              <a:t>The ABCs of AT</a:t>
            </a:r>
          </a:p>
          <a:p>
            <a:r>
              <a:rPr lang="en-US" smtClean="0">
                <a:latin typeface="Times" pitchFamily="-65" charset="0"/>
              </a:rPr>
              <a:t>According to the Family Center on Technology and Disability (FCTD), “Assistive technology is any kind of technology that can be used to enhance the functional independence of a person with a disability” (2006, p. 2). FCTD’s fact sheet called </a:t>
            </a:r>
            <a:r>
              <a:rPr lang="en-US" i="1" smtClean="0">
                <a:latin typeface="Times" pitchFamily="-65" charset="0"/>
              </a:rPr>
              <a:t>Assistive Technology 101</a:t>
            </a:r>
            <a:r>
              <a:rPr lang="en-US" smtClean="0">
                <a:latin typeface="Times" pitchFamily="-65" charset="0"/>
              </a:rPr>
              <a:t> can help IEP teams learn more about AT and lay the foundation for its discussion. The fact sheet is available online (along with all of FCTD’s fact sheets), at: http://www.fctd.info/resources/index.php</a:t>
            </a:r>
          </a:p>
          <a:p>
            <a:r>
              <a:rPr lang="en-US" smtClean="0">
                <a:latin typeface="Times" pitchFamily="-65" charset="0"/>
              </a:rPr>
              <a:t>FCTD also offers a fact sheet called </a:t>
            </a:r>
            <a:r>
              <a:rPr lang="en-US" i="1" smtClean="0">
                <a:latin typeface="Times" pitchFamily="-65" charset="0"/>
              </a:rPr>
              <a:t>Assistive Technology and the IEP</a:t>
            </a:r>
            <a:r>
              <a:rPr lang="en-US" smtClean="0">
                <a:latin typeface="Times" pitchFamily="-65" charset="0"/>
              </a:rPr>
              <a:t> that can be helpful to the IEP team when it examines a child’s needs for AT devices and/or services. Find it at:</a:t>
            </a:r>
            <a:br>
              <a:rPr lang="en-US" smtClean="0">
                <a:latin typeface="Times" pitchFamily="-65" charset="0"/>
              </a:rPr>
            </a:br>
            <a:r>
              <a:rPr lang="en-US" smtClean="0">
                <a:latin typeface="Times" pitchFamily="-65" charset="0"/>
              </a:rPr>
              <a:t>http://www.fctd.info/resources/AT_IEP.php</a:t>
            </a:r>
          </a:p>
          <a:p>
            <a:endParaRPr lang="en-US" b="1" smtClean="0">
              <a:latin typeface="Times" pitchFamily="-65" charset="0"/>
            </a:endParaRPr>
          </a:p>
          <a:p>
            <a:r>
              <a:rPr lang="en-US" b="1" smtClean="0">
                <a:latin typeface="Times" pitchFamily="-65" charset="0"/>
              </a:rPr>
              <a:t>State AT Projects </a:t>
            </a:r>
          </a:p>
          <a:p>
            <a:r>
              <a:rPr lang="en-US" smtClean="0">
                <a:latin typeface="Times" pitchFamily="-65" charset="0"/>
              </a:rPr>
              <a:t>State-level contacts and technical assistance centers exist to support capacity building with respect to AT and keep abreast of this rapidly developing field. The spectrum of available AT devices has grown remarkably just in the time span since this special factor was introduced into the law as part of the 1997 amendments to IDEA. Get in touch with the contacts and centers in your State, which you can identify through these two sources of information:</a:t>
            </a:r>
          </a:p>
          <a:p>
            <a:r>
              <a:rPr lang="en-US" smtClean="0">
                <a:latin typeface="Times" pitchFamily="-65" charset="0"/>
              </a:rPr>
              <a:t>NICHCY’s </a:t>
            </a:r>
            <a:r>
              <a:rPr lang="en-US" i="1" smtClean="0">
                <a:latin typeface="Times" pitchFamily="-65" charset="0"/>
              </a:rPr>
              <a:t>State Organizations</a:t>
            </a:r>
            <a:r>
              <a:rPr lang="en-US" smtClean="0">
                <a:latin typeface="Times" pitchFamily="-65" charset="0"/>
              </a:rPr>
              <a:t>, under “state agencies” and these headings : “Technology-Related Assistance; Special Format Books for Children and Youth” and “Regional ADA &amp; IT Technical Assistance Center:</a:t>
            </a:r>
            <a:br>
              <a:rPr lang="en-US" smtClean="0">
                <a:latin typeface="Times" pitchFamily="-65" charset="0"/>
              </a:rPr>
            </a:br>
            <a:r>
              <a:rPr lang="en-US" smtClean="0">
                <a:latin typeface="Times" pitchFamily="-65" charset="0"/>
              </a:rPr>
              <a:t>Available online at: http://nichcy.org/state-organization-search-by-state</a:t>
            </a:r>
          </a:p>
          <a:p>
            <a:r>
              <a:rPr lang="en-US" smtClean="0">
                <a:latin typeface="Times" pitchFamily="-65" charset="0"/>
              </a:rPr>
              <a:t>FCTD’s members page, at:</a:t>
            </a:r>
            <a:br>
              <a:rPr lang="en-US" smtClean="0">
                <a:latin typeface="Times" pitchFamily="-65" charset="0"/>
              </a:rPr>
            </a:br>
            <a:r>
              <a:rPr lang="en-US" smtClean="0">
                <a:latin typeface="Times" pitchFamily="-65" charset="0"/>
              </a:rPr>
              <a:t>http://www.fctd.info/organizations</a:t>
            </a:r>
          </a:p>
          <a:p>
            <a:endParaRPr lang="en-US" smtClean="0">
              <a:latin typeface="Times" pitchFamily="-65" charset="0"/>
            </a:endParaRPr>
          </a:p>
          <a:p>
            <a:r>
              <a:rPr lang="en-US" b="1" smtClean="0">
                <a:latin typeface="Times" pitchFamily="-65" charset="0"/>
              </a:rPr>
              <a:t>A Starter List of Additional Information</a:t>
            </a:r>
          </a:p>
          <a:p>
            <a:r>
              <a:rPr lang="en-US" smtClean="0">
                <a:latin typeface="Times" pitchFamily="-65" charset="0"/>
              </a:rPr>
              <a:t>Assistive Technology: Strategies, Tools, Accommodations and Resources (ATSTAR)</a:t>
            </a:r>
            <a:br>
              <a:rPr lang="en-US" smtClean="0">
                <a:latin typeface="Times" pitchFamily="-65" charset="0"/>
              </a:rPr>
            </a:br>
            <a:r>
              <a:rPr lang="en-US" smtClean="0">
                <a:latin typeface="Times" pitchFamily="-65" charset="0"/>
              </a:rPr>
              <a:t>A series of online teacher training modules with supporting CD-based videos, designed to help teachers learn to use assistive technology in the classroom.</a:t>
            </a:r>
            <a:br>
              <a:rPr lang="en-US" smtClean="0">
                <a:latin typeface="Times" pitchFamily="-65" charset="0"/>
              </a:rPr>
            </a:br>
            <a:r>
              <a:rPr lang="en-US" smtClean="0">
                <a:latin typeface="Times" pitchFamily="-65" charset="0"/>
              </a:rPr>
              <a:t>http://www.atstar.org/index.html</a:t>
            </a:r>
          </a:p>
          <a:p>
            <a:r>
              <a:rPr lang="en-US" smtClean="0">
                <a:latin typeface="Times" pitchFamily="-65" charset="0"/>
              </a:rPr>
              <a:t>National Assistive Technology Technical Assistance Partnership (NATTAP) </a:t>
            </a:r>
            <a:r>
              <a:rPr lang="en-US" smtClean="0">
                <a:latin typeface="Times" pitchFamily="-65" charset="0"/>
                <a:hlinkClick r:id="rId5"/>
              </a:rPr>
              <a:t/>
            </a:r>
            <a:br>
              <a:rPr lang="en-US" smtClean="0">
                <a:latin typeface="Times" pitchFamily="-65" charset="0"/>
                <a:hlinkClick r:id="rId5"/>
              </a:rPr>
            </a:br>
            <a:r>
              <a:rPr lang="en-US" smtClean="0">
                <a:latin typeface="Times" pitchFamily="-65" charset="0"/>
              </a:rPr>
              <a:t>Technical assistance to the 56 State and territory AT programs authorized under the Assistive Technology Act of 1998, as amended.</a:t>
            </a:r>
            <a:br>
              <a:rPr lang="en-US" smtClean="0">
                <a:latin typeface="Times" pitchFamily="-65" charset="0"/>
              </a:rPr>
            </a:br>
            <a:r>
              <a:rPr lang="en-US" smtClean="0">
                <a:latin typeface="Times" pitchFamily="-65" charset="0"/>
              </a:rPr>
              <a:t>http://www.resnaprojects.org/nattap/</a:t>
            </a:r>
          </a:p>
          <a:p>
            <a:r>
              <a:rPr lang="en-US" smtClean="0">
                <a:latin typeface="Times" pitchFamily="-65" charset="0"/>
              </a:rPr>
              <a:t>Family Information Guide to Assistive Technology (in English and Spanish) </a:t>
            </a:r>
            <a:br>
              <a:rPr lang="en-US" smtClean="0">
                <a:latin typeface="Times" pitchFamily="-65" charset="0"/>
              </a:rPr>
            </a:br>
            <a:r>
              <a:rPr lang="en-US" smtClean="0">
                <a:latin typeface="Times" pitchFamily="-65" charset="0"/>
              </a:rPr>
              <a:t>http://www.fctd.info/resources/fig_summary.php</a:t>
            </a:r>
          </a:p>
          <a:p>
            <a:endParaRPr lang="en-US" smtClean="0">
              <a:latin typeface="Times" pitchFamily="-65"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6418" name="Rectangle 3"/>
          <p:cNvSpPr>
            <a:spLocks noGrp="1" noChangeArrowheads="1"/>
          </p:cNvSpPr>
          <p:nvPr>
            <p:ph type="dt" sz="quarter" idx="1"/>
          </p:nvPr>
        </p:nvSpPr>
        <p:spPr>
          <a:noFill/>
          <a:ln>
            <a:miter lim="800000"/>
            <a:headEnd/>
            <a:tailEnd/>
          </a:ln>
        </p:spPr>
        <p:txBody>
          <a:bodyPr/>
          <a:lstStyle/>
          <a:p>
            <a:fld id="{4F213AC7-2272-DF49-A13B-8B389A403FA1}" type="datetime1">
              <a:rPr lang="en-US" smtClean="0"/>
              <a:pPr/>
              <a:t>10/6/14</a:t>
            </a:fld>
            <a:endParaRPr lang="en-US"/>
          </a:p>
        </p:txBody>
      </p:sp>
      <p:sp>
        <p:nvSpPr>
          <p:cNvPr id="316420" name="Rectangle 2"/>
          <p:cNvSpPr>
            <a:spLocks noGrp="1" noRot="1" noChangeAspect="1" noChangeArrowheads="1" noTextEdit="1"/>
          </p:cNvSpPr>
          <p:nvPr>
            <p:ph type="sldImg"/>
          </p:nvPr>
        </p:nvSpPr>
        <p:spPr>
          <a:ln/>
        </p:spPr>
      </p:sp>
      <p:sp>
        <p:nvSpPr>
          <p:cNvPr id="316421" name="Rectangle 3"/>
          <p:cNvSpPr>
            <a:spLocks noGrp="1" noChangeArrowheads="1"/>
          </p:cNvSpPr>
          <p:nvPr>
            <p:ph type="body" idx="1"/>
          </p:nvPr>
        </p:nvSpPr>
        <p:spPr>
          <a:noFill/>
        </p:spPr>
        <p:txBody>
          <a:bodyPr/>
          <a:lstStyle/>
          <a:p>
            <a:r>
              <a:rPr lang="en-US" smtClean="0">
                <a:latin typeface="Times" pitchFamily="-65" charset="0"/>
              </a:rPr>
              <a:t>The Individuals with Disabilities Education Act (IDEA) lists </a:t>
            </a:r>
            <a:r>
              <a:rPr lang="en-US" b="1" i="1" smtClean="0">
                <a:latin typeface="Times" pitchFamily="-65" charset="0"/>
              </a:rPr>
              <a:t>five special factors that the IEP team must consider in the development, review, and revision of each child’s IEP. </a:t>
            </a:r>
            <a:r>
              <a:rPr lang="en-US" smtClean="0">
                <a:latin typeface="Times" pitchFamily="-65" charset="0"/>
              </a:rPr>
              <a:t>Read IDEA’s exact words.</a:t>
            </a:r>
          </a:p>
          <a:p>
            <a:r>
              <a:rPr lang="en-US" smtClean="0">
                <a:latin typeface="Times" pitchFamily="-65" charset="0"/>
              </a:rPr>
              <a:t>The discussion below will highlight the importance of these special factors in the education of children with disabilities and the need for individualized consideration of these factors in IEP development and revision. The special factors are:</a:t>
            </a:r>
          </a:p>
          <a:p>
            <a:r>
              <a:rPr lang="en-US" smtClean="0">
                <a:latin typeface="Times" pitchFamily="-65" charset="0"/>
              </a:rPr>
              <a:t>Behavior</a:t>
            </a:r>
          </a:p>
          <a:p>
            <a:r>
              <a:rPr lang="en-US" smtClean="0">
                <a:latin typeface="Times" pitchFamily="-65" charset="0"/>
              </a:rPr>
              <a:t>Limited English proficiency</a:t>
            </a:r>
          </a:p>
          <a:p>
            <a:r>
              <a:rPr lang="en-US" smtClean="0">
                <a:latin typeface="Times" pitchFamily="-65" charset="0"/>
              </a:rPr>
              <a:t>Blindness or visual impairment</a:t>
            </a:r>
          </a:p>
          <a:p>
            <a:r>
              <a:rPr lang="en-US" smtClean="0">
                <a:latin typeface="Times" pitchFamily="-65" charset="0"/>
              </a:rPr>
              <a:t>Communication needs/Deafness</a:t>
            </a:r>
          </a:p>
          <a:p>
            <a:r>
              <a:rPr lang="en-US" smtClean="0">
                <a:latin typeface="Times" pitchFamily="-65" charset="0"/>
              </a:rPr>
              <a:t>Assistive technology</a:t>
            </a:r>
          </a:p>
          <a:p>
            <a:endParaRPr lang="en-US" smtClean="0">
              <a:latin typeface="Times" pitchFamily="-65" charset="0"/>
            </a:endParaRPr>
          </a:p>
          <a:p>
            <a:r>
              <a:rPr lang="en-US" b="1" smtClean="0">
                <a:latin typeface="Times" pitchFamily="-65" charset="0"/>
              </a:rPr>
              <a:t>IDEA’s Exact Words</a:t>
            </a:r>
          </a:p>
          <a:p>
            <a:r>
              <a:rPr lang="en-US" smtClean="0">
                <a:latin typeface="Times" pitchFamily="-65" charset="0"/>
              </a:rPr>
              <a:t>IDEA’s regulations for considering these special factors appear at §300.324(a)(2)(i)-(v) and read as follows:</a:t>
            </a:r>
          </a:p>
          <a:p>
            <a:r>
              <a:rPr lang="en-US" smtClean="0">
                <a:latin typeface="Times" pitchFamily="-65" charset="0"/>
              </a:rPr>
              <a:t>(2) </a:t>
            </a:r>
            <a:r>
              <a:rPr lang="en-US" b="1" i="1" smtClean="0">
                <a:latin typeface="Times" pitchFamily="-65" charset="0"/>
              </a:rPr>
              <a:t>Consideration of special factors.</a:t>
            </a:r>
            <a:r>
              <a:rPr lang="en-US" smtClean="0">
                <a:latin typeface="Times" pitchFamily="-65" charset="0"/>
              </a:rPr>
              <a:t> The IEP Team must—</a:t>
            </a:r>
          </a:p>
          <a:p>
            <a:r>
              <a:rPr lang="en-US" smtClean="0">
                <a:latin typeface="Times" pitchFamily="-65" charset="0"/>
              </a:rPr>
              <a:t>(i) In the case of a child whose </a:t>
            </a:r>
            <a:r>
              <a:rPr lang="en-US" b="1" smtClean="0">
                <a:latin typeface="Times" pitchFamily="-65" charset="0"/>
              </a:rPr>
              <a:t>behavior</a:t>
            </a:r>
            <a:r>
              <a:rPr lang="en-US" smtClean="0">
                <a:latin typeface="Times" pitchFamily="-65" charset="0"/>
              </a:rPr>
              <a:t> impedes the child’s learning or that of others, consider the use of positive behavioral interventions and supports, and other strategies, to address that behavior;</a:t>
            </a:r>
          </a:p>
          <a:p>
            <a:r>
              <a:rPr lang="en-US" smtClean="0">
                <a:latin typeface="Times" pitchFamily="-65" charset="0"/>
              </a:rPr>
              <a:t>(ii) In the case of a child with </a:t>
            </a:r>
            <a:r>
              <a:rPr lang="en-US" b="1" smtClean="0">
                <a:latin typeface="Times" pitchFamily="-65" charset="0"/>
              </a:rPr>
              <a:t>limited English proficiency</a:t>
            </a:r>
            <a:r>
              <a:rPr lang="en-US" smtClean="0">
                <a:latin typeface="Times" pitchFamily="-65" charset="0"/>
              </a:rPr>
              <a:t>, consider the language needs of the child as those needs relate to the child’s IEP;</a:t>
            </a:r>
          </a:p>
          <a:p>
            <a:r>
              <a:rPr lang="en-US" smtClean="0">
                <a:latin typeface="Times" pitchFamily="-65" charset="0"/>
              </a:rPr>
              <a:t>(iii) In the case of a child who is </a:t>
            </a:r>
            <a:r>
              <a:rPr lang="en-US" b="1" smtClean="0">
                <a:latin typeface="Times" pitchFamily="-65" charset="0"/>
              </a:rPr>
              <a:t>blind or visually impaired</a:t>
            </a:r>
            <a:r>
              <a:rPr lang="en-US" smtClean="0">
                <a:latin typeface="Times" pitchFamily="-65" charset="0"/>
              </a:rPr>
              <a:t>, provide for instruction in Braille and the use of Braille unless the IEP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a:t>
            </a:r>
          </a:p>
          <a:p>
            <a:r>
              <a:rPr lang="en-US" smtClean="0">
                <a:latin typeface="Times" pitchFamily="-65" charset="0"/>
              </a:rPr>
              <a:t>(iv) Consider the </a:t>
            </a:r>
            <a:r>
              <a:rPr lang="en-US" b="1" smtClean="0">
                <a:latin typeface="Times" pitchFamily="-65" charset="0"/>
              </a:rPr>
              <a:t>communication needs</a:t>
            </a:r>
            <a:r>
              <a:rPr lang="en-US" smtClean="0">
                <a:latin typeface="Times" pitchFamily="-65" charset="0"/>
              </a:rPr>
              <a:t> of the child, and in the case of a child who is</a:t>
            </a:r>
            <a:r>
              <a:rPr lang="en-US" b="1" smtClean="0">
                <a:latin typeface="Times" pitchFamily="-65" charset="0"/>
              </a:rPr>
              <a:t> deaf or hard of hearing</a:t>
            </a:r>
            <a:r>
              <a:rPr lang="en-US" smtClean="0">
                <a:latin typeface="Times" pitchFamily="-65" charset="0"/>
              </a:rPr>
              <a:t>, consider the child’s language and communication needs, opportunities for direct communications with peers and professional personnel in the child’s language and communication mode, academic level, and full range of needs, including opportunities for direct instruction in the child’s language and communication mode; and</a:t>
            </a:r>
          </a:p>
          <a:p>
            <a:r>
              <a:rPr lang="en-US" smtClean="0">
                <a:latin typeface="Times" pitchFamily="-65" charset="0"/>
              </a:rPr>
              <a:t>(v) Consider whether the child needs </a:t>
            </a:r>
            <a:r>
              <a:rPr lang="en-US" b="1" smtClean="0">
                <a:latin typeface="Times" pitchFamily="-65" charset="0"/>
              </a:rPr>
              <a:t>assistive technology</a:t>
            </a:r>
            <a:r>
              <a:rPr lang="en-US" smtClean="0">
                <a:latin typeface="Times" pitchFamily="-65" charset="0"/>
              </a:rPr>
              <a:t> devices and services. [§300.324(a)(2)]</a:t>
            </a:r>
          </a:p>
          <a:p>
            <a:r>
              <a:rPr lang="en-US" b="1" smtClean="0">
                <a:latin typeface="Times" pitchFamily="-65" charset="0"/>
              </a:rPr>
              <a:t>The IEP team must determine if any of these factors are relevant for the child and, if so, address the factor in the child’s IEP.</a:t>
            </a:r>
            <a:endParaRPr lang="en-US" smtClean="0">
              <a:latin typeface="Times" pitchFamily="-65" charset="0"/>
            </a:endParaRPr>
          </a:p>
          <a:p>
            <a:endParaRPr lang="en-US" b="1" smtClean="0">
              <a:latin typeface="Times" pitchFamily="-65" charset="0"/>
            </a:endParaRPr>
          </a:p>
          <a:p>
            <a:r>
              <a:rPr lang="en-US" b="1" smtClean="0">
                <a:latin typeface="Times" pitchFamily="-65" charset="0"/>
              </a:rPr>
              <a:t>Special Factor 1: Behavior</a:t>
            </a:r>
          </a:p>
          <a:p>
            <a:r>
              <a:rPr lang="en-US" smtClean="0">
                <a:latin typeface="Times" pitchFamily="-65" charset="0"/>
              </a:rPr>
              <a:t>When the IEP meeting rolls around to considering the special factors, the team might begin by asking:</a:t>
            </a:r>
          </a:p>
          <a:p>
            <a:r>
              <a:rPr lang="en-US" smtClean="0">
                <a:latin typeface="Times" pitchFamily="-65" charset="0"/>
              </a:rPr>
              <a:t>Does this child’s behavior interfere with his or her learning or the learning of others?</a:t>
            </a:r>
          </a:p>
          <a:p>
            <a:r>
              <a:rPr lang="en-US" smtClean="0">
                <a:latin typeface="Times" pitchFamily="-65" charset="0"/>
              </a:rPr>
              <a:t>If the answer is “yes,” then the team must consider the use of positive behavioral interventions and supports, and other strategies, to address that behavior [§300.324(2)(i)]. Members will talk about what the child needs and include this information in the IEP. As indicated in IDEA, this will include consideration of the use of positive behavioral interventions and supports (PBIS) and other strategies to address the child’s behavior.</a:t>
            </a:r>
          </a:p>
          <a:p>
            <a:endParaRPr lang="en-US" b="1" smtClean="0">
              <a:latin typeface="Times" pitchFamily="-65" charset="0"/>
            </a:endParaRPr>
          </a:p>
          <a:p>
            <a:r>
              <a:rPr lang="en-US" b="1" smtClean="0">
                <a:latin typeface="Times" pitchFamily="-65" charset="0"/>
              </a:rPr>
              <a:t>More about PBIS and IDEA</a:t>
            </a:r>
          </a:p>
          <a:p>
            <a:r>
              <a:rPr lang="en-US" smtClean="0">
                <a:latin typeface="Times" pitchFamily="-65" charset="0"/>
              </a:rPr>
              <a:t>The behavior challenges that accompany many children to class these days are well known and of great concern to educational stakeholders from the classroom level up to Congress and back down again. Congress addressed how behavior problems can affect a child’s learning, or the learning of others, in the 1997 reauthorization of IDEA. IDEA ’97 also explicitly involved the IEP team in considering whether positive behavior supports or other strategies were necessary when a child’s behavior was interfering with learning—either the child’s own learning, or the learning of others in the class or school. </a:t>
            </a:r>
            <a:r>
              <a:rPr lang="en-US" b="1" i="1" smtClean="0">
                <a:latin typeface="Times" pitchFamily="-65" charset="0"/>
              </a:rPr>
              <a:t>Functional behavioral assessments</a:t>
            </a:r>
            <a:r>
              <a:rPr lang="en-US" smtClean="0">
                <a:latin typeface="Times" pitchFamily="-65" charset="0"/>
              </a:rPr>
              <a:t> became an important and required element in determining why a child was behaving in disruptive or challenging ways, and behavior intervention plans detailed how the problem would be addressed.</a:t>
            </a:r>
          </a:p>
          <a:p>
            <a:r>
              <a:rPr lang="en-US" smtClean="0">
                <a:latin typeface="Times" pitchFamily="-65" charset="0"/>
              </a:rPr>
              <a:t>PBIS plays a role in the broader picture of addressing child behavior. It is intended to be used </a:t>
            </a:r>
            <a:r>
              <a:rPr lang="en-US" b="1" i="1" smtClean="0">
                <a:latin typeface="Times" pitchFamily="-65" charset="0"/>
              </a:rPr>
              <a:t>before</a:t>
            </a:r>
            <a:r>
              <a:rPr lang="en-US" b="1" smtClean="0">
                <a:latin typeface="Times" pitchFamily="-65" charset="0"/>
              </a:rPr>
              <a:t> </a:t>
            </a:r>
            <a:r>
              <a:rPr lang="en-US" smtClean="0">
                <a:latin typeface="Times" pitchFamily="-65" charset="0"/>
              </a:rPr>
              <a:t>problem behaviors become interfering behaviors, is based upon understanding why a child has problem behaviors and what strategies might be helpful, and seeks to stop or reduce the problem behaviors so that punishment is not necessary. Much research has been conducted into its effectiveness.</a:t>
            </a:r>
          </a:p>
          <a:p>
            <a:r>
              <a:rPr lang="en-US" smtClean="0">
                <a:latin typeface="Times" pitchFamily="-65" charset="0"/>
              </a:rPr>
              <a:t>An excellent resource on this topic is the </a:t>
            </a:r>
            <a:r>
              <a:rPr lang="en-US" b="1" smtClean="0">
                <a:latin typeface="Times" pitchFamily="-65" charset="0"/>
              </a:rPr>
              <a:t>National Technical Assistance Center on Positive Behavioral Interventions and Supports</a:t>
            </a:r>
            <a:r>
              <a:rPr lang="en-US" smtClean="0">
                <a:latin typeface="Times" pitchFamily="-65" charset="0"/>
              </a:rPr>
              <a:t> (PBIS) that the Office of Special Education Programs (OSEP) funds. The Center strongly recommends adopting a </a:t>
            </a:r>
            <a:r>
              <a:rPr lang="en-US" b="1" i="1" smtClean="0">
                <a:latin typeface="Times" pitchFamily="-65" charset="0"/>
              </a:rPr>
              <a:t>schoolwide</a:t>
            </a:r>
            <a:r>
              <a:rPr lang="en-US" b="1" smtClean="0">
                <a:latin typeface="Times" pitchFamily="-65" charset="0"/>
              </a:rPr>
              <a:t> </a:t>
            </a:r>
            <a:r>
              <a:rPr lang="en-US" smtClean="0">
                <a:latin typeface="Times" pitchFamily="-65" charset="0"/>
              </a:rPr>
              <a:t>system of PBIS, which has been found to be more effective than individual responses to disciplinary infractions and child misbehavior.</a:t>
            </a:r>
          </a:p>
          <a:p>
            <a:r>
              <a:rPr lang="en-US" smtClean="0">
                <a:latin typeface="Times" pitchFamily="-65" charset="0"/>
              </a:rPr>
              <a:t>Here are three especially useful ones on the PBIS Web site.</a:t>
            </a:r>
          </a:p>
          <a:p>
            <a:r>
              <a:rPr lang="en-US" b="1" smtClean="0">
                <a:latin typeface="Times" pitchFamily="-65" charset="0"/>
              </a:rPr>
              <a:t>State contact information</a:t>
            </a:r>
            <a:r>
              <a:rPr lang="en-US" smtClean="0">
                <a:latin typeface="Times" pitchFamily="-65" charset="0"/>
              </a:rPr>
              <a:t/>
            </a:r>
            <a:br>
              <a:rPr lang="en-US" smtClean="0">
                <a:latin typeface="Times" pitchFamily="-65" charset="0"/>
              </a:rPr>
            </a:br>
            <a:r>
              <a:rPr lang="en-US" smtClean="0">
                <a:latin typeface="Times" pitchFamily="-65" charset="0"/>
              </a:rPr>
              <a:t>http://www.pbis.org/links/pbis_network/default.aspx</a:t>
            </a:r>
          </a:p>
          <a:p>
            <a:r>
              <a:rPr lang="en-US" b="1" smtClean="0">
                <a:latin typeface="Times" pitchFamily="-65" charset="0"/>
              </a:rPr>
              <a:t>Implementer’s blueprint and self-assessment for schoolwide behavior support</a:t>
            </a:r>
            <a:r>
              <a:rPr lang="en-US" smtClean="0">
                <a:latin typeface="Times" pitchFamily="-65" charset="0"/>
              </a:rPr>
              <a:t/>
            </a:r>
            <a:br>
              <a:rPr lang="en-US" smtClean="0">
                <a:latin typeface="Times" pitchFamily="-65" charset="0"/>
              </a:rPr>
            </a:br>
            <a:r>
              <a:rPr lang="en-US" smtClean="0">
                <a:latin typeface="Times" pitchFamily="-65" charset="0"/>
              </a:rPr>
              <a:t>http://www.pbis.org/pbis_resource_detail_page.aspx?Type=3&amp;PBIS_ResourceID=216</a:t>
            </a:r>
          </a:p>
          <a:p>
            <a:r>
              <a:rPr lang="en-US" b="1" smtClean="0">
                <a:latin typeface="Times" pitchFamily="-65" charset="0"/>
              </a:rPr>
              <a:t>FACTS, a two-page interview </a:t>
            </a:r>
            <a:r>
              <a:rPr lang="en-US" smtClean="0">
                <a:latin typeface="Times" pitchFamily="-65" charset="0"/>
              </a:rPr>
              <a:t>completed by people (teachers, family, clinicians) who know the child best, and used to either build behavior support plans, or guide more complete functional assessment efforts.</a:t>
            </a:r>
            <a:br>
              <a:rPr lang="en-US" smtClean="0">
                <a:latin typeface="Times" pitchFamily="-65" charset="0"/>
              </a:rPr>
            </a:br>
            <a:r>
              <a:rPr lang="en-US" smtClean="0">
                <a:latin typeface="Times" pitchFamily="-65" charset="0"/>
              </a:rPr>
              <a:t>http://www.pbis.org/pbis_resource_detail_page.aspx?Type=4&amp;PBIS_ResourceID=246</a:t>
            </a:r>
          </a:p>
          <a:p>
            <a:endParaRPr lang="en-US" b="1" smtClean="0">
              <a:latin typeface="Times" pitchFamily="-65" charset="0"/>
            </a:endParaRPr>
          </a:p>
          <a:p>
            <a:r>
              <a:rPr lang="en-US" b="1" smtClean="0">
                <a:latin typeface="Times" pitchFamily="-65" charset="0"/>
              </a:rPr>
              <a:t>Determining What Behavior Supports Are Needed</a:t>
            </a:r>
          </a:p>
          <a:p>
            <a:r>
              <a:rPr lang="en-US" smtClean="0">
                <a:latin typeface="Times" pitchFamily="-65" charset="0"/>
              </a:rPr>
              <a:t>How does the IEP team determine what behavior supports might be appropriate and effective for a specific child? As pointed out in the IEP Team section on the </a:t>
            </a:r>
            <a:r>
              <a:rPr lang="en-US" b="1" smtClean="0">
                <a:latin typeface="Times" pitchFamily="-65" charset="0"/>
              </a:rPr>
              <a:t>regular education teacher</a:t>
            </a:r>
            <a:r>
              <a:rPr lang="en-US" smtClean="0">
                <a:latin typeface="Times" pitchFamily="-65" charset="0"/>
              </a:rPr>
              <a:t>, IDEA 2004 indicates that one of the roles of the regular education teacher on the team may include determining what behavior supports and other strategies would be appropriate for the child [§300.324(a)(3)]. This includes </a:t>
            </a:r>
            <a:r>
              <a:rPr lang="en-US" b="1" smtClean="0">
                <a:latin typeface="Times" pitchFamily="-65" charset="0"/>
              </a:rPr>
              <a:t>supplementary aids and services</a:t>
            </a:r>
            <a:r>
              <a:rPr lang="en-US" smtClean="0">
                <a:latin typeface="Times" pitchFamily="-65" charset="0"/>
              </a:rPr>
              <a:t> and </a:t>
            </a:r>
            <a:r>
              <a:rPr lang="en-US" b="1" smtClean="0">
                <a:latin typeface="Times" pitchFamily="-65" charset="0"/>
              </a:rPr>
              <a:t>program modifications and support for school personnel</a:t>
            </a:r>
            <a:r>
              <a:rPr lang="en-US" smtClean="0">
                <a:latin typeface="Times" pitchFamily="-65" charset="0"/>
              </a:rPr>
              <a:t>.</a:t>
            </a:r>
          </a:p>
          <a:p>
            <a:r>
              <a:rPr lang="en-US" smtClean="0">
                <a:latin typeface="Times" pitchFamily="-65" charset="0"/>
              </a:rPr>
              <a:t>Certainly, </a:t>
            </a:r>
            <a:r>
              <a:rPr lang="en-US" b="1" smtClean="0">
                <a:latin typeface="Times" pitchFamily="-65" charset="0"/>
              </a:rPr>
              <a:t>functional behavioral assessment, or FBA, can also play a critical part in determining what behavior supports a child needs.</a:t>
            </a:r>
            <a:r>
              <a:rPr lang="en-US" smtClean="0">
                <a:latin typeface="Times" pitchFamily="-65" charset="0"/>
              </a:rPr>
              <a:t> According to the Center for Effective Practice and Collaboration (2006):</a:t>
            </a:r>
          </a:p>
          <a:p>
            <a:r>
              <a:rPr lang="en-US" smtClean="0">
                <a:latin typeface="Times" pitchFamily="-65" charset="0"/>
              </a:rPr>
              <a:t>Functional behavioral assessment is generally considered to be a problem-solving process for addressing child problem behavior. It relies on a variety of techniques and strategies to identify the purposes of specific behavior and to help IEP Teams select interventions to directly address the problem behavior.</a:t>
            </a:r>
          </a:p>
          <a:p>
            <a:r>
              <a:rPr lang="en-US" smtClean="0">
                <a:latin typeface="Times" pitchFamily="-65" charset="0"/>
              </a:rPr>
              <a:t>Within FBA, behavior is seen as serving a </a:t>
            </a:r>
            <a:r>
              <a:rPr lang="en-US" i="1" smtClean="0">
                <a:latin typeface="Times" pitchFamily="-65" charset="0"/>
              </a:rPr>
              <a:t>purpose</a:t>
            </a:r>
            <a:r>
              <a:rPr lang="en-US" smtClean="0">
                <a:latin typeface="Times" pitchFamily="-65" charset="0"/>
              </a:rPr>
              <a:t>, as communication, as performing some function for the child. FBA’s goal is to identify what that purpose, function, or communication is for the child. Understanding why a child misbehaves is crucial to developing appropriate behavior supports.</a:t>
            </a:r>
          </a:p>
          <a:p>
            <a:r>
              <a:rPr lang="en-US" smtClean="0">
                <a:latin typeface="Times" pitchFamily="-65" charset="0"/>
              </a:rPr>
              <a:t>Thus, for IEP teams considering the special factor of “positive behavioral interventions and supports and other strategies,” the FBA may be a crucial step in determining why the child is behaving in a way that impedes his or her learning or that of others. Fortunately, many resources exist to help IEP teams address behavior issues in IEP development. We’ve already mentioned the OSEP-funded PBIS Center. Have a look at the list below of additional resources that teams may find helpful. It’s brief, yes, but oh, will it lead you to more!</a:t>
            </a:r>
          </a:p>
          <a:p>
            <a:endParaRPr lang="en-US" b="1" smtClean="0">
              <a:latin typeface="Times" pitchFamily="-65" charset="0"/>
            </a:endParaRPr>
          </a:p>
          <a:p>
            <a:r>
              <a:rPr lang="en-US" b="1" smtClean="0">
                <a:latin typeface="Times" pitchFamily="-65" charset="0"/>
              </a:rPr>
              <a:t>Resources on Behavior, PBIS, FBAs, and BIPs</a:t>
            </a:r>
          </a:p>
          <a:p>
            <a:r>
              <a:rPr lang="en-US" b="1" smtClean="0">
                <a:latin typeface="Times" pitchFamily="-65" charset="0"/>
              </a:rPr>
              <a:t>3-part Series for IEP Teams</a:t>
            </a:r>
            <a:br>
              <a:rPr lang="en-US" b="1" smtClean="0">
                <a:latin typeface="Times" pitchFamily="-65" charset="0"/>
              </a:rPr>
            </a:br>
            <a:r>
              <a:rPr lang="en-US" smtClean="0">
                <a:latin typeface="Times" pitchFamily="-65" charset="0"/>
              </a:rPr>
              <a:t>Center for Effective Practice and Collaboration</a:t>
            </a:r>
            <a:br>
              <a:rPr lang="en-US" smtClean="0">
                <a:latin typeface="Times" pitchFamily="-65" charset="0"/>
              </a:rPr>
            </a:br>
            <a:r>
              <a:rPr lang="en-US" smtClean="0">
                <a:latin typeface="Times" pitchFamily="-65" charset="0"/>
              </a:rPr>
              <a:t>Available at: http://cecp.air.org/fba/default.asp</a:t>
            </a:r>
          </a:p>
          <a:p>
            <a:r>
              <a:rPr lang="en-US" b="1" smtClean="0">
                <a:latin typeface="Times" pitchFamily="-65" charset="0"/>
              </a:rPr>
              <a:t>5-part Suite on Behavior</a:t>
            </a:r>
            <a:r>
              <a:rPr lang="en-US" smtClean="0">
                <a:latin typeface="Times" pitchFamily="-65" charset="0"/>
              </a:rPr>
              <a:t/>
            </a:r>
            <a:br>
              <a:rPr lang="en-US" smtClean="0">
                <a:latin typeface="Times" pitchFamily="-65" charset="0"/>
              </a:rPr>
            </a:br>
            <a:r>
              <a:rPr lang="en-US" smtClean="0">
                <a:latin typeface="Times" pitchFamily="-65" charset="0"/>
              </a:rPr>
              <a:t>National Dissemination Center for Children with Disabilities (NICHCY)</a:t>
            </a:r>
            <a:br>
              <a:rPr lang="en-US" smtClean="0">
                <a:latin typeface="Times" pitchFamily="-65" charset="0"/>
              </a:rPr>
            </a:br>
            <a:r>
              <a:rPr lang="en-US" smtClean="0">
                <a:latin typeface="Times" pitchFamily="-65" charset="0"/>
              </a:rPr>
              <a:t>http://nichcy.org/schoolage/behavior/</a:t>
            </a:r>
          </a:p>
          <a:p>
            <a:r>
              <a:rPr lang="en-US" smtClean="0">
                <a:latin typeface="Times" pitchFamily="-65" charset="0"/>
              </a:rPr>
              <a:t> </a:t>
            </a:r>
          </a:p>
          <a:p>
            <a:r>
              <a:rPr lang="en-US" smtClean="0">
                <a:latin typeface="Times" pitchFamily="-65" charset="0"/>
              </a:rPr>
              <a:t>Here are two resources you may find helpful for addressing assessment issues.</a:t>
            </a:r>
          </a:p>
          <a:p>
            <a:r>
              <a:rPr lang="en-US" i="1" smtClean="0">
                <a:latin typeface="Times" pitchFamily="-65" charset="0"/>
              </a:rPr>
              <a:t>Synthesis Brief: English Language Learners with Disabilities</a:t>
            </a:r>
            <a:r>
              <a:rPr lang="en-US" smtClean="0">
                <a:latin typeface="Times" pitchFamily="-65" charset="0"/>
              </a:rPr>
              <a:t> speaks to the challenges educators face in assessing children when English is not their native language. The brief also presents research-based recommendations that school districts may find very helpful. Find this publication online at Project Forum: http://www.projectforum.org/docs/ells.pdf</a:t>
            </a:r>
          </a:p>
          <a:p>
            <a:r>
              <a:rPr lang="en-US" smtClean="0">
                <a:latin typeface="Times" pitchFamily="-65" charset="0"/>
              </a:rPr>
              <a:t>Another publication schools may find helpful comes from the National Center on Educational Outcomes (NCEO). It’s called </a:t>
            </a:r>
            <a:r>
              <a:rPr lang="en-US" i="1" smtClean="0">
                <a:latin typeface="Times" pitchFamily="-65" charset="0"/>
              </a:rPr>
              <a:t>Standards-based Instructional Strategies for English Language Learners with Disabilities</a:t>
            </a:r>
            <a:r>
              <a:rPr lang="en-US" smtClean="0">
                <a:latin typeface="Times" pitchFamily="-65" charset="0"/>
              </a:rPr>
              <a:t>, and is available online at: http://www.cehd.umn.edu/NCEO/Onlinepubs/ELLsDis18/ELLsDisRpt18.pdf</a:t>
            </a:r>
          </a:p>
          <a:p>
            <a:r>
              <a:rPr lang="en-US" b="1" smtClean="0">
                <a:latin typeface="Times" pitchFamily="-65" charset="0"/>
              </a:rPr>
              <a:t>How is “limited English proficiency” defined?</a:t>
            </a:r>
            <a:r>
              <a:rPr lang="en-US" smtClean="0">
                <a:latin typeface="Times" pitchFamily="-65" charset="0"/>
              </a:rPr>
              <a:t> | IDEA defines “limited English proficient” at §300.27 as meaning the same thing as the definition given in section 9101(25) of the Elementary and Secondary Education Act (ESEA), which reads:</a:t>
            </a:r>
          </a:p>
          <a:p>
            <a:r>
              <a:rPr lang="en-US" smtClean="0">
                <a:latin typeface="Times" pitchFamily="-65" charset="0"/>
              </a:rPr>
              <a:t>“(25) </a:t>
            </a:r>
            <a:r>
              <a:rPr lang="en-US" b="1" smtClean="0">
                <a:latin typeface="Times" pitchFamily="-65" charset="0"/>
              </a:rPr>
              <a:t>LIMITED ENGLISH PROFICIENT</a:t>
            </a:r>
            <a:r>
              <a:rPr lang="en-US" smtClean="0">
                <a:latin typeface="Times" pitchFamily="-65" charset="0"/>
              </a:rPr>
              <a:t>.—The term ‘limited English proficient’ when used with respect to an individual, means an individual—</a:t>
            </a:r>
          </a:p>
          <a:p>
            <a:r>
              <a:rPr lang="en-US" smtClean="0">
                <a:latin typeface="Times" pitchFamily="-65" charset="0"/>
              </a:rPr>
              <a:t>“(A) Who is aged 3 through 21;</a:t>
            </a:r>
          </a:p>
          <a:p>
            <a:r>
              <a:rPr lang="en-US" smtClean="0">
                <a:latin typeface="Times" pitchFamily="-65" charset="0"/>
              </a:rPr>
              <a:t>“(B) Who is enrolled or preparing to enroll in an elementary school or secondary school;</a:t>
            </a:r>
          </a:p>
          <a:p>
            <a:r>
              <a:rPr lang="en-US" smtClean="0">
                <a:latin typeface="Times" pitchFamily="-65" charset="0"/>
              </a:rPr>
              <a:t>“(C)(i) who was not born in the United States or whose native language is a language other than English;</a:t>
            </a:r>
          </a:p>
          <a:p>
            <a:r>
              <a:rPr lang="en-US" smtClean="0">
                <a:latin typeface="Times" pitchFamily="-65" charset="0"/>
              </a:rPr>
              <a:t>“(ii)(I) who is a Native American or Alaska Native, or a native resident of the outlying areas; and</a:t>
            </a:r>
          </a:p>
          <a:p>
            <a:r>
              <a:rPr lang="en-US" smtClean="0">
                <a:latin typeface="Times" pitchFamily="-65" charset="0"/>
              </a:rPr>
              <a:t>“(II) who comes from an environment where a language other than English has had a significant impact on the individual’s level of English language proficiency; or</a:t>
            </a:r>
          </a:p>
          <a:p>
            <a:r>
              <a:rPr lang="en-US" smtClean="0">
                <a:latin typeface="Times" pitchFamily="-65" charset="0"/>
              </a:rPr>
              <a:t>“(iii) who is migratory, whose native language is a language other than English, and who comes from an environment where a language other than English is dominant; and</a:t>
            </a:r>
          </a:p>
          <a:p>
            <a:r>
              <a:rPr lang="en-US" smtClean="0">
                <a:latin typeface="Times" pitchFamily="-65" charset="0"/>
              </a:rPr>
              <a:t>“(D) whose difficulties in speaking, reading, writing, or understanding the English language may be sufficient to deny the individual—</a:t>
            </a:r>
          </a:p>
          <a:p>
            <a:r>
              <a:rPr lang="en-US" smtClean="0">
                <a:latin typeface="Times" pitchFamily="-65" charset="0"/>
              </a:rPr>
              <a:t>“(i) the ability to meet the State’s proficient level of achievement on State assessments described in section 1111(b)(3);</a:t>
            </a:r>
          </a:p>
          <a:p>
            <a:r>
              <a:rPr lang="en-US" smtClean="0">
                <a:latin typeface="Times" pitchFamily="-65" charset="0"/>
              </a:rPr>
              <a:t>“(ii) the ability to successfully achieve in classrooms where the language of instruction is English; or</a:t>
            </a:r>
          </a:p>
          <a:p>
            <a:r>
              <a:rPr lang="en-US" smtClean="0">
                <a:latin typeface="Times" pitchFamily="-65" charset="0"/>
              </a:rPr>
              <a:t>“(iii) the opportunity to participate fully in society.”</a:t>
            </a:r>
          </a:p>
          <a:p>
            <a:endParaRPr lang="en-US" smtClean="0">
              <a:latin typeface="Times" pitchFamily="-65" charset="0"/>
            </a:endParaRPr>
          </a:p>
          <a:p>
            <a:r>
              <a:rPr lang="en-US" b="1" smtClean="0">
                <a:latin typeface="Times" pitchFamily="-65" charset="0"/>
              </a:rPr>
              <a:t>Special Factor 3: Blindness and Visual Impairment</a:t>
            </a:r>
          </a:p>
          <a:p>
            <a:r>
              <a:rPr lang="en-US" smtClean="0">
                <a:latin typeface="Times" pitchFamily="-65" charset="0"/>
              </a:rPr>
              <a:t>The third special factor relates to the needs of children who are blind or visually impaired. For these children, the IEP team must provide for instruction in Braille and the use of Braille—unless the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 [§300.324(2)(iii)].</a:t>
            </a:r>
          </a:p>
          <a:p>
            <a:r>
              <a:rPr lang="en-US" b="1" smtClean="0">
                <a:latin typeface="Times" pitchFamily="-65" charset="0"/>
              </a:rPr>
              <a:t>Helpful checklist for IEP teams </a:t>
            </a:r>
            <a:r>
              <a:rPr lang="en-US" smtClean="0">
                <a:latin typeface="Times" pitchFamily="-65" charset="0"/>
              </a:rPr>
              <a:t>| A helpful checklist is provided as </a:t>
            </a:r>
            <a:r>
              <a:rPr lang="en-US" b="1" smtClean="0">
                <a:latin typeface="Times" pitchFamily="-65" charset="0"/>
                <a:hlinkClick r:id="rId3"/>
              </a:rPr>
              <a:t>Resource D-5</a:t>
            </a:r>
            <a:r>
              <a:rPr lang="en-US" smtClean="0">
                <a:latin typeface="Times" pitchFamily="-65" charset="0"/>
              </a:rPr>
              <a:t> in </a:t>
            </a:r>
            <a:r>
              <a:rPr lang="en-US" i="1" smtClean="0">
                <a:latin typeface="Times" pitchFamily="-65" charset="0"/>
              </a:rPr>
              <a:t>Building the Legacy,</a:t>
            </a:r>
            <a:r>
              <a:rPr lang="en-US" smtClean="0">
                <a:latin typeface="Times" pitchFamily="-65" charset="0"/>
              </a:rPr>
              <a:t> NICHCY’s training curriculum on IDEA, and can help IEP teams consider this special factor.</a:t>
            </a:r>
          </a:p>
          <a:p>
            <a:r>
              <a:rPr lang="en-US" b="1" smtClean="0">
                <a:latin typeface="Times" pitchFamily="-65" charset="0"/>
              </a:rPr>
              <a:t>Considerations for this special factor | </a:t>
            </a:r>
            <a:r>
              <a:rPr lang="en-US" smtClean="0">
                <a:latin typeface="Times" pitchFamily="-65" charset="0"/>
              </a:rPr>
              <a:t>Following the words and logic of IDEA’s requirement, you can see that the IEP team will need to “provide for instruction in Braille and the use of Braille,”</a:t>
            </a:r>
            <a:r>
              <a:rPr lang="en-US" b="1" i="1" smtClean="0">
                <a:latin typeface="Times" pitchFamily="-65" charset="0"/>
              </a:rPr>
              <a:t> unless</a:t>
            </a:r>
            <a:r>
              <a:rPr lang="en-US" i="1" smtClean="0">
                <a:latin typeface="Times" pitchFamily="-65" charset="0"/>
              </a:rPr>
              <a:t>..</a:t>
            </a:r>
            <a:r>
              <a:rPr lang="en-US" smtClean="0">
                <a:latin typeface="Times" pitchFamily="-65" charset="0"/>
              </a:rPr>
              <a:t>.</a:t>
            </a:r>
          </a:p>
          <a:p>
            <a:r>
              <a:rPr lang="en-US" smtClean="0">
                <a:latin typeface="Times" pitchFamily="-65" charset="0"/>
              </a:rPr>
              <a:t>…the team determines that instruction in Braille or the use of Braille is not appropriate for the child. And the team can only determine that…</a:t>
            </a:r>
          </a:p>
          <a:p>
            <a:r>
              <a:rPr lang="en-US" smtClean="0">
                <a:latin typeface="Times" pitchFamily="-65" charset="0"/>
              </a:rPr>
              <a:t>…</a:t>
            </a:r>
            <a:r>
              <a:rPr lang="en-US" b="1" i="1" smtClean="0">
                <a:latin typeface="Times" pitchFamily="-65" charset="0"/>
              </a:rPr>
              <a:t>after</a:t>
            </a:r>
            <a:r>
              <a:rPr lang="en-US" i="1" smtClean="0">
                <a:latin typeface="Times" pitchFamily="-65" charset="0"/>
              </a:rPr>
              <a:t> </a:t>
            </a:r>
            <a:r>
              <a:rPr lang="en-US" smtClean="0">
                <a:latin typeface="Times" pitchFamily="-65" charset="0"/>
              </a:rPr>
              <a:t>an evaluation of the child’s reading and writing skills, needs, and appropriate reading and writing media.</a:t>
            </a:r>
          </a:p>
          <a:p>
            <a:r>
              <a:rPr lang="en-US" smtClean="0">
                <a:latin typeface="Times" pitchFamily="-65" charset="0"/>
              </a:rPr>
              <a:t>Such an evaluation also must include an evaluation of the child’s future needs for instruction in Braille or the use of Braille.</a:t>
            </a:r>
          </a:p>
          <a:p>
            <a:r>
              <a:rPr lang="en-US" smtClean="0">
                <a:latin typeface="Times" pitchFamily="-65" charset="0"/>
              </a:rPr>
              <a:t>The specific focus of this special consideration is on a child’s need for </a:t>
            </a:r>
            <a:r>
              <a:rPr lang="en-US" b="1" smtClean="0">
                <a:latin typeface="Times" pitchFamily="-65" charset="0"/>
              </a:rPr>
              <a:t>Braille </a:t>
            </a:r>
            <a:r>
              <a:rPr lang="en-US" smtClean="0">
                <a:latin typeface="Times" pitchFamily="-65" charset="0"/>
              </a:rPr>
              <a:t>instruction. The IEP team must also consider other appropriate supports and instruction to address a child’s needs related to blindness or visual impairment. Having </a:t>
            </a:r>
            <a:r>
              <a:rPr lang="en-US" b="1" smtClean="0">
                <a:latin typeface="Times" pitchFamily="-65" charset="0"/>
              </a:rPr>
              <a:t>accessible instructional materials</a:t>
            </a:r>
            <a:r>
              <a:rPr lang="en-US" smtClean="0">
                <a:latin typeface="Times" pitchFamily="-65" charset="0"/>
              </a:rPr>
              <a:t> is essential. Some examples include enlarged print materials, audiotaped materials, math manipulatives, or NIMAS-formatted materials.</a:t>
            </a:r>
          </a:p>
          <a:p>
            <a:r>
              <a:rPr lang="en-US" smtClean="0">
                <a:latin typeface="Times" pitchFamily="-65" charset="0"/>
              </a:rPr>
              <a:t>Obviously, considering this special factor involves doing so with great deliberation and after gathering the necessary data and evaluation information. Blindness and visual impairment can impact almost all areas related to a child’s academic and non-academic participation in school and must be thoroughly understood by a child’s IEP team.</a:t>
            </a:r>
          </a:p>
          <a:p>
            <a:endParaRPr lang="en-US" smtClean="0">
              <a:latin typeface="Times" pitchFamily="-65" charset="0"/>
            </a:endParaRPr>
          </a:p>
          <a:p>
            <a:r>
              <a:rPr lang="en-US" b="1" smtClean="0">
                <a:latin typeface="Times" pitchFamily="-65" charset="0"/>
              </a:rPr>
              <a:t>Statistics on Children Who Are Blind or Visually Impaired</a:t>
            </a:r>
          </a:p>
          <a:p>
            <a:r>
              <a:rPr lang="en-US" smtClean="0">
                <a:latin typeface="Times" pitchFamily="-65" charset="0"/>
              </a:rPr>
              <a:t>Children in U.S. who are legally blind:  55,200 (American Foundation for the Blind, 2006)</a:t>
            </a:r>
          </a:p>
          <a:p>
            <a:r>
              <a:rPr lang="en-US" smtClean="0">
                <a:latin typeface="Times" pitchFamily="-65" charset="0"/>
              </a:rPr>
              <a:t>Children 6-21 in U.S. served under  IDEA’s category “Visual Impairments”:  26,113 (U.S. Department of Education, 2006)</a:t>
            </a:r>
          </a:p>
          <a:p>
            <a:r>
              <a:rPr lang="en-US" smtClean="0">
                <a:latin typeface="Times" pitchFamily="-65" charset="0"/>
              </a:rPr>
              <a:t>Children in U.S. using Braille as their primary reading medium: 5,500 (American Foundation for the Blind, 2006)</a:t>
            </a:r>
          </a:p>
          <a:p>
            <a:endParaRPr lang="en-US" b="1" smtClean="0">
              <a:latin typeface="Times" pitchFamily="-65" charset="0"/>
            </a:endParaRPr>
          </a:p>
          <a:p>
            <a:r>
              <a:rPr lang="en-US" b="1" smtClean="0">
                <a:latin typeface="Times" pitchFamily="-65" charset="0"/>
              </a:rPr>
              <a:t>Special Factor 4: Communication Needs, Especially When Child is Deaf or Hard of Hearing</a:t>
            </a:r>
          </a:p>
          <a:p>
            <a:r>
              <a:rPr lang="en-US" smtClean="0">
                <a:latin typeface="Times" pitchFamily="-65" charset="0"/>
              </a:rPr>
              <a:t>The fourth special factor that the IEP team must consider when developing a child’s IEP is that child’s </a:t>
            </a:r>
            <a:r>
              <a:rPr lang="en-US" b="1" i="1" smtClean="0">
                <a:latin typeface="Times" pitchFamily="-65" charset="0"/>
              </a:rPr>
              <a:t>communication needs</a:t>
            </a:r>
            <a:r>
              <a:rPr lang="en-US" smtClean="0">
                <a:latin typeface="Times" pitchFamily="-65" charset="0"/>
              </a:rPr>
              <a:t>. In the case of a child who is deaf or hard of hearing, team members must consider the child’s:</a:t>
            </a:r>
          </a:p>
          <a:p>
            <a:r>
              <a:rPr lang="en-US" smtClean="0">
                <a:latin typeface="Times" pitchFamily="-65" charset="0"/>
              </a:rPr>
              <a:t>language and communication needs;</a:t>
            </a:r>
          </a:p>
          <a:p>
            <a:r>
              <a:rPr lang="en-US" smtClean="0">
                <a:latin typeface="Times" pitchFamily="-65" charset="0"/>
              </a:rPr>
              <a:t>opportunities for direct communications with peers and professional personnel in the child’s language and communication mode;</a:t>
            </a:r>
            <a:br>
              <a:rPr lang="en-US" smtClean="0">
                <a:latin typeface="Times" pitchFamily="-65" charset="0"/>
              </a:rPr>
            </a:br>
            <a:r>
              <a:rPr lang="en-US" smtClean="0">
                <a:latin typeface="Times" pitchFamily="-65" charset="0"/>
              </a:rPr>
              <a:t>academic level; and</a:t>
            </a:r>
          </a:p>
          <a:p>
            <a:r>
              <a:rPr lang="en-US" smtClean="0">
                <a:latin typeface="Times" pitchFamily="-65" charset="0"/>
              </a:rPr>
              <a:t>full range of needs, including opportunities for direct instruction in the child’s language and communication mode [§300.324(2)(iv)].</a:t>
            </a:r>
          </a:p>
          <a:p>
            <a:r>
              <a:rPr lang="en-US" smtClean="0">
                <a:latin typeface="Times" pitchFamily="-65" charset="0"/>
              </a:rPr>
              <a:t>It’s important to note that, </a:t>
            </a:r>
            <a:r>
              <a:rPr lang="en-US" b="1" i="1" smtClean="0">
                <a:latin typeface="Times" pitchFamily="-65" charset="0"/>
              </a:rPr>
              <a:t>regardless</a:t>
            </a:r>
            <a:r>
              <a:rPr lang="en-US" smtClean="0">
                <a:latin typeface="Times" pitchFamily="-65" charset="0"/>
              </a:rPr>
              <a:t> of a child’s disability, IEP teams must consider a child’s communication needs. In determining the child’s communication needs, the IEP team might ask:</a:t>
            </a:r>
          </a:p>
          <a:p>
            <a:r>
              <a:rPr lang="en-US" smtClean="0">
                <a:latin typeface="Times" pitchFamily="-65" charset="0"/>
              </a:rPr>
              <a:t>What communicative demands and opportunities does the child have?</a:t>
            </a:r>
          </a:p>
          <a:p>
            <a:r>
              <a:rPr lang="en-US" smtClean="0">
                <a:latin typeface="Times" pitchFamily="-65" charset="0"/>
              </a:rPr>
              <a:t>Does the child have the skills and strategies necessary to meet those communicative demands and take advantage of communicative opportunities?</a:t>
            </a:r>
          </a:p>
          <a:p>
            <a:r>
              <a:rPr lang="en-US" smtClean="0">
                <a:latin typeface="Times" pitchFamily="-65" charset="0"/>
              </a:rPr>
              <a:t>Can the child fulfill his or her need to communicate in different settings?</a:t>
            </a:r>
          </a:p>
          <a:p>
            <a:r>
              <a:rPr lang="en-US" smtClean="0">
                <a:latin typeface="Times" pitchFamily="-65" charset="0"/>
              </a:rPr>
              <a:t>Does the child communicate appropriately and effectively, and if not, why not? How would the deficit in communication be described?</a:t>
            </a:r>
          </a:p>
          <a:p>
            <a:endParaRPr lang="en-US" b="1" smtClean="0">
              <a:latin typeface="Times" pitchFamily="-65" charset="0"/>
            </a:endParaRPr>
          </a:p>
          <a:p>
            <a:r>
              <a:rPr lang="en-US" b="1" smtClean="0">
                <a:latin typeface="Times" pitchFamily="-65" charset="0"/>
              </a:rPr>
              <a:t>Considering a Child’s Communication Needs</a:t>
            </a:r>
            <a:r>
              <a:rPr lang="en-US" b="1" i="1" smtClean="0">
                <a:latin typeface="Times" pitchFamily="-65" charset="0"/>
              </a:rPr>
              <a:t> </a:t>
            </a:r>
            <a:endParaRPr lang="en-US" b="1" smtClean="0">
              <a:latin typeface="Times" pitchFamily="-65" charset="0"/>
            </a:endParaRPr>
          </a:p>
          <a:p>
            <a:r>
              <a:rPr lang="en-US" smtClean="0">
                <a:latin typeface="Times" pitchFamily="-65" charset="0"/>
              </a:rPr>
              <a:t>If the IEP team determines that the child has communication needs, then the team will need to address these in the IEP, including (as appropriate) through the statement of annual goals, provision of special education and related services, supplementary aids and services, which includes assistive technology, or other relevant instruction, services, and supports.</a:t>
            </a:r>
          </a:p>
          <a:p>
            <a:r>
              <a:rPr lang="en-US" smtClean="0">
                <a:latin typeface="Times" pitchFamily="-65" charset="0"/>
              </a:rPr>
              <a:t>Considering the many elements included in this special factor will no doubt engage the IEP team in substantial discussion. The following may be helpful in framing and/or informing those discussions.</a:t>
            </a:r>
          </a:p>
          <a:p>
            <a:endParaRPr lang="en-US" b="1" smtClean="0">
              <a:latin typeface="Times" pitchFamily="-65" charset="0"/>
            </a:endParaRPr>
          </a:p>
          <a:p>
            <a:r>
              <a:rPr lang="en-US" b="1" smtClean="0">
                <a:latin typeface="Times" pitchFamily="-65" charset="0"/>
              </a:rPr>
              <a:t>Communication modes </a:t>
            </a:r>
            <a:r>
              <a:rPr lang="en-US" smtClean="0">
                <a:latin typeface="Times" pitchFamily="-65" charset="0"/>
              </a:rPr>
              <a:t>| In the definition of “native language” (§300.29), </a:t>
            </a:r>
            <a:r>
              <a:rPr lang="en-US" b="1" smtClean="0">
                <a:latin typeface="Times" pitchFamily="-65" charset="0"/>
              </a:rPr>
              <a:t>“</a:t>
            </a:r>
            <a:r>
              <a:rPr lang="en-US" b="1" i="1" smtClean="0">
                <a:latin typeface="Times" pitchFamily="-65" charset="0"/>
              </a:rPr>
              <a:t>mode of communication</a:t>
            </a:r>
            <a:r>
              <a:rPr lang="en-US" b="1" smtClean="0">
                <a:latin typeface="Times" pitchFamily="-65" charset="0"/>
              </a:rPr>
              <a:t>”</a:t>
            </a:r>
            <a:r>
              <a:rPr lang="en-US" smtClean="0">
                <a:latin typeface="Times" pitchFamily="-65" charset="0"/>
              </a:rPr>
              <a:t> is described:</a:t>
            </a:r>
          </a:p>
          <a:p>
            <a:r>
              <a:rPr lang="en-US" smtClean="0">
                <a:latin typeface="Times" pitchFamily="-65" charset="0"/>
              </a:rPr>
              <a:t>(b) For an individual with deafness or blindness, or for an individual with no written language, the mode of communication is that normally used by the individual (such as sign language, Braille, or oral communication). [§300.29(b)]</a:t>
            </a:r>
          </a:p>
          <a:p>
            <a:r>
              <a:rPr lang="en-US" smtClean="0">
                <a:latin typeface="Times" pitchFamily="-65" charset="0"/>
              </a:rPr>
              <a:t>Some children with disabilities may use one or more of the modes of communication mentioned above. Other children (those with more severe disabilities, such as deaf/blindness, severe cognitive or physical impairments, or more severe forms of autism) may not be able to communicate adequately in any of those ways. Without question, the communication needs of these children must be taken into consideration when developing the IEP.</a:t>
            </a:r>
          </a:p>
          <a:p>
            <a:r>
              <a:rPr lang="en-US" smtClean="0">
                <a:latin typeface="Times" pitchFamily="-65" charset="0"/>
              </a:rPr>
              <a:t>Understanding how a child does (or does not) communicate is paramount to designing appropriate instruction and services. And while any significant impairment in a child’s ability to understand and use language plays an enormous role in a child’s ability to learn and make progress in the general education curriculum, it does not, in and of itself, mean that a child cannot learn and make progress. Indeed, meeting and supporting a child’s communication needs can be pivotal to the child’s full participation and progress in the general education curriculum and nonacademic activities.</a:t>
            </a:r>
          </a:p>
          <a:p>
            <a:endParaRPr lang="en-US" b="1" smtClean="0">
              <a:latin typeface="Times" pitchFamily="-65" charset="0"/>
            </a:endParaRPr>
          </a:p>
          <a:p>
            <a:r>
              <a:rPr lang="en-US" b="1" smtClean="0">
                <a:latin typeface="Times" pitchFamily="-65" charset="0"/>
              </a:rPr>
              <a:t>Alternative ways of communicating</a:t>
            </a:r>
            <a:r>
              <a:rPr lang="en-US" smtClean="0">
                <a:latin typeface="Times" pitchFamily="-65" charset="0"/>
              </a:rPr>
              <a:t> | What are some of the alternative ways of communicating? Here are some examples of different communication modes, from very basic to highly sophisticated.</a:t>
            </a:r>
          </a:p>
          <a:p>
            <a:r>
              <a:rPr lang="en-US" smtClean="0">
                <a:latin typeface="Times" pitchFamily="-65" charset="0"/>
              </a:rPr>
              <a:t>Eye gaze/eye pointing</a:t>
            </a:r>
          </a:p>
          <a:p>
            <a:r>
              <a:rPr lang="en-US" smtClean="0">
                <a:latin typeface="Times" pitchFamily="-65" charset="0"/>
              </a:rPr>
              <a:t>Facial expression/body language/gestures</a:t>
            </a:r>
          </a:p>
          <a:p>
            <a:r>
              <a:rPr lang="en-US" smtClean="0">
                <a:latin typeface="Times" pitchFamily="-65" charset="0"/>
              </a:rPr>
              <a:t>Head nod yes/no</a:t>
            </a:r>
          </a:p>
          <a:p>
            <a:r>
              <a:rPr lang="en-US" smtClean="0">
                <a:latin typeface="Times" pitchFamily="-65" charset="0"/>
              </a:rPr>
              <a:t>Vocalizations/word approximations</a:t>
            </a:r>
          </a:p>
          <a:p>
            <a:r>
              <a:rPr lang="en-US" smtClean="0">
                <a:latin typeface="Times" pitchFamily="-65" charset="0"/>
              </a:rPr>
              <a:t>Object/picture/photo symbols</a:t>
            </a:r>
          </a:p>
          <a:p>
            <a:r>
              <a:rPr lang="en-US" smtClean="0">
                <a:latin typeface="Times" pitchFamily="-65" charset="0"/>
              </a:rPr>
              <a:t>Communication symbols</a:t>
            </a:r>
          </a:p>
          <a:p>
            <a:r>
              <a:rPr lang="en-US" smtClean="0">
                <a:latin typeface="Times" pitchFamily="-65" charset="0"/>
              </a:rPr>
              <a:t>Sign language</a:t>
            </a:r>
          </a:p>
          <a:p>
            <a:r>
              <a:rPr lang="en-US" smtClean="0">
                <a:latin typeface="Times" pitchFamily="-65" charset="0"/>
              </a:rPr>
              <a:t>Facilitated Communication via Assistive Technology</a:t>
            </a:r>
          </a:p>
          <a:p>
            <a:r>
              <a:rPr lang="en-US" smtClean="0">
                <a:latin typeface="Times" pitchFamily="-65" charset="0"/>
              </a:rPr>
              <a:t>AAC or Aug Comm device</a:t>
            </a:r>
          </a:p>
          <a:p>
            <a:endParaRPr lang="en-US" b="1" smtClean="0">
              <a:latin typeface="Times" pitchFamily="-65" charset="0"/>
            </a:endParaRPr>
          </a:p>
          <a:p>
            <a:r>
              <a:rPr lang="en-US" b="1" smtClean="0">
                <a:latin typeface="Times" pitchFamily="-65" charset="0"/>
              </a:rPr>
              <a:t>Communication methods in deafness</a:t>
            </a:r>
            <a:r>
              <a:rPr lang="en-US" smtClean="0">
                <a:latin typeface="Times" pitchFamily="-65" charset="0"/>
              </a:rPr>
              <a:t> | For children who are deaf or who have a hearing impairment (see statistics further below), there are a variety of different modes for communicating, including:</a:t>
            </a:r>
          </a:p>
          <a:p>
            <a:r>
              <a:rPr lang="en-US" smtClean="0">
                <a:latin typeface="Times" pitchFamily="-65" charset="0"/>
              </a:rPr>
              <a:t>Auditory/Oral Method</a:t>
            </a:r>
          </a:p>
          <a:p>
            <a:r>
              <a:rPr lang="en-US" smtClean="0">
                <a:latin typeface="Times" pitchFamily="-65" charset="0"/>
              </a:rPr>
              <a:t>Auditory-Verbal Method</a:t>
            </a:r>
          </a:p>
          <a:p>
            <a:r>
              <a:rPr lang="en-US" smtClean="0">
                <a:latin typeface="Times" pitchFamily="-65" charset="0"/>
              </a:rPr>
              <a:t>Cued Speech Method</a:t>
            </a:r>
          </a:p>
          <a:p>
            <a:r>
              <a:rPr lang="en-US" smtClean="0">
                <a:latin typeface="Times" pitchFamily="-65" charset="0"/>
              </a:rPr>
              <a:t>American Sign Language (Bilingual/Bicultural)</a:t>
            </a:r>
          </a:p>
          <a:p>
            <a:r>
              <a:rPr lang="en-US" smtClean="0">
                <a:latin typeface="Times" pitchFamily="-65" charset="0"/>
              </a:rPr>
              <a:t>Total Communication Method. (U.S. Department of Education, 2005)</a:t>
            </a:r>
          </a:p>
          <a:p>
            <a:r>
              <a:rPr lang="en-US" smtClean="0">
                <a:latin typeface="Times" pitchFamily="-65" charset="0"/>
              </a:rPr>
              <a:t>The first three of these—auditory/oral, auditory-verbal, and cued speech—all include a spoken language approach to communicating. More about all these approaches is available at:</a:t>
            </a:r>
          </a:p>
          <a:p>
            <a:r>
              <a:rPr lang="en-US" smtClean="0">
                <a:latin typeface="Times" pitchFamily="-65" charset="0"/>
              </a:rPr>
              <a:t>Alexander Graham Bell Association, http://www.agbell.org</a:t>
            </a:r>
          </a:p>
          <a:p>
            <a:r>
              <a:rPr lang="en-US" smtClean="0">
                <a:latin typeface="Times" pitchFamily="-65" charset="0"/>
              </a:rPr>
              <a:t>American Society for Deaf Children,</a:t>
            </a:r>
            <a:br>
              <a:rPr lang="en-US" smtClean="0">
                <a:latin typeface="Times" pitchFamily="-65" charset="0"/>
              </a:rPr>
            </a:br>
            <a:r>
              <a:rPr lang="en-US" smtClean="0">
                <a:latin typeface="Times" pitchFamily="-65" charset="0"/>
              </a:rPr>
              <a:t>http://www.deafchildren.org/index.php/component/content/?view=featured&amp;Itemid=489</a:t>
            </a:r>
          </a:p>
          <a:p>
            <a:r>
              <a:rPr lang="en-US" smtClean="0">
                <a:latin typeface="Times" pitchFamily="-65" charset="0"/>
              </a:rPr>
              <a:t>Laurent Clerc National Deaf Education Center, http://www.gallaudet.edu/clerc_center/information_and_resources/info_to_go.html/index.html</a:t>
            </a:r>
          </a:p>
          <a:p>
            <a:r>
              <a:rPr lang="en-US" smtClean="0">
                <a:latin typeface="Times" pitchFamily="-65" charset="0"/>
              </a:rPr>
              <a:t>National Institute on Deafness and Other Communication Disorders Information Clearinghouse, http://www.nidcd.nih.gov/health/hearing/Pages/Default.aspx</a:t>
            </a:r>
          </a:p>
          <a:p>
            <a:endParaRPr lang="en-US" b="1" smtClean="0">
              <a:latin typeface="Times" pitchFamily="-65" charset="0"/>
            </a:endParaRPr>
          </a:p>
          <a:p>
            <a:r>
              <a:rPr lang="en-US" b="1" smtClean="0">
                <a:latin typeface="Times" pitchFamily="-65" charset="0"/>
              </a:rPr>
              <a:t>Interpreting services</a:t>
            </a:r>
            <a:r>
              <a:rPr lang="en-US" smtClean="0">
                <a:latin typeface="Times" pitchFamily="-65" charset="0"/>
              </a:rPr>
              <a:t> | IEP teams may find it useful to examine the definition of</a:t>
            </a:r>
            <a:r>
              <a:rPr lang="en-US" b="1" i="1" smtClean="0">
                <a:latin typeface="Times" pitchFamily="-65" charset="0"/>
              </a:rPr>
              <a:t> interpreting services</a:t>
            </a:r>
            <a:r>
              <a:rPr lang="en-US" smtClean="0">
                <a:latin typeface="Times" pitchFamily="-65" charset="0"/>
              </a:rPr>
              <a:t> to determine how the communication needs of children who are deaf or hearing impaired can be addressed. Interpreting services are listed in IDEA as a “related service” and, when used with respect to children who are deaf or hard of hearing, include:</a:t>
            </a:r>
          </a:p>
          <a:p>
            <a:r>
              <a:rPr lang="en-US" smtClean="0">
                <a:latin typeface="Times" pitchFamily="-65" charset="0"/>
              </a:rPr>
              <a:t>(i) Oral transliteration services, cued language transliteration services, sign language transliteration and interpreting services, and transcription services, such as communication access real-time translation (CART), C-Print, and TypeWell; and</a:t>
            </a:r>
          </a:p>
          <a:p>
            <a:r>
              <a:rPr lang="en-US" smtClean="0">
                <a:latin typeface="Times" pitchFamily="-65" charset="0"/>
              </a:rPr>
              <a:t>(ii) Special interpreting services for children who are deaf-blind. [§300.34(c)(4)]</a:t>
            </a:r>
          </a:p>
          <a:p>
            <a:r>
              <a:rPr lang="en-US" smtClean="0">
                <a:latin typeface="Times" pitchFamily="-65" charset="0"/>
              </a:rPr>
              <a:t>As a </a:t>
            </a:r>
            <a:r>
              <a:rPr lang="en-US" b="1" smtClean="0">
                <a:latin typeface="Times" pitchFamily="-65" charset="0"/>
              </a:rPr>
              <a:t>related service</a:t>
            </a:r>
            <a:r>
              <a:rPr lang="en-US" smtClean="0">
                <a:latin typeface="Times" pitchFamily="-65" charset="0"/>
              </a:rPr>
              <a:t>, then, these interpreting services may be made available to the child, if the IEP team determines that he or she needs the service in order to benefit from special education.</a:t>
            </a:r>
          </a:p>
          <a:p>
            <a:r>
              <a:rPr lang="en-US" b="1" smtClean="0">
                <a:latin typeface="Times" pitchFamily="-65" charset="0"/>
              </a:rPr>
              <a:t>Supplementary aids and services</a:t>
            </a:r>
            <a:r>
              <a:rPr lang="en-US" smtClean="0">
                <a:latin typeface="Times" pitchFamily="-65" charset="0"/>
              </a:rPr>
              <a:t> |  </a:t>
            </a:r>
            <a:r>
              <a:rPr lang="en-US" b="1" smtClean="0">
                <a:latin typeface="Times" pitchFamily="-65" charset="0"/>
              </a:rPr>
              <a:t>Supplementary aids and services</a:t>
            </a:r>
            <a:r>
              <a:rPr lang="en-US" smtClean="0">
                <a:latin typeface="Times" pitchFamily="-65" charset="0"/>
              </a:rPr>
              <a:t> are also used to support a child with disabilities and must be specified by the IEP team on the child’s IEP if the team determines that the child needs such services. These often are relevant for children who are deaf or who have hearing loss. They are defined as:</a:t>
            </a:r>
          </a:p>
          <a:p>
            <a:r>
              <a:rPr lang="en-US" smtClean="0">
                <a:latin typeface="Times" pitchFamily="-65" charset="0"/>
              </a:rPr>
              <a:t>…aids, services, and other supports that are provided in regular education classes, other education-related settings, and in extracurricular and nonacademic settings, to enable children with disabilities to be educated with nondisabled children to the maximum extent appropriate in accordance with §§300.114 through 300.116.</a:t>
            </a:r>
          </a:p>
          <a:p>
            <a:r>
              <a:rPr lang="en-US" smtClean="0">
                <a:latin typeface="Times" pitchFamily="-65" charset="0"/>
              </a:rPr>
              <a:t>The IDEA 2004 has modified this definition from the one used previously—it </a:t>
            </a:r>
            <a:r>
              <a:rPr lang="en-US" i="1" smtClean="0">
                <a:latin typeface="Times" pitchFamily="-65" charset="0"/>
              </a:rPr>
              <a:t>now</a:t>
            </a:r>
            <a:r>
              <a:rPr lang="en-US" smtClean="0">
                <a:latin typeface="Times" pitchFamily="-65" charset="0"/>
              </a:rPr>
              <a:t> includes </a:t>
            </a:r>
            <a:r>
              <a:rPr lang="en-US" i="1" smtClean="0">
                <a:latin typeface="Times" pitchFamily="-65" charset="0"/>
              </a:rPr>
              <a:t>extracurricular</a:t>
            </a:r>
            <a:r>
              <a:rPr lang="en-US" smtClean="0">
                <a:latin typeface="Times" pitchFamily="-65" charset="0"/>
              </a:rPr>
              <a:t> and </a:t>
            </a:r>
            <a:r>
              <a:rPr lang="en-US" i="1" smtClean="0">
                <a:latin typeface="Times" pitchFamily="-65" charset="0"/>
              </a:rPr>
              <a:t>nonacademic</a:t>
            </a:r>
            <a:r>
              <a:rPr lang="en-US" smtClean="0">
                <a:latin typeface="Times" pitchFamily="-65" charset="0"/>
              </a:rPr>
              <a:t> settings within its scope. This addition is in keeping with this special factor’s emphasis upon the child’s opportunities to communicate with peers and professional personnel in his or her language or communication mode. Supplementary aids and services provided in extracurricular and nonacademic settings will now enlarge the range of settings in which the child would have such communication opportunities.</a:t>
            </a:r>
          </a:p>
          <a:p>
            <a:r>
              <a:rPr lang="en-US" b="1" smtClean="0">
                <a:latin typeface="Times" pitchFamily="-65" charset="0"/>
              </a:rPr>
              <a:t>Statistics on Children Who Are Deaf or Hard of Hearing</a:t>
            </a:r>
          </a:p>
          <a:p>
            <a:r>
              <a:rPr lang="en-US" smtClean="0">
                <a:latin typeface="Times" pitchFamily="-65" charset="0"/>
              </a:rPr>
              <a:t>Children in U.S. born with hearing loss every year: 12,000 (Alexander Graham Bell Association for the Deaf and Hard of Hearing, 2006)</a:t>
            </a:r>
          </a:p>
          <a:p>
            <a:r>
              <a:rPr lang="en-US" smtClean="0">
                <a:latin typeface="Times" pitchFamily="-65" charset="0"/>
              </a:rPr>
              <a:t>Children under 18 with hearing loss: 17 of every 1,000 (National Institute on Deafness and Other Communication Disorders, 2006)</a:t>
            </a:r>
          </a:p>
          <a:p>
            <a:r>
              <a:rPr lang="en-US" smtClean="0">
                <a:latin typeface="Times" pitchFamily="-65" charset="0"/>
              </a:rPr>
              <a:t>Children 6-21 in U.S. served under IDEA’s category “Hearing Impairments”:  71,964 (U.S. Department of Education, 2006)</a:t>
            </a:r>
          </a:p>
          <a:p>
            <a:r>
              <a:rPr lang="en-US" smtClean="0">
                <a:latin typeface="Times" pitchFamily="-65" charset="0"/>
                <a:hlinkClick r:id="rId4"/>
              </a:rPr>
              <a:t>Back to top</a:t>
            </a:r>
            <a:endParaRPr lang="en-US" smtClean="0">
              <a:latin typeface="Times" pitchFamily="-65" charset="0"/>
            </a:endParaRPr>
          </a:p>
          <a:p>
            <a:r>
              <a:rPr lang="en-US" b="1" smtClean="0">
                <a:latin typeface="Times" pitchFamily="-65" charset="0"/>
              </a:rPr>
              <a:t>Helpful Materials</a:t>
            </a:r>
          </a:p>
          <a:p>
            <a:r>
              <a:rPr lang="en-US" smtClean="0">
                <a:latin typeface="Times" pitchFamily="-65" charset="0"/>
              </a:rPr>
              <a:t>A helpful checklist is provided as </a:t>
            </a:r>
            <a:r>
              <a:rPr lang="en-US" b="1" smtClean="0">
                <a:latin typeface="Times" pitchFamily="-65" charset="0"/>
              </a:rPr>
              <a:t>Resource D-6</a:t>
            </a:r>
            <a:r>
              <a:rPr lang="en-US" smtClean="0">
                <a:latin typeface="Times" pitchFamily="-65" charset="0"/>
              </a:rPr>
              <a:t> in </a:t>
            </a:r>
            <a:r>
              <a:rPr lang="en-US" i="1" smtClean="0">
                <a:latin typeface="Times" pitchFamily="-65" charset="0"/>
              </a:rPr>
              <a:t>Building the Legac</a:t>
            </a:r>
            <a:r>
              <a:rPr lang="en-US" smtClean="0">
                <a:latin typeface="Times" pitchFamily="-65" charset="0"/>
              </a:rPr>
              <a:t>y, NICHCY’s training curriculum on IDEA, and can help IEP teams shape their discussion of this special factor and make appropriate determinations for a child who is deaf or hard of hearing.</a:t>
            </a:r>
          </a:p>
          <a:p>
            <a:r>
              <a:rPr lang="en-US" smtClean="0">
                <a:latin typeface="Times" pitchFamily="-65" charset="0"/>
              </a:rPr>
              <a:t>A rich source of information on communication can also be found in the </a:t>
            </a:r>
            <a:r>
              <a:rPr lang="en-US" i="1" smtClean="0">
                <a:latin typeface="Times" pitchFamily="-65" charset="0"/>
              </a:rPr>
              <a:t>Communication Fact Sheets for Parents</a:t>
            </a:r>
            <a:r>
              <a:rPr lang="en-US" smtClean="0">
                <a:latin typeface="Times" pitchFamily="-65" charset="0"/>
              </a:rPr>
              <a:t> series of the National Technical Assistance Consortium for Children and Young Adults Who Are Deaf-Blind (NTAC), a member of OSEP’s TA&amp;D Network. You’ll find these online at: http://www.nationaldb.org/documents/products/communication-a.pdf</a:t>
            </a:r>
          </a:p>
          <a:p>
            <a:endParaRPr lang="en-US" b="1" smtClean="0">
              <a:latin typeface="Times" pitchFamily="-65" charset="0"/>
            </a:endParaRPr>
          </a:p>
          <a:p>
            <a:r>
              <a:rPr lang="en-US" b="1" smtClean="0">
                <a:latin typeface="Times" pitchFamily="-65" charset="0"/>
              </a:rPr>
              <a:t>Special Factor 5: Assistive Technology</a:t>
            </a:r>
          </a:p>
          <a:p>
            <a:r>
              <a:rPr lang="en-US" smtClean="0">
                <a:latin typeface="Times" pitchFamily="-65" charset="0"/>
              </a:rPr>
              <a:t>The fifth and final special factor that the IEP team must consider relates to whether the child needs assistive technology (AT) devices and services.</a:t>
            </a:r>
          </a:p>
          <a:p>
            <a:r>
              <a:rPr lang="en-US" b="1" smtClean="0">
                <a:latin typeface="Times" pitchFamily="-65" charset="0"/>
              </a:rPr>
              <a:t>Helpful checklist for IEP teams</a:t>
            </a:r>
            <a:r>
              <a:rPr lang="en-US" smtClean="0">
                <a:latin typeface="Times" pitchFamily="-65" charset="0"/>
              </a:rPr>
              <a:t> | A helpful checklist is provided as </a:t>
            </a:r>
            <a:r>
              <a:rPr lang="en-US" b="1" smtClean="0">
                <a:latin typeface="Times" pitchFamily="-65" charset="0"/>
              </a:rPr>
              <a:t>Resource D-9</a:t>
            </a:r>
            <a:r>
              <a:rPr lang="en-US" smtClean="0">
                <a:latin typeface="Times" pitchFamily="-65" charset="0"/>
              </a:rPr>
              <a:t> in </a:t>
            </a:r>
            <a:r>
              <a:rPr lang="en-US" i="1" smtClean="0">
                <a:latin typeface="Times" pitchFamily="-65" charset="0"/>
              </a:rPr>
              <a:t>Building the Legacy, </a:t>
            </a:r>
            <a:r>
              <a:rPr lang="en-US" smtClean="0">
                <a:latin typeface="Times" pitchFamily="-65" charset="0"/>
              </a:rPr>
              <a:t>NICHCY’s training curriculum on IDEA, and can help IEP teams consider this special factor.</a:t>
            </a:r>
          </a:p>
          <a:p>
            <a:r>
              <a:rPr lang="en-US" b="1" smtClean="0">
                <a:latin typeface="Times" pitchFamily="-65" charset="0"/>
              </a:rPr>
              <a:t>IDEA 2004’s definitions</a:t>
            </a:r>
            <a:r>
              <a:rPr lang="en-US" i="1" smtClean="0">
                <a:latin typeface="Times" pitchFamily="-65" charset="0"/>
              </a:rPr>
              <a:t> | </a:t>
            </a:r>
            <a:r>
              <a:rPr lang="en-US" smtClean="0">
                <a:latin typeface="Times" pitchFamily="-65" charset="0"/>
              </a:rPr>
              <a:t>The definitions of AT devices and AT services contained in IDEA 2004 read as follows:</a:t>
            </a:r>
          </a:p>
          <a:p>
            <a:r>
              <a:rPr lang="en-US" b="1" smtClean="0">
                <a:latin typeface="Times" pitchFamily="-65" charset="0"/>
              </a:rPr>
              <a:t>§300.5 Assistive technology device.</a:t>
            </a:r>
            <a:endParaRPr lang="en-US" smtClean="0">
              <a:latin typeface="Times" pitchFamily="-65" charset="0"/>
            </a:endParaRPr>
          </a:p>
          <a:p>
            <a:r>
              <a:rPr lang="en-US" i="1" smtClean="0">
                <a:latin typeface="Times" pitchFamily="-65" charset="0"/>
              </a:rPr>
              <a:t>Assistive technology device</a:t>
            </a:r>
            <a:r>
              <a:rPr lang="en-US" smtClean="0">
                <a:latin typeface="Times" pitchFamily="-65" charset="0"/>
              </a:rPr>
              <a:t> means any item, piece of equipment, or product system, whether acquired commercially off the shelf, modified, or customized, that is used to increase, maintain, or improve the functional capabilities of a child with a disability. The term does not include a medical device that is surgically implanted, or the replacement of such device.</a:t>
            </a:r>
          </a:p>
          <a:p>
            <a:r>
              <a:rPr lang="en-US" smtClean="0">
                <a:latin typeface="Times" pitchFamily="-65" charset="0"/>
              </a:rPr>
              <a:t>___________</a:t>
            </a:r>
          </a:p>
          <a:p>
            <a:r>
              <a:rPr lang="en-US" b="1" smtClean="0">
                <a:latin typeface="Times" pitchFamily="-65" charset="0"/>
              </a:rPr>
              <a:t>§300.6 Assistive technology service.</a:t>
            </a:r>
            <a:endParaRPr lang="en-US" smtClean="0">
              <a:latin typeface="Times" pitchFamily="-65" charset="0"/>
            </a:endParaRPr>
          </a:p>
          <a:p>
            <a:r>
              <a:rPr lang="en-US" i="1" smtClean="0">
                <a:latin typeface="Times" pitchFamily="-65" charset="0"/>
              </a:rPr>
              <a:t>Assistive technology service</a:t>
            </a:r>
            <a:r>
              <a:rPr lang="en-US" smtClean="0">
                <a:latin typeface="Times" pitchFamily="-65" charset="0"/>
              </a:rPr>
              <a:t> means any service that directly assists a child with a disability in the selection, acquisition, or use of an assistive technology device. The term includes—</a:t>
            </a:r>
          </a:p>
          <a:p>
            <a:r>
              <a:rPr lang="en-US" smtClean="0">
                <a:latin typeface="Times" pitchFamily="-65" charset="0"/>
              </a:rPr>
              <a:t>(a) The evaluation of the needs of a child with a disability, including a functional evaluation of the child in the child’s customary environment;</a:t>
            </a:r>
          </a:p>
          <a:p>
            <a:r>
              <a:rPr lang="en-US" smtClean="0">
                <a:latin typeface="Times" pitchFamily="-65" charset="0"/>
              </a:rPr>
              <a:t>(b) Purchasing, leasing, or otherwise providing for the acquisition of assistive technology devices by children with disabilities;</a:t>
            </a:r>
          </a:p>
          <a:p>
            <a:r>
              <a:rPr lang="en-US" smtClean="0">
                <a:latin typeface="Times" pitchFamily="-65" charset="0"/>
              </a:rPr>
              <a:t>(c) Selecting, designing, fitting, customizing, adapting, applying, maintaining, repairing, or replacing assistive technology devices;</a:t>
            </a:r>
          </a:p>
          <a:p>
            <a:r>
              <a:rPr lang="en-US" smtClean="0">
                <a:latin typeface="Times" pitchFamily="-65" charset="0"/>
              </a:rPr>
              <a:t>(d) Coordinating and using other therapies, interventions, or services with assistive technology devices, such as those associated with existing education and rehabilitation plans and programs;</a:t>
            </a:r>
          </a:p>
          <a:p>
            <a:r>
              <a:rPr lang="en-US" smtClean="0">
                <a:latin typeface="Times" pitchFamily="-65" charset="0"/>
              </a:rPr>
              <a:t>(e) Training or technical assistance for a child with a disability or, if appropriate, that child’s family; and</a:t>
            </a:r>
          </a:p>
          <a:p>
            <a:r>
              <a:rPr lang="en-US" smtClean="0">
                <a:latin typeface="Times" pitchFamily="-65" charset="0"/>
              </a:rPr>
              <a:t>(f) Training or technical assistance for professionals (including individuals providing education or rehabilitation services), employers, or other individuals who provide services to, employ, or are otherwise substantially involved in the major life functions of that child.</a:t>
            </a:r>
          </a:p>
          <a:p>
            <a:endParaRPr lang="en-US" b="1" smtClean="0">
              <a:latin typeface="Times" pitchFamily="-65" charset="0"/>
            </a:endParaRPr>
          </a:p>
          <a:p>
            <a:r>
              <a:rPr lang="en-US" b="1" smtClean="0">
                <a:latin typeface="Times" pitchFamily="-65" charset="0"/>
              </a:rPr>
              <a:t>Considering AT</a:t>
            </a:r>
          </a:p>
          <a:p>
            <a:r>
              <a:rPr lang="en-US" smtClean="0">
                <a:latin typeface="Times" pitchFamily="-65" charset="0"/>
              </a:rPr>
              <a:t>Assistive technology devices can help many children do certain activities or tasks. Examples of these devices are:</a:t>
            </a:r>
          </a:p>
          <a:p>
            <a:r>
              <a:rPr lang="en-US" smtClean="0">
                <a:latin typeface="Times" pitchFamily="-65" charset="0"/>
              </a:rPr>
              <a:t>devices that make the words bigger on the computer screen or that “read” the typed words aloud—which can help children who do not see well;</a:t>
            </a:r>
          </a:p>
          <a:p>
            <a:r>
              <a:rPr lang="en-US" smtClean="0">
                <a:latin typeface="Times" pitchFamily="-65" charset="0"/>
              </a:rPr>
              <a:t>electronic talking boards—which can help students who have trouble speaking; and</a:t>
            </a:r>
          </a:p>
          <a:p>
            <a:r>
              <a:rPr lang="en-US" smtClean="0">
                <a:latin typeface="Times" pitchFamily="-65" charset="0"/>
              </a:rPr>
              <a:t>computers and special programs for the computer—which can help students with all kinds of disabilities learn more easily.</a:t>
            </a:r>
          </a:p>
          <a:p>
            <a:r>
              <a:rPr lang="en-US" b="1" smtClean="0">
                <a:latin typeface="Times" pitchFamily="-65" charset="0"/>
              </a:rPr>
              <a:t>AT must be considered for all children with disabilities, regardless of disability</a:t>
            </a:r>
            <a:r>
              <a:rPr lang="en-US" smtClean="0">
                <a:latin typeface="Times" pitchFamily="-65" charset="0"/>
              </a:rPr>
              <a:t>, and as is true for other special factors, consideration must be individualized. Assistive technology services include evaluating the child to see if he or she could benefit from using an assistive device. These services also include providing the devices and training the child (or family or the professionals who work with the child) to use the device.</a:t>
            </a:r>
          </a:p>
          <a:p>
            <a:r>
              <a:rPr lang="en-US" smtClean="0">
                <a:latin typeface="Times" pitchFamily="-65" charset="0"/>
              </a:rPr>
              <a:t>For many children, the first line of inquiry is whether the child’s IEP can be implemented satisfactorily in the regular educational environment with the use of supplementary aids and services. Since AT devices or services can be provided as supplementary aids or services, a child’s IEP team may need to consider whether a particular child requires a particular AT device or service, or whether school personnel require aid or support to enable a child with a disability to be educated satisfactorily in the regular education environment. Section 300.320(a)(4) of IDEA requires the IEP team to include a statement of the special education and related services and supplementary aids and services, based on peer-reviewed research to the extent practicable, to be provided to the child, or on behalf of the child. This would include any AT devices and services (determined by the IEP team) that the child needs in order for the child to receive a free appropriate public education (FAPE).</a:t>
            </a:r>
          </a:p>
          <a:p>
            <a:r>
              <a:rPr lang="en-US" smtClean="0">
                <a:latin typeface="Times" pitchFamily="-65" charset="0"/>
              </a:rPr>
              <a:t>Another topic that an IEP team may need to consider on a case-by-case basis is whether a child with a disability may need to use a school-purchased AT device in settings other than school, such as the child’s home or other parts of the community, in order for the child to receive FAPE.</a:t>
            </a:r>
          </a:p>
          <a:p>
            <a:endParaRPr lang="en-US" b="1" smtClean="0">
              <a:latin typeface="Times" pitchFamily="-65" charset="0"/>
            </a:endParaRPr>
          </a:p>
          <a:p>
            <a:r>
              <a:rPr lang="en-US" b="1" smtClean="0">
                <a:latin typeface="Times" pitchFamily="-65" charset="0"/>
              </a:rPr>
              <a:t>The ABCs of AT</a:t>
            </a:r>
          </a:p>
          <a:p>
            <a:r>
              <a:rPr lang="en-US" smtClean="0">
                <a:latin typeface="Times" pitchFamily="-65" charset="0"/>
              </a:rPr>
              <a:t>According to the Family Center on Technology and Disability (FCTD), “Assistive technology is any kind of technology that can be used to enhance the functional independence of a person with a disability” (2006, p. 2). FCTD’s fact sheet called </a:t>
            </a:r>
            <a:r>
              <a:rPr lang="en-US" i="1" smtClean="0">
                <a:latin typeface="Times" pitchFamily="-65" charset="0"/>
              </a:rPr>
              <a:t>Assistive Technology 101</a:t>
            </a:r>
            <a:r>
              <a:rPr lang="en-US" smtClean="0">
                <a:latin typeface="Times" pitchFamily="-65" charset="0"/>
              </a:rPr>
              <a:t> can help IEP teams learn more about AT and lay the foundation for its discussion. The fact sheet is available online (along with all of FCTD’s fact sheets), at: http://www.fctd.info/resources/index.php</a:t>
            </a:r>
          </a:p>
          <a:p>
            <a:r>
              <a:rPr lang="en-US" smtClean="0">
                <a:latin typeface="Times" pitchFamily="-65" charset="0"/>
              </a:rPr>
              <a:t>FCTD also offers a fact sheet called </a:t>
            </a:r>
            <a:r>
              <a:rPr lang="en-US" i="1" smtClean="0">
                <a:latin typeface="Times" pitchFamily="-65" charset="0"/>
              </a:rPr>
              <a:t>Assistive Technology and the IEP</a:t>
            </a:r>
            <a:r>
              <a:rPr lang="en-US" smtClean="0">
                <a:latin typeface="Times" pitchFamily="-65" charset="0"/>
              </a:rPr>
              <a:t> that can be helpful to the IEP team when it examines a child’s needs for AT devices and/or services. Find it at:</a:t>
            </a:r>
            <a:br>
              <a:rPr lang="en-US" smtClean="0">
                <a:latin typeface="Times" pitchFamily="-65" charset="0"/>
              </a:rPr>
            </a:br>
            <a:r>
              <a:rPr lang="en-US" smtClean="0">
                <a:latin typeface="Times" pitchFamily="-65" charset="0"/>
              </a:rPr>
              <a:t>http://www.fctd.info/resources/AT_IEP.php</a:t>
            </a:r>
          </a:p>
          <a:p>
            <a:endParaRPr lang="en-US" b="1" smtClean="0">
              <a:latin typeface="Times" pitchFamily="-65" charset="0"/>
            </a:endParaRPr>
          </a:p>
          <a:p>
            <a:r>
              <a:rPr lang="en-US" b="1" smtClean="0">
                <a:latin typeface="Times" pitchFamily="-65" charset="0"/>
              </a:rPr>
              <a:t>State AT Projects </a:t>
            </a:r>
          </a:p>
          <a:p>
            <a:r>
              <a:rPr lang="en-US" smtClean="0">
                <a:latin typeface="Times" pitchFamily="-65" charset="0"/>
              </a:rPr>
              <a:t>State-level contacts and technical assistance centers exist to support capacity building with respect to AT and keep abreast of this rapidly developing field. The spectrum of available AT devices has grown remarkably just in the time span since this special factor was introduced into the law as part of the 1997 amendments to IDEA. Get in touch with the contacts and centers in your State, which you can identify through these two sources of information:</a:t>
            </a:r>
          </a:p>
          <a:p>
            <a:r>
              <a:rPr lang="en-US" smtClean="0">
                <a:latin typeface="Times" pitchFamily="-65" charset="0"/>
              </a:rPr>
              <a:t>NICHCY’s </a:t>
            </a:r>
            <a:r>
              <a:rPr lang="en-US" i="1" smtClean="0">
                <a:latin typeface="Times" pitchFamily="-65" charset="0"/>
              </a:rPr>
              <a:t>State Organizations</a:t>
            </a:r>
            <a:r>
              <a:rPr lang="en-US" smtClean="0">
                <a:latin typeface="Times" pitchFamily="-65" charset="0"/>
              </a:rPr>
              <a:t>, under “state agencies” and these headings : “Technology-Related Assistance; Special Format Books for Children and Youth” and “Regional ADA &amp; IT Technical Assistance Center:</a:t>
            </a:r>
            <a:br>
              <a:rPr lang="en-US" smtClean="0">
                <a:latin typeface="Times" pitchFamily="-65" charset="0"/>
              </a:rPr>
            </a:br>
            <a:r>
              <a:rPr lang="en-US" smtClean="0">
                <a:latin typeface="Times" pitchFamily="-65" charset="0"/>
              </a:rPr>
              <a:t>Available online at: http://nichcy.org/state-organization-search-by-state</a:t>
            </a:r>
          </a:p>
          <a:p>
            <a:r>
              <a:rPr lang="en-US" smtClean="0">
                <a:latin typeface="Times" pitchFamily="-65" charset="0"/>
              </a:rPr>
              <a:t>FCTD’s members page, at:</a:t>
            </a:r>
            <a:br>
              <a:rPr lang="en-US" smtClean="0">
                <a:latin typeface="Times" pitchFamily="-65" charset="0"/>
              </a:rPr>
            </a:br>
            <a:r>
              <a:rPr lang="en-US" smtClean="0">
                <a:latin typeface="Times" pitchFamily="-65" charset="0"/>
              </a:rPr>
              <a:t>http://www.fctd.info/organizations</a:t>
            </a:r>
          </a:p>
          <a:p>
            <a:endParaRPr lang="en-US" smtClean="0">
              <a:latin typeface="Times" pitchFamily="-65" charset="0"/>
            </a:endParaRPr>
          </a:p>
          <a:p>
            <a:r>
              <a:rPr lang="en-US" b="1" smtClean="0">
                <a:latin typeface="Times" pitchFamily="-65" charset="0"/>
              </a:rPr>
              <a:t>A Starter List of Additional Information</a:t>
            </a:r>
          </a:p>
          <a:p>
            <a:r>
              <a:rPr lang="en-US" smtClean="0">
                <a:latin typeface="Times" pitchFamily="-65" charset="0"/>
              </a:rPr>
              <a:t>Assistive Technology: Strategies, Tools, Accommodations and Resources (ATSTAR)</a:t>
            </a:r>
            <a:br>
              <a:rPr lang="en-US" smtClean="0">
                <a:latin typeface="Times" pitchFamily="-65" charset="0"/>
              </a:rPr>
            </a:br>
            <a:r>
              <a:rPr lang="en-US" smtClean="0">
                <a:latin typeface="Times" pitchFamily="-65" charset="0"/>
              </a:rPr>
              <a:t>A series of online teacher training modules with supporting CD-based videos, designed to help teachers learn to use assistive technology in the classroom.</a:t>
            </a:r>
            <a:br>
              <a:rPr lang="en-US" smtClean="0">
                <a:latin typeface="Times" pitchFamily="-65" charset="0"/>
              </a:rPr>
            </a:br>
            <a:r>
              <a:rPr lang="en-US" smtClean="0">
                <a:latin typeface="Times" pitchFamily="-65" charset="0"/>
              </a:rPr>
              <a:t>http://www.atstar.org/index.html</a:t>
            </a:r>
          </a:p>
          <a:p>
            <a:r>
              <a:rPr lang="en-US" smtClean="0">
                <a:latin typeface="Times" pitchFamily="-65" charset="0"/>
              </a:rPr>
              <a:t>National Assistive Technology Technical Assistance Partnership (NATTAP) </a:t>
            </a:r>
            <a:r>
              <a:rPr lang="en-US" smtClean="0">
                <a:latin typeface="Times" pitchFamily="-65" charset="0"/>
                <a:hlinkClick r:id="rId5"/>
              </a:rPr>
              <a:t/>
            </a:r>
            <a:br>
              <a:rPr lang="en-US" smtClean="0">
                <a:latin typeface="Times" pitchFamily="-65" charset="0"/>
                <a:hlinkClick r:id="rId5"/>
              </a:rPr>
            </a:br>
            <a:r>
              <a:rPr lang="en-US" smtClean="0">
                <a:latin typeface="Times" pitchFamily="-65" charset="0"/>
              </a:rPr>
              <a:t>Technical assistance to the 56 State and territory AT programs authorized under the Assistive Technology Act of 1998, as amended.</a:t>
            </a:r>
            <a:br>
              <a:rPr lang="en-US" smtClean="0">
                <a:latin typeface="Times" pitchFamily="-65" charset="0"/>
              </a:rPr>
            </a:br>
            <a:r>
              <a:rPr lang="en-US" smtClean="0">
                <a:latin typeface="Times" pitchFamily="-65" charset="0"/>
              </a:rPr>
              <a:t>http://www.resnaprojects.org/nattap/</a:t>
            </a:r>
          </a:p>
          <a:p>
            <a:r>
              <a:rPr lang="en-US" smtClean="0">
                <a:latin typeface="Times" pitchFamily="-65" charset="0"/>
              </a:rPr>
              <a:t>Family Information Guide to Assistive Technology (in English and Spanish) </a:t>
            </a:r>
            <a:br>
              <a:rPr lang="en-US" smtClean="0">
                <a:latin typeface="Times" pitchFamily="-65" charset="0"/>
              </a:rPr>
            </a:br>
            <a:r>
              <a:rPr lang="en-US" smtClean="0">
                <a:latin typeface="Times" pitchFamily="-65" charset="0"/>
              </a:rPr>
              <a:t>http://www.fctd.info/resources/fig_summary.php</a:t>
            </a:r>
          </a:p>
          <a:p>
            <a:endParaRPr lang="en-US" smtClean="0">
              <a:latin typeface="Times" pitchFamily="-65"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8466" name="Rectangle 3"/>
          <p:cNvSpPr>
            <a:spLocks noGrp="1" noChangeArrowheads="1"/>
          </p:cNvSpPr>
          <p:nvPr>
            <p:ph type="dt" sz="quarter" idx="1"/>
          </p:nvPr>
        </p:nvSpPr>
        <p:spPr>
          <a:noFill/>
          <a:ln>
            <a:miter lim="800000"/>
            <a:headEnd/>
            <a:tailEnd/>
          </a:ln>
        </p:spPr>
        <p:txBody>
          <a:bodyPr/>
          <a:lstStyle/>
          <a:p>
            <a:fld id="{E117EA28-FDD7-BB48-A1D8-934AE97553CA}" type="datetime1">
              <a:rPr lang="en-US" smtClean="0"/>
              <a:pPr/>
              <a:t>10/6/14</a:t>
            </a:fld>
            <a:endParaRPr lang="en-US"/>
          </a:p>
        </p:txBody>
      </p:sp>
      <p:sp>
        <p:nvSpPr>
          <p:cNvPr id="318468" name="Rectangle 2"/>
          <p:cNvSpPr>
            <a:spLocks noGrp="1" noRot="1" noChangeAspect="1" noChangeArrowheads="1" noTextEdit="1"/>
          </p:cNvSpPr>
          <p:nvPr>
            <p:ph type="sldImg"/>
          </p:nvPr>
        </p:nvSpPr>
        <p:spPr>
          <a:ln/>
        </p:spPr>
      </p:sp>
      <p:sp>
        <p:nvSpPr>
          <p:cNvPr id="318469" name="Rectangle 3"/>
          <p:cNvSpPr>
            <a:spLocks noGrp="1" noChangeArrowheads="1"/>
          </p:cNvSpPr>
          <p:nvPr>
            <p:ph type="body" idx="1"/>
          </p:nvPr>
        </p:nvSpPr>
        <p:spPr>
          <a:noFill/>
        </p:spPr>
        <p:txBody>
          <a:bodyPr/>
          <a:lstStyle/>
          <a:p>
            <a:r>
              <a:rPr lang="en-US" smtClean="0">
                <a:latin typeface="Times" pitchFamily="-65" charset="0"/>
              </a:rPr>
              <a:t>The Individuals with Disabilities Education Act (IDEA) lists </a:t>
            </a:r>
            <a:r>
              <a:rPr lang="en-US" b="1" i="1" smtClean="0">
                <a:latin typeface="Times" pitchFamily="-65" charset="0"/>
              </a:rPr>
              <a:t>five special factors that the IEP team must consider in the development, review, and revision of each child’s IEP. </a:t>
            </a:r>
            <a:r>
              <a:rPr lang="en-US" smtClean="0">
                <a:latin typeface="Times" pitchFamily="-65" charset="0"/>
              </a:rPr>
              <a:t>Read IDEA’s exact words.</a:t>
            </a:r>
          </a:p>
          <a:p>
            <a:r>
              <a:rPr lang="en-US" smtClean="0">
                <a:latin typeface="Times" pitchFamily="-65" charset="0"/>
              </a:rPr>
              <a:t>The discussion below will highlight the importance of these special factors in the education of children with disabilities and the need for individualized consideration of these factors in IEP development and revision. The special factors are:</a:t>
            </a:r>
          </a:p>
          <a:p>
            <a:r>
              <a:rPr lang="en-US" smtClean="0">
                <a:latin typeface="Times" pitchFamily="-65" charset="0"/>
              </a:rPr>
              <a:t>Behavior</a:t>
            </a:r>
          </a:p>
          <a:p>
            <a:r>
              <a:rPr lang="en-US" smtClean="0">
                <a:latin typeface="Times" pitchFamily="-65" charset="0"/>
              </a:rPr>
              <a:t>Limited English proficiency</a:t>
            </a:r>
          </a:p>
          <a:p>
            <a:r>
              <a:rPr lang="en-US" smtClean="0">
                <a:latin typeface="Times" pitchFamily="-65" charset="0"/>
              </a:rPr>
              <a:t>Blindness or visual impairment</a:t>
            </a:r>
          </a:p>
          <a:p>
            <a:r>
              <a:rPr lang="en-US" smtClean="0">
                <a:latin typeface="Times" pitchFamily="-65" charset="0"/>
              </a:rPr>
              <a:t>Communication needs/Deafness</a:t>
            </a:r>
          </a:p>
          <a:p>
            <a:r>
              <a:rPr lang="en-US" smtClean="0">
                <a:latin typeface="Times" pitchFamily="-65" charset="0"/>
              </a:rPr>
              <a:t>Assistive technology</a:t>
            </a:r>
          </a:p>
          <a:p>
            <a:endParaRPr lang="en-US" smtClean="0">
              <a:latin typeface="Times" pitchFamily="-65" charset="0"/>
            </a:endParaRPr>
          </a:p>
          <a:p>
            <a:r>
              <a:rPr lang="en-US" b="1" smtClean="0">
                <a:latin typeface="Times" pitchFamily="-65" charset="0"/>
              </a:rPr>
              <a:t>IDEA’s Exact Words</a:t>
            </a:r>
          </a:p>
          <a:p>
            <a:r>
              <a:rPr lang="en-US" smtClean="0">
                <a:latin typeface="Times" pitchFamily="-65" charset="0"/>
              </a:rPr>
              <a:t>IDEA’s regulations for considering these special factors appear at §300.324(a)(2)(i)-(v) and read as follows:</a:t>
            </a:r>
          </a:p>
          <a:p>
            <a:r>
              <a:rPr lang="en-US" smtClean="0">
                <a:latin typeface="Times" pitchFamily="-65" charset="0"/>
              </a:rPr>
              <a:t>(2) </a:t>
            </a:r>
            <a:r>
              <a:rPr lang="en-US" b="1" i="1" smtClean="0">
                <a:latin typeface="Times" pitchFamily="-65" charset="0"/>
              </a:rPr>
              <a:t>Consideration of special factors.</a:t>
            </a:r>
            <a:r>
              <a:rPr lang="en-US" smtClean="0">
                <a:latin typeface="Times" pitchFamily="-65" charset="0"/>
              </a:rPr>
              <a:t> The IEP Team must—</a:t>
            </a:r>
          </a:p>
          <a:p>
            <a:r>
              <a:rPr lang="en-US" smtClean="0">
                <a:latin typeface="Times" pitchFamily="-65" charset="0"/>
              </a:rPr>
              <a:t>(i) In the case of a child whose </a:t>
            </a:r>
            <a:r>
              <a:rPr lang="en-US" b="1" smtClean="0">
                <a:latin typeface="Times" pitchFamily="-65" charset="0"/>
              </a:rPr>
              <a:t>behavior</a:t>
            </a:r>
            <a:r>
              <a:rPr lang="en-US" smtClean="0">
                <a:latin typeface="Times" pitchFamily="-65" charset="0"/>
              </a:rPr>
              <a:t> impedes the child’s learning or that of others, consider the use of positive behavioral interventions and supports, and other strategies, to address that behavior;</a:t>
            </a:r>
          </a:p>
          <a:p>
            <a:r>
              <a:rPr lang="en-US" smtClean="0">
                <a:latin typeface="Times" pitchFamily="-65" charset="0"/>
              </a:rPr>
              <a:t>(ii) In the case of a child with </a:t>
            </a:r>
            <a:r>
              <a:rPr lang="en-US" b="1" smtClean="0">
                <a:latin typeface="Times" pitchFamily="-65" charset="0"/>
              </a:rPr>
              <a:t>limited English proficiency</a:t>
            </a:r>
            <a:r>
              <a:rPr lang="en-US" smtClean="0">
                <a:latin typeface="Times" pitchFamily="-65" charset="0"/>
              </a:rPr>
              <a:t>, consider the language needs of the child as those needs relate to the child’s IEP;</a:t>
            </a:r>
          </a:p>
          <a:p>
            <a:r>
              <a:rPr lang="en-US" smtClean="0">
                <a:latin typeface="Times" pitchFamily="-65" charset="0"/>
              </a:rPr>
              <a:t>(iii) In the case of a child who is </a:t>
            </a:r>
            <a:r>
              <a:rPr lang="en-US" b="1" smtClean="0">
                <a:latin typeface="Times" pitchFamily="-65" charset="0"/>
              </a:rPr>
              <a:t>blind or visually impaired</a:t>
            </a:r>
            <a:r>
              <a:rPr lang="en-US" smtClean="0">
                <a:latin typeface="Times" pitchFamily="-65" charset="0"/>
              </a:rPr>
              <a:t>, provide for instruction in Braille and the use of Braille unless the IEP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a:t>
            </a:r>
          </a:p>
          <a:p>
            <a:r>
              <a:rPr lang="en-US" smtClean="0">
                <a:latin typeface="Times" pitchFamily="-65" charset="0"/>
              </a:rPr>
              <a:t>(iv) Consider the </a:t>
            </a:r>
            <a:r>
              <a:rPr lang="en-US" b="1" smtClean="0">
                <a:latin typeface="Times" pitchFamily="-65" charset="0"/>
              </a:rPr>
              <a:t>communication needs</a:t>
            </a:r>
            <a:r>
              <a:rPr lang="en-US" smtClean="0">
                <a:latin typeface="Times" pitchFamily="-65" charset="0"/>
              </a:rPr>
              <a:t> of the child, and in the case of a child who is</a:t>
            </a:r>
            <a:r>
              <a:rPr lang="en-US" b="1" smtClean="0">
                <a:latin typeface="Times" pitchFamily="-65" charset="0"/>
              </a:rPr>
              <a:t> deaf or hard of hearing</a:t>
            </a:r>
            <a:r>
              <a:rPr lang="en-US" smtClean="0">
                <a:latin typeface="Times" pitchFamily="-65" charset="0"/>
              </a:rPr>
              <a:t>, consider the child’s language and communication needs, opportunities for direct communications with peers and professional personnel in the child’s language and communication mode, academic level, and full range of needs, including opportunities for direct instruction in the child’s language and communication mode; and</a:t>
            </a:r>
          </a:p>
          <a:p>
            <a:r>
              <a:rPr lang="en-US" smtClean="0">
                <a:latin typeface="Times" pitchFamily="-65" charset="0"/>
              </a:rPr>
              <a:t>(v) Consider whether the child needs </a:t>
            </a:r>
            <a:r>
              <a:rPr lang="en-US" b="1" smtClean="0">
                <a:latin typeface="Times" pitchFamily="-65" charset="0"/>
              </a:rPr>
              <a:t>assistive technology</a:t>
            </a:r>
            <a:r>
              <a:rPr lang="en-US" smtClean="0">
                <a:latin typeface="Times" pitchFamily="-65" charset="0"/>
              </a:rPr>
              <a:t> devices and services. [§300.324(a)(2)]</a:t>
            </a:r>
          </a:p>
          <a:p>
            <a:r>
              <a:rPr lang="en-US" b="1" smtClean="0">
                <a:latin typeface="Times" pitchFamily="-65" charset="0"/>
              </a:rPr>
              <a:t>The IEP team must determine if any of these factors are relevant for the child and, if so, address the factor in the child’s IEP.</a:t>
            </a:r>
            <a:endParaRPr lang="en-US" smtClean="0">
              <a:latin typeface="Times" pitchFamily="-65" charset="0"/>
            </a:endParaRPr>
          </a:p>
          <a:p>
            <a:endParaRPr lang="en-US" b="1" smtClean="0">
              <a:latin typeface="Times" pitchFamily="-65" charset="0"/>
            </a:endParaRPr>
          </a:p>
          <a:p>
            <a:r>
              <a:rPr lang="en-US" b="1" smtClean="0">
                <a:latin typeface="Times" pitchFamily="-65" charset="0"/>
              </a:rPr>
              <a:t>Special Factor 1: Behavior</a:t>
            </a:r>
          </a:p>
          <a:p>
            <a:r>
              <a:rPr lang="en-US" smtClean="0">
                <a:latin typeface="Times" pitchFamily="-65" charset="0"/>
              </a:rPr>
              <a:t>When the IEP meeting rolls around to considering the special factors, the team might begin by asking:</a:t>
            </a:r>
          </a:p>
          <a:p>
            <a:r>
              <a:rPr lang="en-US" smtClean="0">
                <a:latin typeface="Times" pitchFamily="-65" charset="0"/>
              </a:rPr>
              <a:t>Does this child’s behavior interfere with his or her learning or the learning of others?</a:t>
            </a:r>
          </a:p>
          <a:p>
            <a:r>
              <a:rPr lang="en-US" smtClean="0">
                <a:latin typeface="Times" pitchFamily="-65" charset="0"/>
              </a:rPr>
              <a:t>If the answer is “yes,” then the team must consider the use of positive behavioral interventions and supports, and other strategies, to address that behavior [§300.324(2)(i)]. Members will talk about what the child needs and include this information in the IEP. As indicated in IDEA, this will include consideration of the use of positive behavioral interventions and supports (PBIS) and other strategies to address the child’s behavior.</a:t>
            </a:r>
          </a:p>
          <a:p>
            <a:endParaRPr lang="en-US" b="1" smtClean="0">
              <a:latin typeface="Times" pitchFamily="-65" charset="0"/>
            </a:endParaRPr>
          </a:p>
          <a:p>
            <a:r>
              <a:rPr lang="en-US" b="1" smtClean="0">
                <a:latin typeface="Times" pitchFamily="-65" charset="0"/>
              </a:rPr>
              <a:t>More about PBIS and IDEA</a:t>
            </a:r>
          </a:p>
          <a:p>
            <a:r>
              <a:rPr lang="en-US" smtClean="0">
                <a:latin typeface="Times" pitchFamily="-65" charset="0"/>
              </a:rPr>
              <a:t>The behavior challenges that accompany many children to class these days are well known and of great concern to educational stakeholders from the classroom level up to Congress and back down again. Congress addressed how behavior problems can affect a child’s learning, or the learning of others, in the 1997 reauthorization of IDEA. IDEA ’97 also explicitly involved the IEP team in considering whether positive behavior supports or other strategies were necessary when a child’s behavior was interfering with learning—either the child’s own learning, or the learning of others in the class or school. </a:t>
            </a:r>
            <a:r>
              <a:rPr lang="en-US" b="1" i="1" smtClean="0">
                <a:latin typeface="Times" pitchFamily="-65" charset="0"/>
              </a:rPr>
              <a:t>Functional behavioral assessments</a:t>
            </a:r>
            <a:r>
              <a:rPr lang="en-US" smtClean="0">
                <a:latin typeface="Times" pitchFamily="-65" charset="0"/>
              </a:rPr>
              <a:t> became an important and required element in determining why a child was behaving in disruptive or challenging ways, and behavior intervention plans detailed how the problem would be addressed.</a:t>
            </a:r>
          </a:p>
          <a:p>
            <a:r>
              <a:rPr lang="en-US" smtClean="0">
                <a:latin typeface="Times" pitchFamily="-65" charset="0"/>
              </a:rPr>
              <a:t>PBIS plays a role in the broader picture of addressing child behavior. It is intended to be used </a:t>
            </a:r>
            <a:r>
              <a:rPr lang="en-US" b="1" i="1" smtClean="0">
                <a:latin typeface="Times" pitchFamily="-65" charset="0"/>
              </a:rPr>
              <a:t>before</a:t>
            </a:r>
            <a:r>
              <a:rPr lang="en-US" b="1" smtClean="0">
                <a:latin typeface="Times" pitchFamily="-65" charset="0"/>
              </a:rPr>
              <a:t> </a:t>
            </a:r>
            <a:r>
              <a:rPr lang="en-US" smtClean="0">
                <a:latin typeface="Times" pitchFamily="-65" charset="0"/>
              </a:rPr>
              <a:t>problem behaviors become interfering behaviors, is based upon understanding why a child has problem behaviors and what strategies might be helpful, and seeks to stop or reduce the problem behaviors so that punishment is not necessary. Much research has been conducted into its effectiveness.</a:t>
            </a:r>
          </a:p>
          <a:p>
            <a:r>
              <a:rPr lang="en-US" smtClean="0">
                <a:latin typeface="Times" pitchFamily="-65" charset="0"/>
              </a:rPr>
              <a:t>An excellent resource on this topic is the </a:t>
            </a:r>
            <a:r>
              <a:rPr lang="en-US" b="1" smtClean="0">
                <a:latin typeface="Times" pitchFamily="-65" charset="0"/>
              </a:rPr>
              <a:t>National Technical Assistance Center on Positive Behavioral Interventions and Supports</a:t>
            </a:r>
            <a:r>
              <a:rPr lang="en-US" smtClean="0">
                <a:latin typeface="Times" pitchFamily="-65" charset="0"/>
              </a:rPr>
              <a:t> (PBIS) that the Office of Special Education Programs (OSEP) funds. The Center strongly recommends adopting a </a:t>
            </a:r>
            <a:r>
              <a:rPr lang="en-US" b="1" i="1" smtClean="0">
                <a:latin typeface="Times" pitchFamily="-65" charset="0"/>
              </a:rPr>
              <a:t>schoolwide</a:t>
            </a:r>
            <a:r>
              <a:rPr lang="en-US" b="1" smtClean="0">
                <a:latin typeface="Times" pitchFamily="-65" charset="0"/>
              </a:rPr>
              <a:t> </a:t>
            </a:r>
            <a:r>
              <a:rPr lang="en-US" smtClean="0">
                <a:latin typeface="Times" pitchFamily="-65" charset="0"/>
              </a:rPr>
              <a:t>system of PBIS, which has been found to be more effective than individual responses to disciplinary infractions and child misbehavior.</a:t>
            </a:r>
          </a:p>
          <a:p>
            <a:r>
              <a:rPr lang="en-US" smtClean="0">
                <a:latin typeface="Times" pitchFamily="-65" charset="0"/>
              </a:rPr>
              <a:t>Here are three especially useful ones on the PBIS Web site.</a:t>
            </a:r>
          </a:p>
          <a:p>
            <a:r>
              <a:rPr lang="en-US" b="1" smtClean="0">
                <a:latin typeface="Times" pitchFamily="-65" charset="0"/>
              </a:rPr>
              <a:t>State contact information</a:t>
            </a:r>
            <a:r>
              <a:rPr lang="en-US" smtClean="0">
                <a:latin typeface="Times" pitchFamily="-65" charset="0"/>
              </a:rPr>
              <a:t/>
            </a:r>
            <a:br>
              <a:rPr lang="en-US" smtClean="0">
                <a:latin typeface="Times" pitchFamily="-65" charset="0"/>
              </a:rPr>
            </a:br>
            <a:r>
              <a:rPr lang="en-US" smtClean="0">
                <a:latin typeface="Times" pitchFamily="-65" charset="0"/>
              </a:rPr>
              <a:t>http://www.pbis.org/links/pbis_network/default.aspx</a:t>
            </a:r>
          </a:p>
          <a:p>
            <a:r>
              <a:rPr lang="en-US" b="1" smtClean="0">
                <a:latin typeface="Times" pitchFamily="-65" charset="0"/>
              </a:rPr>
              <a:t>Implementer’s blueprint and self-assessment for schoolwide behavior support</a:t>
            </a:r>
            <a:r>
              <a:rPr lang="en-US" smtClean="0">
                <a:latin typeface="Times" pitchFamily="-65" charset="0"/>
              </a:rPr>
              <a:t/>
            </a:r>
            <a:br>
              <a:rPr lang="en-US" smtClean="0">
                <a:latin typeface="Times" pitchFamily="-65" charset="0"/>
              </a:rPr>
            </a:br>
            <a:r>
              <a:rPr lang="en-US" smtClean="0">
                <a:latin typeface="Times" pitchFamily="-65" charset="0"/>
              </a:rPr>
              <a:t>http://www.pbis.org/pbis_resource_detail_page.aspx?Type=3&amp;PBIS_ResourceID=216</a:t>
            </a:r>
          </a:p>
          <a:p>
            <a:r>
              <a:rPr lang="en-US" b="1" smtClean="0">
                <a:latin typeface="Times" pitchFamily="-65" charset="0"/>
              </a:rPr>
              <a:t>FACTS, a two-page interview </a:t>
            </a:r>
            <a:r>
              <a:rPr lang="en-US" smtClean="0">
                <a:latin typeface="Times" pitchFamily="-65" charset="0"/>
              </a:rPr>
              <a:t>completed by people (teachers, family, clinicians) who know the child best, and used to either build behavior support plans, or guide more complete functional assessment efforts.</a:t>
            </a:r>
            <a:br>
              <a:rPr lang="en-US" smtClean="0">
                <a:latin typeface="Times" pitchFamily="-65" charset="0"/>
              </a:rPr>
            </a:br>
            <a:r>
              <a:rPr lang="en-US" smtClean="0">
                <a:latin typeface="Times" pitchFamily="-65" charset="0"/>
              </a:rPr>
              <a:t>http://www.pbis.org/pbis_resource_detail_page.aspx?Type=4&amp;PBIS_ResourceID=246</a:t>
            </a:r>
          </a:p>
          <a:p>
            <a:endParaRPr lang="en-US" b="1" smtClean="0">
              <a:latin typeface="Times" pitchFamily="-65" charset="0"/>
            </a:endParaRPr>
          </a:p>
          <a:p>
            <a:r>
              <a:rPr lang="en-US" b="1" smtClean="0">
                <a:latin typeface="Times" pitchFamily="-65" charset="0"/>
              </a:rPr>
              <a:t>Determining What Behavior Supports Are Needed</a:t>
            </a:r>
          </a:p>
          <a:p>
            <a:r>
              <a:rPr lang="en-US" smtClean="0">
                <a:latin typeface="Times" pitchFamily="-65" charset="0"/>
              </a:rPr>
              <a:t>How does the IEP team determine what behavior supports might be appropriate and effective for a specific child? As pointed out in the IEP Team section on the </a:t>
            </a:r>
            <a:r>
              <a:rPr lang="en-US" b="1" smtClean="0">
                <a:latin typeface="Times" pitchFamily="-65" charset="0"/>
              </a:rPr>
              <a:t>regular education teacher</a:t>
            </a:r>
            <a:r>
              <a:rPr lang="en-US" smtClean="0">
                <a:latin typeface="Times" pitchFamily="-65" charset="0"/>
              </a:rPr>
              <a:t>, IDEA 2004 indicates that one of the roles of the regular education teacher on the team may include determining what behavior supports and other strategies would be appropriate for the child [§300.324(a)(3)]. This includes </a:t>
            </a:r>
            <a:r>
              <a:rPr lang="en-US" b="1" smtClean="0">
                <a:latin typeface="Times" pitchFamily="-65" charset="0"/>
              </a:rPr>
              <a:t>supplementary aids and services</a:t>
            </a:r>
            <a:r>
              <a:rPr lang="en-US" smtClean="0">
                <a:latin typeface="Times" pitchFamily="-65" charset="0"/>
              </a:rPr>
              <a:t> and </a:t>
            </a:r>
            <a:r>
              <a:rPr lang="en-US" b="1" smtClean="0">
                <a:latin typeface="Times" pitchFamily="-65" charset="0"/>
              </a:rPr>
              <a:t>program modifications and support for school personnel</a:t>
            </a:r>
            <a:r>
              <a:rPr lang="en-US" smtClean="0">
                <a:latin typeface="Times" pitchFamily="-65" charset="0"/>
              </a:rPr>
              <a:t>.</a:t>
            </a:r>
          </a:p>
          <a:p>
            <a:r>
              <a:rPr lang="en-US" smtClean="0">
                <a:latin typeface="Times" pitchFamily="-65" charset="0"/>
              </a:rPr>
              <a:t>Certainly, </a:t>
            </a:r>
            <a:r>
              <a:rPr lang="en-US" b="1" smtClean="0">
                <a:latin typeface="Times" pitchFamily="-65" charset="0"/>
              </a:rPr>
              <a:t>functional behavioral assessment, or FBA, can also play a critical part in determining what behavior supports a child needs.</a:t>
            </a:r>
            <a:r>
              <a:rPr lang="en-US" smtClean="0">
                <a:latin typeface="Times" pitchFamily="-65" charset="0"/>
              </a:rPr>
              <a:t> According to the Center for Effective Practice and Collaboration (2006):</a:t>
            </a:r>
          </a:p>
          <a:p>
            <a:r>
              <a:rPr lang="en-US" smtClean="0">
                <a:latin typeface="Times" pitchFamily="-65" charset="0"/>
              </a:rPr>
              <a:t>Functional behavioral assessment is generally considered to be a problem-solving process for addressing child problem behavior. It relies on a variety of techniques and strategies to identify the purposes of specific behavior and to help IEP Teams select interventions to directly address the problem behavior.</a:t>
            </a:r>
          </a:p>
          <a:p>
            <a:r>
              <a:rPr lang="en-US" smtClean="0">
                <a:latin typeface="Times" pitchFamily="-65" charset="0"/>
              </a:rPr>
              <a:t>Within FBA, behavior is seen as serving a </a:t>
            </a:r>
            <a:r>
              <a:rPr lang="en-US" i="1" smtClean="0">
                <a:latin typeface="Times" pitchFamily="-65" charset="0"/>
              </a:rPr>
              <a:t>purpose</a:t>
            </a:r>
            <a:r>
              <a:rPr lang="en-US" smtClean="0">
                <a:latin typeface="Times" pitchFamily="-65" charset="0"/>
              </a:rPr>
              <a:t>, as communication, as performing some function for the child. FBA’s goal is to identify what that purpose, function, or communication is for the child. Understanding why a child misbehaves is crucial to developing appropriate behavior supports.</a:t>
            </a:r>
          </a:p>
          <a:p>
            <a:r>
              <a:rPr lang="en-US" smtClean="0">
                <a:latin typeface="Times" pitchFamily="-65" charset="0"/>
              </a:rPr>
              <a:t>Thus, for IEP teams considering the special factor of “positive behavioral interventions and supports and other strategies,” the FBA may be a crucial step in determining why the child is behaving in a way that impedes his or her learning or that of others. Fortunately, many resources exist to help IEP teams address behavior issues in IEP development. We’ve already mentioned the OSEP-funded PBIS Center. Have a look at the list below of additional resources that teams may find helpful. It’s brief, yes, but oh, will it lead you to more!</a:t>
            </a:r>
          </a:p>
          <a:p>
            <a:endParaRPr lang="en-US" b="1" smtClean="0">
              <a:latin typeface="Times" pitchFamily="-65" charset="0"/>
            </a:endParaRPr>
          </a:p>
          <a:p>
            <a:r>
              <a:rPr lang="en-US" b="1" smtClean="0">
                <a:latin typeface="Times" pitchFamily="-65" charset="0"/>
              </a:rPr>
              <a:t>Resources on Behavior, PBIS, FBAs, and BIPs</a:t>
            </a:r>
          </a:p>
          <a:p>
            <a:r>
              <a:rPr lang="en-US" b="1" smtClean="0">
                <a:latin typeface="Times" pitchFamily="-65" charset="0"/>
              </a:rPr>
              <a:t>3-part Series for IEP Teams</a:t>
            </a:r>
            <a:br>
              <a:rPr lang="en-US" b="1" smtClean="0">
                <a:latin typeface="Times" pitchFamily="-65" charset="0"/>
              </a:rPr>
            </a:br>
            <a:r>
              <a:rPr lang="en-US" smtClean="0">
                <a:latin typeface="Times" pitchFamily="-65" charset="0"/>
              </a:rPr>
              <a:t>Center for Effective Practice and Collaboration</a:t>
            </a:r>
            <a:br>
              <a:rPr lang="en-US" smtClean="0">
                <a:latin typeface="Times" pitchFamily="-65" charset="0"/>
              </a:rPr>
            </a:br>
            <a:r>
              <a:rPr lang="en-US" smtClean="0">
                <a:latin typeface="Times" pitchFamily="-65" charset="0"/>
              </a:rPr>
              <a:t>Available at: http://cecp.air.org/fba/default.asp</a:t>
            </a:r>
          </a:p>
          <a:p>
            <a:r>
              <a:rPr lang="en-US" b="1" smtClean="0">
                <a:latin typeface="Times" pitchFamily="-65" charset="0"/>
              </a:rPr>
              <a:t>5-part Suite on Behavior</a:t>
            </a:r>
            <a:r>
              <a:rPr lang="en-US" smtClean="0">
                <a:latin typeface="Times" pitchFamily="-65" charset="0"/>
              </a:rPr>
              <a:t/>
            </a:r>
            <a:br>
              <a:rPr lang="en-US" smtClean="0">
                <a:latin typeface="Times" pitchFamily="-65" charset="0"/>
              </a:rPr>
            </a:br>
            <a:r>
              <a:rPr lang="en-US" smtClean="0">
                <a:latin typeface="Times" pitchFamily="-65" charset="0"/>
              </a:rPr>
              <a:t>National Dissemination Center for Children with Disabilities (NICHCY)</a:t>
            </a:r>
            <a:br>
              <a:rPr lang="en-US" smtClean="0">
                <a:latin typeface="Times" pitchFamily="-65" charset="0"/>
              </a:rPr>
            </a:br>
            <a:r>
              <a:rPr lang="en-US" smtClean="0">
                <a:latin typeface="Times" pitchFamily="-65" charset="0"/>
              </a:rPr>
              <a:t>http://nichcy.org/schoolage/behavior/</a:t>
            </a:r>
          </a:p>
          <a:p>
            <a:r>
              <a:rPr lang="en-US" smtClean="0">
                <a:latin typeface="Times" pitchFamily="-65" charset="0"/>
              </a:rPr>
              <a:t> </a:t>
            </a:r>
          </a:p>
          <a:p>
            <a:r>
              <a:rPr lang="en-US" smtClean="0">
                <a:latin typeface="Times" pitchFamily="-65" charset="0"/>
              </a:rPr>
              <a:t>Here are two resources you may find helpful for addressing assessment issues.</a:t>
            </a:r>
          </a:p>
          <a:p>
            <a:r>
              <a:rPr lang="en-US" i="1" smtClean="0">
                <a:latin typeface="Times" pitchFamily="-65" charset="0"/>
              </a:rPr>
              <a:t>Synthesis Brief: English Language Learners with Disabilities</a:t>
            </a:r>
            <a:r>
              <a:rPr lang="en-US" smtClean="0">
                <a:latin typeface="Times" pitchFamily="-65" charset="0"/>
              </a:rPr>
              <a:t> speaks to the challenges educators face in assessing children when English is not their native language. The brief also presents research-based recommendations that school districts may find very helpful. Find this publication online at Project Forum: http://www.projectforum.org/docs/ells.pdf</a:t>
            </a:r>
          </a:p>
          <a:p>
            <a:r>
              <a:rPr lang="en-US" smtClean="0">
                <a:latin typeface="Times" pitchFamily="-65" charset="0"/>
              </a:rPr>
              <a:t>Another publication schools may find helpful comes from the National Center on Educational Outcomes (NCEO). It’s called </a:t>
            </a:r>
            <a:r>
              <a:rPr lang="en-US" i="1" smtClean="0">
                <a:latin typeface="Times" pitchFamily="-65" charset="0"/>
              </a:rPr>
              <a:t>Standards-based Instructional Strategies for English Language Learners with Disabilities</a:t>
            </a:r>
            <a:r>
              <a:rPr lang="en-US" smtClean="0">
                <a:latin typeface="Times" pitchFamily="-65" charset="0"/>
              </a:rPr>
              <a:t>, and is available online at: http://www.cehd.umn.edu/NCEO/Onlinepubs/ELLsDis18/ELLsDisRpt18.pdf</a:t>
            </a:r>
          </a:p>
          <a:p>
            <a:r>
              <a:rPr lang="en-US" b="1" smtClean="0">
                <a:latin typeface="Times" pitchFamily="-65" charset="0"/>
              </a:rPr>
              <a:t>How is “limited English proficiency” defined?</a:t>
            </a:r>
            <a:r>
              <a:rPr lang="en-US" smtClean="0">
                <a:latin typeface="Times" pitchFamily="-65" charset="0"/>
              </a:rPr>
              <a:t> | IDEA defines “limited English proficient” at §300.27 as meaning the same thing as the definition given in section 9101(25) of the Elementary and Secondary Education Act (ESEA), which reads:</a:t>
            </a:r>
          </a:p>
          <a:p>
            <a:r>
              <a:rPr lang="en-US" smtClean="0">
                <a:latin typeface="Times" pitchFamily="-65" charset="0"/>
              </a:rPr>
              <a:t>“(25) </a:t>
            </a:r>
            <a:r>
              <a:rPr lang="en-US" b="1" smtClean="0">
                <a:latin typeface="Times" pitchFamily="-65" charset="0"/>
              </a:rPr>
              <a:t>LIMITED ENGLISH PROFICIENT</a:t>
            </a:r>
            <a:r>
              <a:rPr lang="en-US" smtClean="0">
                <a:latin typeface="Times" pitchFamily="-65" charset="0"/>
              </a:rPr>
              <a:t>.—The term ‘limited English proficient’ when used with respect to an individual, means an individual—</a:t>
            </a:r>
          </a:p>
          <a:p>
            <a:r>
              <a:rPr lang="en-US" smtClean="0">
                <a:latin typeface="Times" pitchFamily="-65" charset="0"/>
              </a:rPr>
              <a:t>“(A) Who is aged 3 through 21;</a:t>
            </a:r>
          </a:p>
          <a:p>
            <a:r>
              <a:rPr lang="en-US" smtClean="0">
                <a:latin typeface="Times" pitchFamily="-65" charset="0"/>
              </a:rPr>
              <a:t>“(B) Who is enrolled or preparing to enroll in an elementary school or secondary school;</a:t>
            </a:r>
          </a:p>
          <a:p>
            <a:r>
              <a:rPr lang="en-US" smtClean="0">
                <a:latin typeface="Times" pitchFamily="-65" charset="0"/>
              </a:rPr>
              <a:t>“(C)(i) who was not born in the United States or whose native language is a language other than English;</a:t>
            </a:r>
          </a:p>
          <a:p>
            <a:r>
              <a:rPr lang="en-US" smtClean="0">
                <a:latin typeface="Times" pitchFamily="-65" charset="0"/>
              </a:rPr>
              <a:t>“(ii)(I) who is a Native American or Alaska Native, or a native resident of the outlying areas; and</a:t>
            </a:r>
          </a:p>
          <a:p>
            <a:r>
              <a:rPr lang="en-US" smtClean="0">
                <a:latin typeface="Times" pitchFamily="-65" charset="0"/>
              </a:rPr>
              <a:t>“(II) who comes from an environment where a language other than English has had a significant impact on the individual’s level of English language proficiency; or</a:t>
            </a:r>
          </a:p>
          <a:p>
            <a:r>
              <a:rPr lang="en-US" smtClean="0">
                <a:latin typeface="Times" pitchFamily="-65" charset="0"/>
              </a:rPr>
              <a:t>“(iii) who is migratory, whose native language is a language other than English, and who comes from an environment where a language other than English is dominant; and</a:t>
            </a:r>
          </a:p>
          <a:p>
            <a:r>
              <a:rPr lang="en-US" smtClean="0">
                <a:latin typeface="Times" pitchFamily="-65" charset="0"/>
              </a:rPr>
              <a:t>“(D) whose difficulties in speaking, reading, writing, or understanding the English language may be sufficient to deny the individual—</a:t>
            </a:r>
          </a:p>
          <a:p>
            <a:r>
              <a:rPr lang="en-US" smtClean="0">
                <a:latin typeface="Times" pitchFamily="-65" charset="0"/>
              </a:rPr>
              <a:t>“(i) the ability to meet the State’s proficient level of achievement on State assessments described in section 1111(b)(3);</a:t>
            </a:r>
          </a:p>
          <a:p>
            <a:r>
              <a:rPr lang="en-US" smtClean="0">
                <a:latin typeface="Times" pitchFamily="-65" charset="0"/>
              </a:rPr>
              <a:t>“(ii) the ability to successfully achieve in classrooms where the language of instruction is English; or</a:t>
            </a:r>
          </a:p>
          <a:p>
            <a:r>
              <a:rPr lang="en-US" smtClean="0">
                <a:latin typeface="Times" pitchFamily="-65" charset="0"/>
              </a:rPr>
              <a:t>“(iii) the opportunity to participate fully in society.”</a:t>
            </a:r>
          </a:p>
          <a:p>
            <a:endParaRPr lang="en-US" smtClean="0">
              <a:latin typeface="Times" pitchFamily="-65" charset="0"/>
            </a:endParaRPr>
          </a:p>
          <a:p>
            <a:r>
              <a:rPr lang="en-US" b="1" smtClean="0">
                <a:latin typeface="Times" pitchFamily="-65" charset="0"/>
              </a:rPr>
              <a:t>Special Factor 3: Blindness and Visual Impairment</a:t>
            </a:r>
          </a:p>
          <a:p>
            <a:r>
              <a:rPr lang="en-US" smtClean="0">
                <a:latin typeface="Times" pitchFamily="-65" charset="0"/>
              </a:rPr>
              <a:t>The third special factor relates to the needs of children who are blind or visually impaired. For these children, the IEP team must provide for instruction in Braille and the use of Braille—unless the team “determines, after an evaluation of the child’s reading and writing skills, needs, and appropriate reading and writing media (including an evaluation of the child’s future needs for instruction in Braille or the use of Braille), that instruction in Braille or the use of Braille is not appropriate for the child [§300.324(2)(iii)].</a:t>
            </a:r>
          </a:p>
          <a:p>
            <a:r>
              <a:rPr lang="en-US" b="1" smtClean="0">
                <a:latin typeface="Times" pitchFamily="-65" charset="0"/>
              </a:rPr>
              <a:t>Helpful checklist for IEP teams </a:t>
            </a:r>
            <a:r>
              <a:rPr lang="en-US" smtClean="0">
                <a:latin typeface="Times" pitchFamily="-65" charset="0"/>
              </a:rPr>
              <a:t>| A helpful checklist is provided as </a:t>
            </a:r>
            <a:r>
              <a:rPr lang="en-US" b="1" smtClean="0">
                <a:latin typeface="Times" pitchFamily="-65" charset="0"/>
                <a:hlinkClick r:id="rId3"/>
              </a:rPr>
              <a:t>Resource D-5</a:t>
            </a:r>
            <a:r>
              <a:rPr lang="en-US" smtClean="0">
                <a:latin typeface="Times" pitchFamily="-65" charset="0"/>
              </a:rPr>
              <a:t> in </a:t>
            </a:r>
            <a:r>
              <a:rPr lang="en-US" i="1" smtClean="0">
                <a:latin typeface="Times" pitchFamily="-65" charset="0"/>
              </a:rPr>
              <a:t>Building the Legacy,</a:t>
            </a:r>
            <a:r>
              <a:rPr lang="en-US" smtClean="0">
                <a:latin typeface="Times" pitchFamily="-65" charset="0"/>
              </a:rPr>
              <a:t> NICHCY’s training curriculum on IDEA, and can help IEP teams consider this special factor.</a:t>
            </a:r>
          </a:p>
          <a:p>
            <a:r>
              <a:rPr lang="en-US" b="1" smtClean="0">
                <a:latin typeface="Times" pitchFamily="-65" charset="0"/>
              </a:rPr>
              <a:t>Considerations for this special factor | </a:t>
            </a:r>
            <a:r>
              <a:rPr lang="en-US" smtClean="0">
                <a:latin typeface="Times" pitchFamily="-65" charset="0"/>
              </a:rPr>
              <a:t>Following the words and logic of IDEA’s requirement, you can see that the IEP team will need to “provide for instruction in Braille and the use of Braille,”</a:t>
            </a:r>
            <a:r>
              <a:rPr lang="en-US" b="1" i="1" smtClean="0">
                <a:latin typeface="Times" pitchFamily="-65" charset="0"/>
              </a:rPr>
              <a:t> unless</a:t>
            </a:r>
            <a:r>
              <a:rPr lang="en-US" i="1" smtClean="0">
                <a:latin typeface="Times" pitchFamily="-65" charset="0"/>
              </a:rPr>
              <a:t>..</a:t>
            </a:r>
            <a:r>
              <a:rPr lang="en-US" smtClean="0">
                <a:latin typeface="Times" pitchFamily="-65" charset="0"/>
              </a:rPr>
              <a:t>.</a:t>
            </a:r>
          </a:p>
          <a:p>
            <a:r>
              <a:rPr lang="en-US" smtClean="0">
                <a:latin typeface="Times" pitchFamily="-65" charset="0"/>
              </a:rPr>
              <a:t>…the team determines that instruction in Braille or the use of Braille is not appropriate for the child. And the team can only determine that…</a:t>
            </a:r>
          </a:p>
          <a:p>
            <a:r>
              <a:rPr lang="en-US" smtClean="0">
                <a:latin typeface="Times" pitchFamily="-65" charset="0"/>
              </a:rPr>
              <a:t>…</a:t>
            </a:r>
            <a:r>
              <a:rPr lang="en-US" b="1" i="1" smtClean="0">
                <a:latin typeface="Times" pitchFamily="-65" charset="0"/>
              </a:rPr>
              <a:t>after</a:t>
            </a:r>
            <a:r>
              <a:rPr lang="en-US" i="1" smtClean="0">
                <a:latin typeface="Times" pitchFamily="-65" charset="0"/>
              </a:rPr>
              <a:t> </a:t>
            </a:r>
            <a:r>
              <a:rPr lang="en-US" smtClean="0">
                <a:latin typeface="Times" pitchFamily="-65" charset="0"/>
              </a:rPr>
              <a:t>an evaluation of the child’s reading and writing skills, needs, and appropriate reading and writing media.</a:t>
            </a:r>
          </a:p>
          <a:p>
            <a:r>
              <a:rPr lang="en-US" smtClean="0">
                <a:latin typeface="Times" pitchFamily="-65" charset="0"/>
              </a:rPr>
              <a:t>Such an evaluation also must include an evaluation of the child’s future needs for instruction in Braille or the use of Braille.</a:t>
            </a:r>
          </a:p>
          <a:p>
            <a:r>
              <a:rPr lang="en-US" smtClean="0">
                <a:latin typeface="Times" pitchFamily="-65" charset="0"/>
              </a:rPr>
              <a:t>The specific focus of this special consideration is on a child’s need for </a:t>
            </a:r>
            <a:r>
              <a:rPr lang="en-US" b="1" smtClean="0">
                <a:latin typeface="Times" pitchFamily="-65" charset="0"/>
              </a:rPr>
              <a:t>Braille </a:t>
            </a:r>
            <a:r>
              <a:rPr lang="en-US" smtClean="0">
                <a:latin typeface="Times" pitchFamily="-65" charset="0"/>
              </a:rPr>
              <a:t>instruction. The IEP team must also consider other appropriate supports and instruction to address a child’s needs related to blindness or visual impairment. Having </a:t>
            </a:r>
            <a:r>
              <a:rPr lang="en-US" b="1" smtClean="0">
                <a:latin typeface="Times" pitchFamily="-65" charset="0"/>
              </a:rPr>
              <a:t>accessible instructional materials</a:t>
            </a:r>
            <a:r>
              <a:rPr lang="en-US" smtClean="0">
                <a:latin typeface="Times" pitchFamily="-65" charset="0"/>
              </a:rPr>
              <a:t> is essential. Some examples include enlarged print materials, audiotaped materials, math manipulatives, or NIMAS-formatted materials.</a:t>
            </a:r>
          </a:p>
          <a:p>
            <a:r>
              <a:rPr lang="en-US" smtClean="0">
                <a:latin typeface="Times" pitchFamily="-65" charset="0"/>
              </a:rPr>
              <a:t>Obviously, considering this special factor involves doing so with great deliberation and after gathering the necessary data and evaluation information. Blindness and visual impairment can impact almost all areas related to a child’s academic and non-academic participation in school and must be thoroughly understood by a child’s IEP team.</a:t>
            </a:r>
          </a:p>
          <a:p>
            <a:endParaRPr lang="en-US" smtClean="0">
              <a:latin typeface="Times" pitchFamily="-65" charset="0"/>
            </a:endParaRPr>
          </a:p>
          <a:p>
            <a:r>
              <a:rPr lang="en-US" b="1" smtClean="0">
                <a:latin typeface="Times" pitchFamily="-65" charset="0"/>
              </a:rPr>
              <a:t>Statistics on Children Who Are Blind or Visually Impaired</a:t>
            </a:r>
          </a:p>
          <a:p>
            <a:r>
              <a:rPr lang="en-US" smtClean="0">
                <a:latin typeface="Times" pitchFamily="-65" charset="0"/>
              </a:rPr>
              <a:t>Children in U.S. who are legally blind:  55,200 (American Foundation for the Blind, 2006)</a:t>
            </a:r>
          </a:p>
          <a:p>
            <a:r>
              <a:rPr lang="en-US" smtClean="0">
                <a:latin typeface="Times" pitchFamily="-65" charset="0"/>
              </a:rPr>
              <a:t>Children 6-21 in U.S. served under  IDEA’s category “Visual Impairments”:  26,113 (U.S. Department of Education, 2006)</a:t>
            </a:r>
          </a:p>
          <a:p>
            <a:r>
              <a:rPr lang="en-US" smtClean="0">
                <a:latin typeface="Times" pitchFamily="-65" charset="0"/>
              </a:rPr>
              <a:t>Children in U.S. using Braille as their primary reading medium: 5,500 (American Foundation for the Blind, 2006)</a:t>
            </a:r>
          </a:p>
          <a:p>
            <a:endParaRPr lang="en-US" b="1" smtClean="0">
              <a:latin typeface="Times" pitchFamily="-65" charset="0"/>
            </a:endParaRPr>
          </a:p>
          <a:p>
            <a:r>
              <a:rPr lang="en-US" b="1" smtClean="0">
                <a:latin typeface="Times" pitchFamily="-65" charset="0"/>
              </a:rPr>
              <a:t>Special Factor 4: Communication Needs, Especially When Child is Deaf or Hard of Hearing</a:t>
            </a:r>
          </a:p>
          <a:p>
            <a:r>
              <a:rPr lang="en-US" smtClean="0">
                <a:latin typeface="Times" pitchFamily="-65" charset="0"/>
              </a:rPr>
              <a:t>The fourth special factor that the IEP team must consider when developing a child’s IEP is that child’s </a:t>
            </a:r>
            <a:r>
              <a:rPr lang="en-US" b="1" i="1" smtClean="0">
                <a:latin typeface="Times" pitchFamily="-65" charset="0"/>
              </a:rPr>
              <a:t>communication needs</a:t>
            </a:r>
            <a:r>
              <a:rPr lang="en-US" smtClean="0">
                <a:latin typeface="Times" pitchFamily="-65" charset="0"/>
              </a:rPr>
              <a:t>. In the case of a child who is deaf or hard of hearing, team members must consider the child’s:</a:t>
            </a:r>
          </a:p>
          <a:p>
            <a:r>
              <a:rPr lang="en-US" smtClean="0">
                <a:latin typeface="Times" pitchFamily="-65" charset="0"/>
              </a:rPr>
              <a:t>language and communication needs;</a:t>
            </a:r>
          </a:p>
          <a:p>
            <a:r>
              <a:rPr lang="en-US" smtClean="0">
                <a:latin typeface="Times" pitchFamily="-65" charset="0"/>
              </a:rPr>
              <a:t>opportunities for direct communications with peers and professional personnel in the child’s language and communication mode;</a:t>
            </a:r>
            <a:br>
              <a:rPr lang="en-US" smtClean="0">
                <a:latin typeface="Times" pitchFamily="-65" charset="0"/>
              </a:rPr>
            </a:br>
            <a:r>
              <a:rPr lang="en-US" smtClean="0">
                <a:latin typeface="Times" pitchFamily="-65" charset="0"/>
              </a:rPr>
              <a:t>academic level; and</a:t>
            </a:r>
          </a:p>
          <a:p>
            <a:r>
              <a:rPr lang="en-US" smtClean="0">
                <a:latin typeface="Times" pitchFamily="-65" charset="0"/>
              </a:rPr>
              <a:t>full range of needs, including opportunities for direct instruction in the child’s language and communication mode [§300.324(2)(iv)].</a:t>
            </a:r>
          </a:p>
          <a:p>
            <a:r>
              <a:rPr lang="en-US" smtClean="0">
                <a:latin typeface="Times" pitchFamily="-65" charset="0"/>
              </a:rPr>
              <a:t>It’s important to note that, </a:t>
            </a:r>
            <a:r>
              <a:rPr lang="en-US" b="1" i="1" smtClean="0">
                <a:latin typeface="Times" pitchFamily="-65" charset="0"/>
              </a:rPr>
              <a:t>regardless</a:t>
            </a:r>
            <a:r>
              <a:rPr lang="en-US" smtClean="0">
                <a:latin typeface="Times" pitchFamily="-65" charset="0"/>
              </a:rPr>
              <a:t> of a child’s disability, IEP teams must consider a child’s communication needs. In determining the child’s communication needs, the IEP team might ask:</a:t>
            </a:r>
          </a:p>
          <a:p>
            <a:r>
              <a:rPr lang="en-US" smtClean="0">
                <a:latin typeface="Times" pitchFamily="-65" charset="0"/>
              </a:rPr>
              <a:t>What communicative demands and opportunities does the child have?</a:t>
            </a:r>
          </a:p>
          <a:p>
            <a:r>
              <a:rPr lang="en-US" smtClean="0">
                <a:latin typeface="Times" pitchFamily="-65" charset="0"/>
              </a:rPr>
              <a:t>Does the child have the skills and strategies necessary to meet those communicative demands and take advantage of communicative opportunities?</a:t>
            </a:r>
          </a:p>
          <a:p>
            <a:r>
              <a:rPr lang="en-US" smtClean="0">
                <a:latin typeface="Times" pitchFamily="-65" charset="0"/>
              </a:rPr>
              <a:t>Can the child fulfill his or her need to communicate in different settings?</a:t>
            </a:r>
          </a:p>
          <a:p>
            <a:r>
              <a:rPr lang="en-US" smtClean="0">
                <a:latin typeface="Times" pitchFamily="-65" charset="0"/>
              </a:rPr>
              <a:t>Does the child communicate appropriately and effectively, and if not, why not? How would the deficit in communication be described?</a:t>
            </a:r>
          </a:p>
          <a:p>
            <a:endParaRPr lang="en-US" b="1" smtClean="0">
              <a:latin typeface="Times" pitchFamily="-65" charset="0"/>
            </a:endParaRPr>
          </a:p>
          <a:p>
            <a:r>
              <a:rPr lang="en-US" b="1" smtClean="0">
                <a:latin typeface="Times" pitchFamily="-65" charset="0"/>
              </a:rPr>
              <a:t>Considering a Child’s Communication Needs</a:t>
            </a:r>
            <a:r>
              <a:rPr lang="en-US" b="1" i="1" smtClean="0">
                <a:latin typeface="Times" pitchFamily="-65" charset="0"/>
              </a:rPr>
              <a:t> </a:t>
            </a:r>
            <a:endParaRPr lang="en-US" b="1" smtClean="0">
              <a:latin typeface="Times" pitchFamily="-65" charset="0"/>
            </a:endParaRPr>
          </a:p>
          <a:p>
            <a:r>
              <a:rPr lang="en-US" smtClean="0">
                <a:latin typeface="Times" pitchFamily="-65" charset="0"/>
              </a:rPr>
              <a:t>If the IEP team determines that the child has communication needs, then the team will need to address these in the IEP, including (as appropriate) through the statement of annual goals, provision of special education and related services, supplementary aids and services, which includes assistive technology, or other relevant instruction, services, and supports.</a:t>
            </a:r>
          </a:p>
          <a:p>
            <a:r>
              <a:rPr lang="en-US" smtClean="0">
                <a:latin typeface="Times" pitchFamily="-65" charset="0"/>
              </a:rPr>
              <a:t>Considering the many elements included in this special factor will no doubt engage the IEP team in substantial discussion. The following may be helpful in framing and/or informing those discussions.</a:t>
            </a:r>
          </a:p>
          <a:p>
            <a:endParaRPr lang="en-US" b="1" smtClean="0">
              <a:latin typeface="Times" pitchFamily="-65" charset="0"/>
            </a:endParaRPr>
          </a:p>
          <a:p>
            <a:r>
              <a:rPr lang="en-US" b="1" smtClean="0">
                <a:latin typeface="Times" pitchFamily="-65" charset="0"/>
              </a:rPr>
              <a:t>Communication modes </a:t>
            </a:r>
            <a:r>
              <a:rPr lang="en-US" smtClean="0">
                <a:latin typeface="Times" pitchFamily="-65" charset="0"/>
              </a:rPr>
              <a:t>| In the definition of “native language” (§300.29), </a:t>
            </a:r>
            <a:r>
              <a:rPr lang="en-US" b="1" smtClean="0">
                <a:latin typeface="Times" pitchFamily="-65" charset="0"/>
              </a:rPr>
              <a:t>“</a:t>
            </a:r>
            <a:r>
              <a:rPr lang="en-US" b="1" i="1" smtClean="0">
                <a:latin typeface="Times" pitchFamily="-65" charset="0"/>
              </a:rPr>
              <a:t>mode of communication</a:t>
            </a:r>
            <a:r>
              <a:rPr lang="en-US" b="1" smtClean="0">
                <a:latin typeface="Times" pitchFamily="-65" charset="0"/>
              </a:rPr>
              <a:t>”</a:t>
            </a:r>
            <a:r>
              <a:rPr lang="en-US" smtClean="0">
                <a:latin typeface="Times" pitchFamily="-65" charset="0"/>
              </a:rPr>
              <a:t> is described:</a:t>
            </a:r>
          </a:p>
          <a:p>
            <a:r>
              <a:rPr lang="en-US" smtClean="0">
                <a:latin typeface="Times" pitchFamily="-65" charset="0"/>
              </a:rPr>
              <a:t>(b) For an individual with deafness or blindness, or for an individual with no written language, the mode of communication is that normally used by the individual (such as sign language, Braille, or oral communication). [§300.29(b)]</a:t>
            </a:r>
          </a:p>
          <a:p>
            <a:r>
              <a:rPr lang="en-US" smtClean="0">
                <a:latin typeface="Times" pitchFamily="-65" charset="0"/>
              </a:rPr>
              <a:t>Some children with disabilities may use one or more of the modes of communication mentioned above. Other children (those with more severe disabilities, such as deaf/blindness, severe cognitive or physical impairments, or more severe forms of autism) may not be able to communicate adequately in any of those ways. Without question, the communication needs of these children must be taken into consideration when developing the IEP.</a:t>
            </a:r>
          </a:p>
          <a:p>
            <a:r>
              <a:rPr lang="en-US" smtClean="0">
                <a:latin typeface="Times" pitchFamily="-65" charset="0"/>
              </a:rPr>
              <a:t>Understanding how a child does (or does not) communicate is paramount to designing appropriate instruction and services. And while any significant impairment in a child’s ability to understand and use language plays an enormous role in a child’s ability to learn and make progress in the general education curriculum, it does not, in and of itself, mean that a child cannot learn and make progress. Indeed, meeting and supporting a child’s communication needs can be pivotal to the child’s full participation and progress in the general education curriculum and nonacademic activities.</a:t>
            </a:r>
          </a:p>
          <a:p>
            <a:endParaRPr lang="en-US" b="1" smtClean="0">
              <a:latin typeface="Times" pitchFamily="-65" charset="0"/>
            </a:endParaRPr>
          </a:p>
          <a:p>
            <a:r>
              <a:rPr lang="en-US" b="1" smtClean="0">
                <a:latin typeface="Times" pitchFamily="-65" charset="0"/>
              </a:rPr>
              <a:t>Alternative ways of communicating</a:t>
            </a:r>
            <a:r>
              <a:rPr lang="en-US" smtClean="0">
                <a:latin typeface="Times" pitchFamily="-65" charset="0"/>
              </a:rPr>
              <a:t> | What are some of the alternative ways of communicating? Here are some examples of different communication modes, from very basic to highly sophisticated.</a:t>
            </a:r>
          </a:p>
          <a:p>
            <a:r>
              <a:rPr lang="en-US" smtClean="0">
                <a:latin typeface="Times" pitchFamily="-65" charset="0"/>
              </a:rPr>
              <a:t>Eye gaze/eye pointing</a:t>
            </a:r>
          </a:p>
          <a:p>
            <a:r>
              <a:rPr lang="en-US" smtClean="0">
                <a:latin typeface="Times" pitchFamily="-65" charset="0"/>
              </a:rPr>
              <a:t>Facial expression/body language/gestures</a:t>
            </a:r>
          </a:p>
          <a:p>
            <a:r>
              <a:rPr lang="en-US" smtClean="0">
                <a:latin typeface="Times" pitchFamily="-65" charset="0"/>
              </a:rPr>
              <a:t>Head nod yes/no</a:t>
            </a:r>
          </a:p>
          <a:p>
            <a:r>
              <a:rPr lang="en-US" smtClean="0">
                <a:latin typeface="Times" pitchFamily="-65" charset="0"/>
              </a:rPr>
              <a:t>Vocalizations/word approximations</a:t>
            </a:r>
          </a:p>
          <a:p>
            <a:r>
              <a:rPr lang="en-US" smtClean="0">
                <a:latin typeface="Times" pitchFamily="-65" charset="0"/>
              </a:rPr>
              <a:t>Object/picture/photo symbols</a:t>
            </a:r>
          </a:p>
          <a:p>
            <a:r>
              <a:rPr lang="en-US" smtClean="0">
                <a:latin typeface="Times" pitchFamily="-65" charset="0"/>
              </a:rPr>
              <a:t>Communication symbols</a:t>
            </a:r>
          </a:p>
          <a:p>
            <a:r>
              <a:rPr lang="en-US" smtClean="0">
                <a:latin typeface="Times" pitchFamily="-65" charset="0"/>
              </a:rPr>
              <a:t>Sign language</a:t>
            </a:r>
          </a:p>
          <a:p>
            <a:r>
              <a:rPr lang="en-US" smtClean="0">
                <a:latin typeface="Times" pitchFamily="-65" charset="0"/>
              </a:rPr>
              <a:t>Facilitated Communication via Assistive Technology</a:t>
            </a:r>
          </a:p>
          <a:p>
            <a:r>
              <a:rPr lang="en-US" smtClean="0">
                <a:latin typeface="Times" pitchFamily="-65" charset="0"/>
              </a:rPr>
              <a:t>AAC or Aug Comm device</a:t>
            </a:r>
          </a:p>
          <a:p>
            <a:endParaRPr lang="en-US" b="1" smtClean="0">
              <a:latin typeface="Times" pitchFamily="-65" charset="0"/>
            </a:endParaRPr>
          </a:p>
          <a:p>
            <a:r>
              <a:rPr lang="en-US" b="1" smtClean="0">
                <a:latin typeface="Times" pitchFamily="-65" charset="0"/>
              </a:rPr>
              <a:t>Communication methods in deafness</a:t>
            </a:r>
            <a:r>
              <a:rPr lang="en-US" smtClean="0">
                <a:latin typeface="Times" pitchFamily="-65" charset="0"/>
              </a:rPr>
              <a:t> | For children who are deaf or who have a hearing impairment (see statistics further below), there are a variety of different modes for communicating, including:</a:t>
            </a:r>
          </a:p>
          <a:p>
            <a:r>
              <a:rPr lang="en-US" smtClean="0">
                <a:latin typeface="Times" pitchFamily="-65" charset="0"/>
              </a:rPr>
              <a:t>Auditory/Oral Method</a:t>
            </a:r>
          </a:p>
          <a:p>
            <a:r>
              <a:rPr lang="en-US" smtClean="0">
                <a:latin typeface="Times" pitchFamily="-65" charset="0"/>
              </a:rPr>
              <a:t>Auditory-Verbal Method</a:t>
            </a:r>
          </a:p>
          <a:p>
            <a:r>
              <a:rPr lang="en-US" smtClean="0">
                <a:latin typeface="Times" pitchFamily="-65" charset="0"/>
              </a:rPr>
              <a:t>Cued Speech Method</a:t>
            </a:r>
          </a:p>
          <a:p>
            <a:r>
              <a:rPr lang="en-US" smtClean="0">
                <a:latin typeface="Times" pitchFamily="-65" charset="0"/>
              </a:rPr>
              <a:t>American Sign Language (Bilingual/Bicultural)</a:t>
            </a:r>
          </a:p>
          <a:p>
            <a:r>
              <a:rPr lang="en-US" smtClean="0">
                <a:latin typeface="Times" pitchFamily="-65" charset="0"/>
              </a:rPr>
              <a:t>Total Communication Method. (U.S. Department of Education, 2005)</a:t>
            </a:r>
          </a:p>
          <a:p>
            <a:r>
              <a:rPr lang="en-US" smtClean="0">
                <a:latin typeface="Times" pitchFamily="-65" charset="0"/>
              </a:rPr>
              <a:t>The first three of these—auditory/oral, auditory-verbal, and cued speech—all include a spoken language approach to communicating. More about all these approaches is available at:</a:t>
            </a:r>
          </a:p>
          <a:p>
            <a:r>
              <a:rPr lang="en-US" smtClean="0">
                <a:latin typeface="Times" pitchFamily="-65" charset="0"/>
              </a:rPr>
              <a:t>Alexander Graham Bell Association, http://www.agbell.org</a:t>
            </a:r>
          </a:p>
          <a:p>
            <a:r>
              <a:rPr lang="en-US" smtClean="0">
                <a:latin typeface="Times" pitchFamily="-65" charset="0"/>
              </a:rPr>
              <a:t>American Society for Deaf Children,</a:t>
            </a:r>
            <a:br>
              <a:rPr lang="en-US" smtClean="0">
                <a:latin typeface="Times" pitchFamily="-65" charset="0"/>
              </a:rPr>
            </a:br>
            <a:r>
              <a:rPr lang="en-US" smtClean="0">
                <a:latin typeface="Times" pitchFamily="-65" charset="0"/>
              </a:rPr>
              <a:t>http://www.deafchildren.org/index.php/component/content/?view=featured&amp;Itemid=489</a:t>
            </a:r>
          </a:p>
          <a:p>
            <a:r>
              <a:rPr lang="en-US" smtClean="0">
                <a:latin typeface="Times" pitchFamily="-65" charset="0"/>
              </a:rPr>
              <a:t>Laurent Clerc National Deaf Education Center, http://www.gallaudet.edu/clerc_center/information_and_resources/info_to_go.html/index.html</a:t>
            </a:r>
          </a:p>
          <a:p>
            <a:r>
              <a:rPr lang="en-US" smtClean="0">
                <a:latin typeface="Times" pitchFamily="-65" charset="0"/>
              </a:rPr>
              <a:t>National Institute on Deafness and Other Communication Disorders Information Clearinghouse, http://www.nidcd.nih.gov/health/hearing/Pages/Default.aspx</a:t>
            </a:r>
          </a:p>
          <a:p>
            <a:endParaRPr lang="en-US" b="1" smtClean="0">
              <a:latin typeface="Times" pitchFamily="-65" charset="0"/>
            </a:endParaRPr>
          </a:p>
          <a:p>
            <a:r>
              <a:rPr lang="en-US" b="1" smtClean="0">
                <a:latin typeface="Times" pitchFamily="-65" charset="0"/>
              </a:rPr>
              <a:t>Interpreting services</a:t>
            </a:r>
            <a:r>
              <a:rPr lang="en-US" smtClean="0">
                <a:latin typeface="Times" pitchFamily="-65" charset="0"/>
              </a:rPr>
              <a:t> | IEP teams may find it useful to examine the definition of</a:t>
            </a:r>
            <a:r>
              <a:rPr lang="en-US" b="1" i="1" smtClean="0">
                <a:latin typeface="Times" pitchFamily="-65" charset="0"/>
              </a:rPr>
              <a:t> interpreting services</a:t>
            </a:r>
            <a:r>
              <a:rPr lang="en-US" smtClean="0">
                <a:latin typeface="Times" pitchFamily="-65" charset="0"/>
              </a:rPr>
              <a:t> to determine how the communication needs of children who are deaf or hearing impaired can be addressed. Interpreting services are listed in IDEA as a “related service” and, when used with respect to children who are deaf or hard of hearing, include:</a:t>
            </a:r>
          </a:p>
          <a:p>
            <a:r>
              <a:rPr lang="en-US" smtClean="0">
                <a:latin typeface="Times" pitchFamily="-65" charset="0"/>
              </a:rPr>
              <a:t>(i) Oral transliteration services, cued language transliteration services, sign language transliteration and interpreting services, and transcription services, such as communication access real-time translation (CART), C-Print, and TypeWell; and</a:t>
            </a:r>
          </a:p>
          <a:p>
            <a:r>
              <a:rPr lang="en-US" smtClean="0">
                <a:latin typeface="Times" pitchFamily="-65" charset="0"/>
              </a:rPr>
              <a:t>(ii) Special interpreting services for children who are deaf-blind. [§300.34(c)(4)]</a:t>
            </a:r>
          </a:p>
          <a:p>
            <a:r>
              <a:rPr lang="en-US" smtClean="0">
                <a:latin typeface="Times" pitchFamily="-65" charset="0"/>
              </a:rPr>
              <a:t>As a </a:t>
            </a:r>
            <a:r>
              <a:rPr lang="en-US" b="1" smtClean="0">
                <a:latin typeface="Times" pitchFamily="-65" charset="0"/>
              </a:rPr>
              <a:t>related service</a:t>
            </a:r>
            <a:r>
              <a:rPr lang="en-US" smtClean="0">
                <a:latin typeface="Times" pitchFamily="-65" charset="0"/>
              </a:rPr>
              <a:t>, then, these interpreting services may be made available to the child, if the IEP team determines that he or she needs the service in order to benefit from special education.</a:t>
            </a:r>
          </a:p>
          <a:p>
            <a:r>
              <a:rPr lang="en-US" b="1" smtClean="0">
                <a:latin typeface="Times" pitchFamily="-65" charset="0"/>
              </a:rPr>
              <a:t>Supplementary aids and services</a:t>
            </a:r>
            <a:r>
              <a:rPr lang="en-US" smtClean="0">
                <a:latin typeface="Times" pitchFamily="-65" charset="0"/>
              </a:rPr>
              <a:t> |  </a:t>
            </a:r>
            <a:r>
              <a:rPr lang="en-US" b="1" smtClean="0">
                <a:latin typeface="Times" pitchFamily="-65" charset="0"/>
              </a:rPr>
              <a:t>Supplementary aids and services</a:t>
            </a:r>
            <a:r>
              <a:rPr lang="en-US" smtClean="0">
                <a:latin typeface="Times" pitchFamily="-65" charset="0"/>
              </a:rPr>
              <a:t> are also used to support a child with disabilities and must be specified by the IEP team on the child’s IEP if the team determines that the child needs such services. These often are relevant for children who are deaf or who have hearing loss. They are defined as:</a:t>
            </a:r>
          </a:p>
          <a:p>
            <a:r>
              <a:rPr lang="en-US" smtClean="0">
                <a:latin typeface="Times" pitchFamily="-65" charset="0"/>
              </a:rPr>
              <a:t>…aids, services, and other supports that are provided in regular education classes, other education-related settings, and in extracurricular and nonacademic settings, to enable children with disabilities to be educated with nondisabled children to the maximum extent appropriate in accordance with §§300.114 through 300.116.</a:t>
            </a:r>
          </a:p>
          <a:p>
            <a:r>
              <a:rPr lang="en-US" smtClean="0">
                <a:latin typeface="Times" pitchFamily="-65" charset="0"/>
              </a:rPr>
              <a:t>The IDEA 2004 has modified this definition from the one used previously—it </a:t>
            </a:r>
            <a:r>
              <a:rPr lang="en-US" i="1" smtClean="0">
                <a:latin typeface="Times" pitchFamily="-65" charset="0"/>
              </a:rPr>
              <a:t>now</a:t>
            </a:r>
            <a:r>
              <a:rPr lang="en-US" smtClean="0">
                <a:latin typeface="Times" pitchFamily="-65" charset="0"/>
              </a:rPr>
              <a:t> includes </a:t>
            </a:r>
            <a:r>
              <a:rPr lang="en-US" i="1" smtClean="0">
                <a:latin typeface="Times" pitchFamily="-65" charset="0"/>
              </a:rPr>
              <a:t>extracurricular</a:t>
            </a:r>
            <a:r>
              <a:rPr lang="en-US" smtClean="0">
                <a:latin typeface="Times" pitchFamily="-65" charset="0"/>
              </a:rPr>
              <a:t> and </a:t>
            </a:r>
            <a:r>
              <a:rPr lang="en-US" i="1" smtClean="0">
                <a:latin typeface="Times" pitchFamily="-65" charset="0"/>
              </a:rPr>
              <a:t>nonacademic</a:t>
            </a:r>
            <a:r>
              <a:rPr lang="en-US" smtClean="0">
                <a:latin typeface="Times" pitchFamily="-65" charset="0"/>
              </a:rPr>
              <a:t> settings within its scope. This addition is in keeping with this special factor’s emphasis upon the child’s opportunities to communicate with peers and professional personnel in his or her language or communication mode. Supplementary aids and services provided in extracurricular and nonacademic settings will now enlarge the range of settings in which the child would have such communication opportunities.</a:t>
            </a:r>
          </a:p>
          <a:p>
            <a:r>
              <a:rPr lang="en-US" b="1" smtClean="0">
                <a:latin typeface="Times" pitchFamily="-65" charset="0"/>
              </a:rPr>
              <a:t>Statistics on Children Who Are Deaf or Hard of Hearing</a:t>
            </a:r>
          </a:p>
          <a:p>
            <a:r>
              <a:rPr lang="en-US" smtClean="0">
                <a:latin typeface="Times" pitchFamily="-65" charset="0"/>
              </a:rPr>
              <a:t>Children in U.S. born with hearing loss every year: 12,000 (Alexander Graham Bell Association for the Deaf and Hard of Hearing, 2006)</a:t>
            </a:r>
          </a:p>
          <a:p>
            <a:r>
              <a:rPr lang="en-US" smtClean="0">
                <a:latin typeface="Times" pitchFamily="-65" charset="0"/>
              </a:rPr>
              <a:t>Children under 18 with hearing loss: 17 of every 1,000 (National Institute on Deafness and Other Communication Disorders, 2006)</a:t>
            </a:r>
          </a:p>
          <a:p>
            <a:r>
              <a:rPr lang="en-US" smtClean="0">
                <a:latin typeface="Times" pitchFamily="-65" charset="0"/>
              </a:rPr>
              <a:t>Children 6-21 in U.S. served under IDEA’s category “Hearing Impairments”:  71,964 (U.S. Department of Education, 2006)</a:t>
            </a:r>
          </a:p>
          <a:p>
            <a:r>
              <a:rPr lang="en-US" smtClean="0">
                <a:latin typeface="Times" pitchFamily="-65" charset="0"/>
                <a:hlinkClick r:id="rId4"/>
              </a:rPr>
              <a:t>Back to top</a:t>
            </a:r>
            <a:endParaRPr lang="en-US" smtClean="0">
              <a:latin typeface="Times" pitchFamily="-65" charset="0"/>
            </a:endParaRPr>
          </a:p>
          <a:p>
            <a:r>
              <a:rPr lang="en-US" b="1" smtClean="0">
                <a:latin typeface="Times" pitchFamily="-65" charset="0"/>
              </a:rPr>
              <a:t>Helpful Materials</a:t>
            </a:r>
          </a:p>
          <a:p>
            <a:r>
              <a:rPr lang="en-US" smtClean="0">
                <a:latin typeface="Times" pitchFamily="-65" charset="0"/>
              </a:rPr>
              <a:t>A helpful checklist is provided as </a:t>
            </a:r>
            <a:r>
              <a:rPr lang="en-US" b="1" smtClean="0">
                <a:latin typeface="Times" pitchFamily="-65" charset="0"/>
              </a:rPr>
              <a:t>Resource D-6</a:t>
            </a:r>
            <a:r>
              <a:rPr lang="en-US" smtClean="0">
                <a:latin typeface="Times" pitchFamily="-65" charset="0"/>
              </a:rPr>
              <a:t> in </a:t>
            </a:r>
            <a:r>
              <a:rPr lang="en-US" i="1" smtClean="0">
                <a:latin typeface="Times" pitchFamily="-65" charset="0"/>
              </a:rPr>
              <a:t>Building the Legac</a:t>
            </a:r>
            <a:r>
              <a:rPr lang="en-US" smtClean="0">
                <a:latin typeface="Times" pitchFamily="-65" charset="0"/>
              </a:rPr>
              <a:t>y, NICHCY’s training curriculum on IDEA, and can help IEP teams shape their discussion of this special factor and make appropriate determinations for a child who is deaf or hard of hearing.</a:t>
            </a:r>
          </a:p>
          <a:p>
            <a:r>
              <a:rPr lang="en-US" smtClean="0">
                <a:latin typeface="Times" pitchFamily="-65" charset="0"/>
              </a:rPr>
              <a:t>A rich source of information on communication can also be found in the </a:t>
            </a:r>
            <a:r>
              <a:rPr lang="en-US" i="1" smtClean="0">
                <a:latin typeface="Times" pitchFamily="-65" charset="0"/>
              </a:rPr>
              <a:t>Communication Fact Sheets for Parents</a:t>
            </a:r>
            <a:r>
              <a:rPr lang="en-US" smtClean="0">
                <a:latin typeface="Times" pitchFamily="-65" charset="0"/>
              </a:rPr>
              <a:t> series of the National Technical Assistance Consortium for Children and Young Adults Who Are Deaf-Blind (NTAC), a member of OSEP’s TA&amp;D Network. You’ll find these online at: http://www.nationaldb.org/documents/products/communication-a.pdf</a:t>
            </a:r>
          </a:p>
          <a:p>
            <a:endParaRPr lang="en-US" b="1" smtClean="0">
              <a:latin typeface="Times" pitchFamily="-65" charset="0"/>
            </a:endParaRPr>
          </a:p>
          <a:p>
            <a:r>
              <a:rPr lang="en-US" b="1" smtClean="0">
                <a:latin typeface="Times" pitchFamily="-65" charset="0"/>
              </a:rPr>
              <a:t>Special Factor 5: Assistive Technology</a:t>
            </a:r>
          </a:p>
          <a:p>
            <a:r>
              <a:rPr lang="en-US" smtClean="0">
                <a:latin typeface="Times" pitchFamily="-65" charset="0"/>
              </a:rPr>
              <a:t>The fifth and final special factor that the IEP team must consider relates to whether the child needs assistive technology (AT) devices and services.</a:t>
            </a:r>
          </a:p>
          <a:p>
            <a:r>
              <a:rPr lang="en-US" b="1" smtClean="0">
                <a:latin typeface="Times" pitchFamily="-65" charset="0"/>
              </a:rPr>
              <a:t>Helpful checklist for IEP teams</a:t>
            </a:r>
            <a:r>
              <a:rPr lang="en-US" smtClean="0">
                <a:latin typeface="Times" pitchFamily="-65" charset="0"/>
              </a:rPr>
              <a:t> | A helpful checklist is provided as </a:t>
            </a:r>
            <a:r>
              <a:rPr lang="en-US" b="1" smtClean="0">
                <a:latin typeface="Times" pitchFamily="-65" charset="0"/>
              </a:rPr>
              <a:t>Resource D-9</a:t>
            </a:r>
            <a:r>
              <a:rPr lang="en-US" smtClean="0">
                <a:latin typeface="Times" pitchFamily="-65" charset="0"/>
              </a:rPr>
              <a:t> in </a:t>
            </a:r>
            <a:r>
              <a:rPr lang="en-US" i="1" smtClean="0">
                <a:latin typeface="Times" pitchFamily="-65" charset="0"/>
              </a:rPr>
              <a:t>Building the Legacy, </a:t>
            </a:r>
            <a:r>
              <a:rPr lang="en-US" smtClean="0">
                <a:latin typeface="Times" pitchFamily="-65" charset="0"/>
              </a:rPr>
              <a:t>NICHCY’s training curriculum on IDEA, and can help IEP teams consider this special factor.</a:t>
            </a:r>
          </a:p>
          <a:p>
            <a:r>
              <a:rPr lang="en-US" b="1" smtClean="0">
                <a:latin typeface="Times" pitchFamily="-65" charset="0"/>
              </a:rPr>
              <a:t>IDEA 2004’s definitions</a:t>
            </a:r>
            <a:r>
              <a:rPr lang="en-US" i="1" smtClean="0">
                <a:latin typeface="Times" pitchFamily="-65" charset="0"/>
              </a:rPr>
              <a:t> | </a:t>
            </a:r>
            <a:r>
              <a:rPr lang="en-US" smtClean="0">
                <a:latin typeface="Times" pitchFamily="-65" charset="0"/>
              </a:rPr>
              <a:t>The definitions of AT devices and AT services contained in IDEA 2004 read as follows:</a:t>
            </a:r>
          </a:p>
          <a:p>
            <a:r>
              <a:rPr lang="en-US" b="1" smtClean="0">
                <a:latin typeface="Times" pitchFamily="-65" charset="0"/>
              </a:rPr>
              <a:t>§300.5 Assistive technology device.</a:t>
            </a:r>
            <a:endParaRPr lang="en-US" smtClean="0">
              <a:latin typeface="Times" pitchFamily="-65" charset="0"/>
            </a:endParaRPr>
          </a:p>
          <a:p>
            <a:r>
              <a:rPr lang="en-US" i="1" smtClean="0">
                <a:latin typeface="Times" pitchFamily="-65" charset="0"/>
              </a:rPr>
              <a:t>Assistive technology device</a:t>
            </a:r>
            <a:r>
              <a:rPr lang="en-US" smtClean="0">
                <a:latin typeface="Times" pitchFamily="-65" charset="0"/>
              </a:rPr>
              <a:t> means any item, piece of equipment, or product system, whether acquired commercially off the shelf, modified, or customized, that is used to increase, maintain, or improve the functional capabilities of a child with a disability. The term does not include a medical device that is surgically implanted, or the replacement of such device.</a:t>
            </a:r>
          </a:p>
          <a:p>
            <a:r>
              <a:rPr lang="en-US" smtClean="0">
                <a:latin typeface="Times" pitchFamily="-65" charset="0"/>
              </a:rPr>
              <a:t>___________</a:t>
            </a:r>
          </a:p>
          <a:p>
            <a:r>
              <a:rPr lang="en-US" b="1" smtClean="0">
                <a:latin typeface="Times" pitchFamily="-65" charset="0"/>
              </a:rPr>
              <a:t>§300.6 Assistive technology service.</a:t>
            </a:r>
            <a:endParaRPr lang="en-US" smtClean="0">
              <a:latin typeface="Times" pitchFamily="-65" charset="0"/>
            </a:endParaRPr>
          </a:p>
          <a:p>
            <a:r>
              <a:rPr lang="en-US" i="1" smtClean="0">
                <a:latin typeface="Times" pitchFamily="-65" charset="0"/>
              </a:rPr>
              <a:t>Assistive technology service</a:t>
            </a:r>
            <a:r>
              <a:rPr lang="en-US" smtClean="0">
                <a:latin typeface="Times" pitchFamily="-65" charset="0"/>
              </a:rPr>
              <a:t> means any service that directly assists a child with a disability in the selection, acquisition, or use of an assistive technology device. The term includes—</a:t>
            </a:r>
          </a:p>
          <a:p>
            <a:r>
              <a:rPr lang="en-US" smtClean="0">
                <a:latin typeface="Times" pitchFamily="-65" charset="0"/>
              </a:rPr>
              <a:t>(a) The evaluation of the needs of a child with a disability, including a functional evaluation of the child in the child’s customary environment;</a:t>
            </a:r>
          </a:p>
          <a:p>
            <a:r>
              <a:rPr lang="en-US" smtClean="0">
                <a:latin typeface="Times" pitchFamily="-65" charset="0"/>
              </a:rPr>
              <a:t>(b) Purchasing, leasing, or otherwise providing for the acquisition of assistive technology devices by children with disabilities;</a:t>
            </a:r>
          </a:p>
          <a:p>
            <a:r>
              <a:rPr lang="en-US" smtClean="0">
                <a:latin typeface="Times" pitchFamily="-65" charset="0"/>
              </a:rPr>
              <a:t>(c) Selecting, designing, fitting, customizing, adapting, applying, maintaining, repairing, or replacing assistive technology devices;</a:t>
            </a:r>
          </a:p>
          <a:p>
            <a:r>
              <a:rPr lang="en-US" smtClean="0">
                <a:latin typeface="Times" pitchFamily="-65" charset="0"/>
              </a:rPr>
              <a:t>(d) Coordinating and using other therapies, interventions, or services with assistive technology devices, such as those associated with existing education and rehabilitation plans and programs;</a:t>
            </a:r>
          </a:p>
          <a:p>
            <a:r>
              <a:rPr lang="en-US" smtClean="0">
                <a:latin typeface="Times" pitchFamily="-65" charset="0"/>
              </a:rPr>
              <a:t>(e) Training or technical assistance for a child with a disability or, if appropriate, that child’s family; and</a:t>
            </a:r>
          </a:p>
          <a:p>
            <a:r>
              <a:rPr lang="en-US" smtClean="0">
                <a:latin typeface="Times" pitchFamily="-65" charset="0"/>
              </a:rPr>
              <a:t>(f) Training or technical assistance for professionals (including individuals providing education or rehabilitation services), employers, or other individuals who provide services to, employ, or are otherwise substantially involved in the major life functions of that child.</a:t>
            </a:r>
          </a:p>
          <a:p>
            <a:endParaRPr lang="en-US" b="1" smtClean="0">
              <a:latin typeface="Times" pitchFamily="-65" charset="0"/>
            </a:endParaRPr>
          </a:p>
          <a:p>
            <a:r>
              <a:rPr lang="en-US" b="1" smtClean="0">
                <a:latin typeface="Times" pitchFamily="-65" charset="0"/>
              </a:rPr>
              <a:t>Considering AT</a:t>
            </a:r>
          </a:p>
          <a:p>
            <a:r>
              <a:rPr lang="en-US" smtClean="0">
                <a:latin typeface="Times" pitchFamily="-65" charset="0"/>
              </a:rPr>
              <a:t>Assistive technology devices can help many children do certain activities or tasks. Examples of these devices are:</a:t>
            </a:r>
          </a:p>
          <a:p>
            <a:r>
              <a:rPr lang="en-US" smtClean="0">
                <a:latin typeface="Times" pitchFamily="-65" charset="0"/>
              </a:rPr>
              <a:t>devices that make the words bigger on the computer screen or that “read” the typed words aloud—which can help children who do not see well;</a:t>
            </a:r>
          </a:p>
          <a:p>
            <a:r>
              <a:rPr lang="en-US" smtClean="0">
                <a:latin typeface="Times" pitchFamily="-65" charset="0"/>
              </a:rPr>
              <a:t>electronic talking boards—which can help students who have trouble speaking; and</a:t>
            </a:r>
          </a:p>
          <a:p>
            <a:r>
              <a:rPr lang="en-US" smtClean="0">
                <a:latin typeface="Times" pitchFamily="-65" charset="0"/>
              </a:rPr>
              <a:t>computers and special programs for the computer—which can help students with all kinds of disabilities learn more easily.</a:t>
            </a:r>
          </a:p>
          <a:p>
            <a:r>
              <a:rPr lang="en-US" b="1" smtClean="0">
                <a:latin typeface="Times" pitchFamily="-65" charset="0"/>
              </a:rPr>
              <a:t>AT must be considered for all children with disabilities, regardless of disability</a:t>
            </a:r>
            <a:r>
              <a:rPr lang="en-US" smtClean="0">
                <a:latin typeface="Times" pitchFamily="-65" charset="0"/>
              </a:rPr>
              <a:t>, and as is true for other special factors, consideration must be individualized. Assistive technology services include evaluating the child to see if he or she could benefit from using an assistive device. These services also include providing the devices and training the child (or family or the professionals who work with the child) to use the device.</a:t>
            </a:r>
          </a:p>
          <a:p>
            <a:r>
              <a:rPr lang="en-US" smtClean="0">
                <a:latin typeface="Times" pitchFamily="-65" charset="0"/>
              </a:rPr>
              <a:t>For many children, the first line of inquiry is whether the child’s IEP can be implemented satisfactorily in the regular educational environment with the use of supplementary aids and services. Since AT devices or services can be provided as supplementary aids or services, a child’s IEP team may need to consider whether a particular child requires a particular AT device or service, or whether school personnel require aid or support to enable a child with a disability to be educated satisfactorily in the regular education environment. Section 300.320(a)(4) of IDEA requires the IEP team to include a statement of the special education and related services and supplementary aids and services, based on peer-reviewed research to the extent practicable, to be provided to the child, or on behalf of the child. This would include any AT devices and services (determined by the IEP team) that the child needs in order for the child to receive a free appropriate public education (FAPE).</a:t>
            </a:r>
          </a:p>
          <a:p>
            <a:r>
              <a:rPr lang="en-US" smtClean="0">
                <a:latin typeface="Times" pitchFamily="-65" charset="0"/>
              </a:rPr>
              <a:t>Another topic that an IEP team may need to consider on a case-by-case basis is whether a child with a disability may need to use a school-purchased AT device in settings other than school, such as the child’s home or other parts of the community, in order for the child to receive FAPE.</a:t>
            </a:r>
          </a:p>
          <a:p>
            <a:endParaRPr lang="en-US" b="1" smtClean="0">
              <a:latin typeface="Times" pitchFamily="-65" charset="0"/>
            </a:endParaRPr>
          </a:p>
          <a:p>
            <a:r>
              <a:rPr lang="en-US" b="1" smtClean="0">
                <a:latin typeface="Times" pitchFamily="-65" charset="0"/>
              </a:rPr>
              <a:t>The ABCs of AT</a:t>
            </a:r>
          </a:p>
          <a:p>
            <a:r>
              <a:rPr lang="en-US" smtClean="0">
                <a:latin typeface="Times" pitchFamily="-65" charset="0"/>
              </a:rPr>
              <a:t>According to the Family Center on Technology and Disability (FCTD), “Assistive technology is any kind of technology that can be used to enhance the functional independence of a person with a disability” (2006, p. 2). FCTD’s fact sheet called </a:t>
            </a:r>
            <a:r>
              <a:rPr lang="en-US" i="1" smtClean="0">
                <a:latin typeface="Times" pitchFamily="-65" charset="0"/>
              </a:rPr>
              <a:t>Assistive Technology 101</a:t>
            </a:r>
            <a:r>
              <a:rPr lang="en-US" smtClean="0">
                <a:latin typeface="Times" pitchFamily="-65" charset="0"/>
              </a:rPr>
              <a:t> can help IEP teams learn more about AT and lay the foundation for its discussion. The fact sheet is available online (along with all of FCTD’s fact sheets), at: http://www.fctd.info/resources/index.php</a:t>
            </a:r>
          </a:p>
          <a:p>
            <a:r>
              <a:rPr lang="en-US" smtClean="0">
                <a:latin typeface="Times" pitchFamily="-65" charset="0"/>
              </a:rPr>
              <a:t>FCTD also offers a fact sheet called </a:t>
            </a:r>
            <a:r>
              <a:rPr lang="en-US" i="1" smtClean="0">
                <a:latin typeface="Times" pitchFamily="-65" charset="0"/>
              </a:rPr>
              <a:t>Assistive Technology and the IEP</a:t>
            </a:r>
            <a:r>
              <a:rPr lang="en-US" smtClean="0">
                <a:latin typeface="Times" pitchFamily="-65" charset="0"/>
              </a:rPr>
              <a:t> that can be helpful to the IEP team when it examines a child’s needs for AT devices and/or services. Find it at:</a:t>
            </a:r>
            <a:br>
              <a:rPr lang="en-US" smtClean="0">
                <a:latin typeface="Times" pitchFamily="-65" charset="0"/>
              </a:rPr>
            </a:br>
            <a:r>
              <a:rPr lang="en-US" smtClean="0">
                <a:latin typeface="Times" pitchFamily="-65" charset="0"/>
              </a:rPr>
              <a:t>http://www.fctd.info/resources/AT_IEP.php</a:t>
            </a:r>
          </a:p>
          <a:p>
            <a:endParaRPr lang="en-US" b="1" smtClean="0">
              <a:latin typeface="Times" pitchFamily="-65" charset="0"/>
            </a:endParaRPr>
          </a:p>
          <a:p>
            <a:r>
              <a:rPr lang="en-US" b="1" smtClean="0">
                <a:latin typeface="Times" pitchFamily="-65" charset="0"/>
              </a:rPr>
              <a:t>State AT Projects </a:t>
            </a:r>
          </a:p>
          <a:p>
            <a:r>
              <a:rPr lang="en-US" smtClean="0">
                <a:latin typeface="Times" pitchFamily="-65" charset="0"/>
              </a:rPr>
              <a:t>State-level contacts and technical assistance centers exist to support capacity building with respect to AT and keep abreast of this rapidly developing field. The spectrum of available AT devices has grown remarkably just in the time span since this special factor was introduced into the law as part of the 1997 amendments to IDEA. Get in touch with the contacts and centers in your State, which you can identify through these two sources of information:</a:t>
            </a:r>
          </a:p>
          <a:p>
            <a:r>
              <a:rPr lang="en-US" smtClean="0">
                <a:latin typeface="Times" pitchFamily="-65" charset="0"/>
              </a:rPr>
              <a:t>NICHCY’s </a:t>
            </a:r>
            <a:r>
              <a:rPr lang="en-US" i="1" smtClean="0">
                <a:latin typeface="Times" pitchFamily="-65" charset="0"/>
              </a:rPr>
              <a:t>State Organizations</a:t>
            </a:r>
            <a:r>
              <a:rPr lang="en-US" smtClean="0">
                <a:latin typeface="Times" pitchFamily="-65" charset="0"/>
              </a:rPr>
              <a:t>, under “state agencies” and these headings : “Technology-Related Assistance; Special Format Books for Children and Youth” and “Regional ADA &amp; IT Technical Assistance Center:</a:t>
            </a:r>
            <a:br>
              <a:rPr lang="en-US" smtClean="0">
                <a:latin typeface="Times" pitchFamily="-65" charset="0"/>
              </a:rPr>
            </a:br>
            <a:r>
              <a:rPr lang="en-US" smtClean="0">
                <a:latin typeface="Times" pitchFamily="-65" charset="0"/>
              </a:rPr>
              <a:t>Available online at: http://nichcy.org/state-organization-search-by-state</a:t>
            </a:r>
          </a:p>
          <a:p>
            <a:r>
              <a:rPr lang="en-US" smtClean="0">
                <a:latin typeface="Times" pitchFamily="-65" charset="0"/>
              </a:rPr>
              <a:t>FCTD’s members page, at:</a:t>
            </a:r>
            <a:br>
              <a:rPr lang="en-US" smtClean="0">
                <a:latin typeface="Times" pitchFamily="-65" charset="0"/>
              </a:rPr>
            </a:br>
            <a:r>
              <a:rPr lang="en-US" smtClean="0">
                <a:latin typeface="Times" pitchFamily="-65" charset="0"/>
              </a:rPr>
              <a:t>http://www.fctd.info/organizations</a:t>
            </a:r>
          </a:p>
          <a:p>
            <a:endParaRPr lang="en-US" smtClean="0">
              <a:latin typeface="Times" pitchFamily="-65" charset="0"/>
            </a:endParaRPr>
          </a:p>
          <a:p>
            <a:r>
              <a:rPr lang="en-US" b="1" smtClean="0">
                <a:latin typeface="Times" pitchFamily="-65" charset="0"/>
              </a:rPr>
              <a:t>A Starter List of Additional Information</a:t>
            </a:r>
          </a:p>
          <a:p>
            <a:r>
              <a:rPr lang="en-US" smtClean="0">
                <a:latin typeface="Times" pitchFamily="-65" charset="0"/>
              </a:rPr>
              <a:t>Assistive Technology: Strategies, Tools, Accommodations and Resources (ATSTAR)</a:t>
            </a:r>
            <a:br>
              <a:rPr lang="en-US" smtClean="0">
                <a:latin typeface="Times" pitchFamily="-65" charset="0"/>
              </a:rPr>
            </a:br>
            <a:r>
              <a:rPr lang="en-US" smtClean="0">
                <a:latin typeface="Times" pitchFamily="-65" charset="0"/>
              </a:rPr>
              <a:t>A series of online teacher training modules with supporting CD-based videos, designed to help teachers learn to use assistive technology in the classroom.</a:t>
            </a:r>
            <a:br>
              <a:rPr lang="en-US" smtClean="0">
                <a:latin typeface="Times" pitchFamily="-65" charset="0"/>
              </a:rPr>
            </a:br>
            <a:r>
              <a:rPr lang="en-US" smtClean="0">
                <a:latin typeface="Times" pitchFamily="-65" charset="0"/>
              </a:rPr>
              <a:t>http://www.atstar.org/index.html</a:t>
            </a:r>
          </a:p>
          <a:p>
            <a:r>
              <a:rPr lang="en-US" smtClean="0">
                <a:latin typeface="Times" pitchFamily="-65" charset="0"/>
              </a:rPr>
              <a:t>National Assistive Technology Technical Assistance Partnership (NATTAP) </a:t>
            </a:r>
            <a:r>
              <a:rPr lang="en-US" smtClean="0">
                <a:latin typeface="Times" pitchFamily="-65" charset="0"/>
                <a:hlinkClick r:id="rId5"/>
              </a:rPr>
              <a:t/>
            </a:r>
            <a:br>
              <a:rPr lang="en-US" smtClean="0">
                <a:latin typeface="Times" pitchFamily="-65" charset="0"/>
                <a:hlinkClick r:id="rId5"/>
              </a:rPr>
            </a:br>
            <a:r>
              <a:rPr lang="en-US" smtClean="0">
                <a:latin typeface="Times" pitchFamily="-65" charset="0"/>
              </a:rPr>
              <a:t>Technical assistance to the 56 State and territory AT programs authorized under the Assistive Technology Act of 1998, as amended.</a:t>
            </a:r>
            <a:br>
              <a:rPr lang="en-US" smtClean="0">
                <a:latin typeface="Times" pitchFamily="-65" charset="0"/>
              </a:rPr>
            </a:br>
            <a:r>
              <a:rPr lang="en-US" smtClean="0">
                <a:latin typeface="Times" pitchFamily="-65" charset="0"/>
              </a:rPr>
              <a:t>http://www.resnaprojects.org/nattap/</a:t>
            </a:r>
          </a:p>
          <a:p>
            <a:r>
              <a:rPr lang="en-US" smtClean="0">
                <a:latin typeface="Times" pitchFamily="-65" charset="0"/>
              </a:rPr>
              <a:t>Family Information Guide to Assistive Technology (in English and Spanish) </a:t>
            </a:r>
            <a:br>
              <a:rPr lang="en-US" smtClean="0">
                <a:latin typeface="Times" pitchFamily="-65" charset="0"/>
              </a:rPr>
            </a:br>
            <a:r>
              <a:rPr lang="en-US" smtClean="0">
                <a:latin typeface="Times" pitchFamily="-65" charset="0"/>
              </a:rPr>
              <a:t>http://www.fctd.info/resources/fig_summary.php</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4" name="Rectangle 3"/>
          <p:cNvSpPr>
            <a:spLocks noGrp="1" noChangeArrowheads="1"/>
          </p:cNvSpPr>
          <p:nvPr>
            <p:ph type="dt" sz="quarter" idx="1"/>
          </p:nvPr>
        </p:nvSpPr>
        <p:spPr>
          <a:noFill/>
          <a:ln>
            <a:miter lim="800000"/>
            <a:headEnd/>
            <a:tailEnd/>
          </a:ln>
        </p:spPr>
        <p:txBody>
          <a:bodyPr/>
          <a:lstStyle/>
          <a:p>
            <a:fld id="{66165842-F8FB-2C4E-9AFD-E8E7C4C22DC5}" type="datetime1">
              <a:rPr lang="en-US" smtClean="0"/>
              <a:pPr/>
              <a:t>10/6/14</a:t>
            </a:fld>
            <a:endParaRPr lang="en-US"/>
          </a:p>
        </p:txBody>
      </p:sp>
      <p:sp>
        <p:nvSpPr>
          <p:cNvPr id="320516" name="Rectangle 2"/>
          <p:cNvSpPr>
            <a:spLocks noGrp="1" noRot="1" noChangeAspect="1" noChangeArrowheads="1" noTextEdit="1"/>
          </p:cNvSpPr>
          <p:nvPr>
            <p:ph type="sldImg"/>
          </p:nvPr>
        </p:nvSpPr>
        <p:spPr>
          <a:ln/>
        </p:spPr>
      </p:sp>
      <p:sp>
        <p:nvSpPr>
          <p:cNvPr id="320517"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2" name="Rectangle 3"/>
          <p:cNvSpPr>
            <a:spLocks noGrp="1" noChangeArrowheads="1"/>
          </p:cNvSpPr>
          <p:nvPr>
            <p:ph type="dt" sz="quarter" idx="1"/>
          </p:nvPr>
        </p:nvSpPr>
        <p:spPr>
          <a:noFill/>
          <a:ln>
            <a:miter lim="800000"/>
            <a:headEnd/>
            <a:tailEnd/>
          </a:ln>
        </p:spPr>
        <p:txBody>
          <a:bodyPr/>
          <a:lstStyle/>
          <a:p>
            <a:fld id="{081D6E66-10A9-8A4A-8186-CD35D945085B}" type="datetime1">
              <a:rPr lang="en-US" smtClean="0"/>
              <a:pPr/>
              <a:t>10/6/14</a:t>
            </a:fld>
            <a:endParaRPr lang="en-US"/>
          </a:p>
        </p:txBody>
      </p:sp>
      <p:sp>
        <p:nvSpPr>
          <p:cNvPr id="322564" name="Rectangle 2"/>
          <p:cNvSpPr>
            <a:spLocks noGrp="1" noRot="1" noChangeAspect="1" noChangeArrowheads="1" noTextEdit="1"/>
          </p:cNvSpPr>
          <p:nvPr>
            <p:ph type="sldImg"/>
          </p:nvPr>
        </p:nvSpPr>
        <p:spPr>
          <a:ln/>
        </p:spPr>
      </p:sp>
      <p:sp>
        <p:nvSpPr>
          <p:cNvPr id="322565"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4610" name="Rectangle 3"/>
          <p:cNvSpPr>
            <a:spLocks noGrp="1" noChangeArrowheads="1"/>
          </p:cNvSpPr>
          <p:nvPr>
            <p:ph type="dt" sz="quarter" idx="1"/>
          </p:nvPr>
        </p:nvSpPr>
        <p:spPr>
          <a:noFill/>
          <a:ln>
            <a:miter lim="800000"/>
            <a:headEnd/>
            <a:tailEnd/>
          </a:ln>
        </p:spPr>
        <p:txBody>
          <a:bodyPr/>
          <a:lstStyle/>
          <a:p>
            <a:fld id="{9D4FD5D5-5FAA-C441-AFCD-3F09F035BA1D}" type="datetime1">
              <a:rPr lang="en-US" smtClean="0"/>
              <a:pPr/>
              <a:t>10/6/14</a:t>
            </a:fld>
            <a:endParaRPr lang="en-US"/>
          </a:p>
        </p:txBody>
      </p:sp>
      <p:sp>
        <p:nvSpPr>
          <p:cNvPr id="324612" name="Rectangle 2"/>
          <p:cNvSpPr>
            <a:spLocks noGrp="1" noRot="1" noChangeAspect="1" noChangeArrowheads="1" noTextEdit="1"/>
          </p:cNvSpPr>
          <p:nvPr>
            <p:ph type="sldImg"/>
          </p:nvPr>
        </p:nvSpPr>
        <p:spPr>
          <a:ln/>
        </p:spPr>
      </p:sp>
      <p:sp>
        <p:nvSpPr>
          <p:cNvPr id="324613"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6658" name="Rectangle 3"/>
          <p:cNvSpPr>
            <a:spLocks noGrp="1" noChangeArrowheads="1"/>
          </p:cNvSpPr>
          <p:nvPr>
            <p:ph type="dt" sz="quarter" idx="1"/>
          </p:nvPr>
        </p:nvSpPr>
        <p:spPr>
          <a:noFill/>
          <a:ln>
            <a:miter lim="800000"/>
            <a:headEnd/>
            <a:tailEnd/>
          </a:ln>
        </p:spPr>
        <p:txBody>
          <a:bodyPr/>
          <a:lstStyle/>
          <a:p>
            <a:fld id="{F3A99808-B822-4043-9283-35344A296066}" type="datetime1">
              <a:rPr lang="en-US" smtClean="0"/>
              <a:pPr/>
              <a:t>10/6/14</a:t>
            </a:fld>
            <a:endParaRPr lang="en-US"/>
          </a:p>
        </p:txBody>
      </p:sp>
      <p:sp>
        <p:nvSpPr>
          <p:cNvPr id="326660" name="Rectangle 2"/>
          <p:cNvSpPr>
            <a:spLocks noGrp="1" noRot="1" noChangeAspect="1" noChangeArrowheads="1" noTextEdit="1"/>
          </p:cNvSpPr>
          <p:nvPr>
            <p:ph type="sldImg"/>
          </p:nvPr>
        </p:nvSpPr>
        <p:spPr>
          <a:ln/>
        </p:spPr>
      </p:sp>
      <p:sp>
        <p:nvSpPr>
          <p:cNvPr id="32666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8706" name="Rectangle 3"/>
          <p:cNvSpPr>
            <a:spLocks noGrp="1" noChangeArrowheads="1"/>
          </p:cNvSpPr>
          <p:nvPr>
            <p:ph type="dt" sz="quarter" idx="1"/>
          </p:nvPr>
        </p:nvSpPr>
        <p:spPr>
          <a:noFill/>
          <a:ln>
            <a:miter lim="800000"/>
            <a:headEnd/>
            <a:tailEnd/>
          </a:ln>
        </p:spPr>
        <p:txBody>
          <a:bodyPr/>
          <a:lstStyle/>
          <a:p>
            <a:fld id="{B09ABF2D-A31C-CB41-8EDE-B4E19C3C734E}" type="datetime1">
              <a:rPr lang="en-US" smtClean="0"/>
              <a:pPr/>
              <a:t>10/6/14</a:t>
            </a:fld>
            <a:endParaRPr lang="en-US"/>
          </a:p>
        </p:txBody>
      </p:sp>
      <p:sp>
        <p:nvSpPr>
          <p:cNvPr id="328708" name="Rectangle 2"/>
          <p:cNvSpPr>
            <a:spLocks noGrp="1" noRot="1" noChangeAspect="1" noChangeArrowheads="1" noTextEdit="1"/>
          </p:cNvSpPr>
          <p:nvPr>
            <p:ph type="sldImg"/>
          </p:nvPr>
        </p:nvSpPr>
        <p:spPr>
          <a:ln/>
        </p:spPr>
      </p:sp>
      <p:sp>
        <p:nvSpPr>
          <p:cNvPr id="328709"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946" name="Rectangle 3"/>
          <p:cNvSpPr>
            <a:spLocks noGrp="1" noChangeArrowheads="1"/>
          </p:cNvSpPr>
          <p:nvPr>
            <p:ph type="dt" sz="quarter" idx="1"/>
          </p:nvPr>
        </p:nvSpPr>
        <p:spPr>
          <a:noFill/>
          <a:ln>
            <a:miter lim="800000"/>
            <a:headEnd/>
            <a:tailEnd/>
          </a:ln>
        </p:spPr>
        <p:txBody>
          <a:bodyPr/>
          <a:lstStyle/>
          <a:p>
            <a:fld id="{6CEFBC06-5D37-8544-BD44-0140EEEB053F}" type="datetime1">
              <a:rPr lang="en-US" smtClean="0">
                <a:latin typeface="Arial" pitchFamily="-105" charset="0"/>
              </a:rPr>
              <a:pPr/>
              <a:t>10/6/14</a:t>
            </a:fld>
            <a:endParaRPr lang="en-US">
              <a:latin typeface="Arial" pitchFamily="-105" charset="0"/>
            </a:endParaRPr>
          </a:p>
        </p:txBody>
      </p:sp>
      <p:sp>
        <p:nvSpPr>
          <p:cNvPr id="338948" name="Rectangle 2"/>
          <p:cNvSpPr>
            <a:spLocks noGrp="1" noRot="1" noChangeAspect="1" noChangeArrowheads="1" noTextEdit="1"/>
          </p:cNvSpPr>
          <p:nvPr>
            <p:ph type="sldImg"/>
          </p:nvPr>
        </p:nvSpPr>
        <p:spPr>
          <a:ln/>
        </p:spPr>
      </p:sp>
      <p:sp>
        <p:nvSpPr>
          <p:cNvPr id="338949" name="Rectangle 3"/>
          <p:cNvSpPr>
            <a:spLocks noGrp="1" noChangeArrowheads="1"/>
          </p:cNvSpPr>
          <p:nvPr>
            <p:ph type="body" idx="1"/>
          </p:nvPr>
        </p:nvSpPr>
        <p:spPr>
          <a:noFill/>
        </p:spPr>
        <p:txBody>
          <a:bodyPr/>
          <a:lstStyle/>
          <a:p>
            <a:r>
              <a:rPr lang="en-US" smtClean="0">
                <a:latin typeface="Times" pitchFamily="-105" charset="0"/>
                <a:ea typeface="ＭＳ Ｐゴシック" pitchFamily="-105" charset="-128"/>
                <a:cs typeface="ＭＳ Ｐゴシック" pitchFamily="-105" charset="-128"/>
              </a:rPr>
              <a:t>Refer to the color coded IEP goal development resource</a:t>
            </a:r>
          </a:p>
          <a:p>
            <a:endParaRPr lang="en-US" smtClean="0">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0994" name="Rectangle 3"/>
          <p:cNvSpPr>
            <a:spLocks noGrp="1" noChangeArrowheads="1"/>
          </p:cNvSpPr>
          <p:nvPr>
            <p:ph type="dt" sz="quarter" idx="1"/>
          </p:nvPr>
        </p:nvSpPr>
        <p:spPr>
          <a:noFill/>
          <a:ln>
            <a:miter lim="800000"/>
            <a:headEnd/>
            <a:tailEnd/>
          </a:ln>
        </p:spPr>
        <p:txBody>
          <a:bodyPr/>
          <a:lstStyle/>
          <a:p>
            <a:fld id="{4DF8F655-3B65-064F-886B-7AD8ADBFCFA3}" type="datetime1">
              <a:rPr lang="en-US" smtClean="0">
                <a:latin typeface="Arial" pitchFamily="-105" charset="0"/>
              </a:rPr>
              <a:pPr/>
              <a:t>10/6/14</a:t>
            </a:fld>
            <a:endParaRPr lang="en-US">
              <a:latin typeface="Arial" pitchFamily="-105" charset="0"/>
            </a:endParaRPr>
          </a:p>
        </p:txBody>
      </p:sp>
      <p:sp>
        <p:nvSpPr>
          <p:cNvPr id="340996" name="Rectangle 2"/>
          <p:cNvSpPr>
            <a:spLocks noGrp="1" noRot="1" noChangeAspect="1" noChangeArrowheads="1" noTextEdit="1"/>
          </p:cNvSpPr>
          <p:nvPr>
            <p:ph type="sldImg"/>
          </p:nvPr>
        </p:nvSpPr>
        <p:spPr>
          <a:ln/>
        </p:spPr>
      </p:sp>
      <p:sp>
        <p:nvSpPr>
          <p:cNvPr id="340997" name="Rectangle 3"/>
          <p:cNvSpPr>
            <a:spLocks noGrp="1" noChangeArrowheads="1"/>
          </p:cNvSpPr>
          <p:nvPr>
            <p:ph type="body" idx="1"/>
          </p:nvPr>
        </p:nvSpPr>
        <p:spPr>
          <a:noFill/>
        </p:spPr>
        <p:txBody>
          <a:bodyPr/>
          <a:lstStyle/>
          <a:p>
            <a:endParaRPr lang="en-US">
              <a:latin typeface="Times" pitchFamily="-105" charset="0"/>
              <a:ea typeface="ＭＳ Ｐゴシック" pitchFamily="-105" charset="-128"/>
              <a:cs typeface="ＭＳ Ｐゴシック"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3042" name="Rectangle 3"/>
          <p:cNvSpPr>
            <a:spLocks noGrp="1" noChangeArrowheads="1"/>
          </p:cNvSpPr>
          <p:nvPr>
            <p:ph type="dt" sz="quarter" idx="1"/>
          </p:nvPr>
        </p:nvSpPr>
        <p:spPr>
          <a:noFill/>
          <a:ln>
            <a:miter lim="800000"/>
            <a:headEnd/>
            <a:tailEnd/>
          </a:ln>
        </p:spPr>
        <p:txBody>
          <a:bodyPr/>
          <a:lstStyle/>
          <a:p>
            <a:fld id="{0579FB3B-CFC0-1C41-8983-B577544A131E}" type="datetime1">
              <a:rPr lang="en-US" smtClean="0"/>
              <a:pPr/>
              <a:t>10/6/14</a:t>
            </a:fld>
            <a:endParaRPr lang="en-US"/>
          </a:p>
        </p:txBody>
      </p:sp>
      <p:sp>
        <p:nvSpPr>
          <p:cNvPr id="343044" name="Rectangle 2"/>
          <p:cNvSpPr>
            <a:spLocks noGrp="1" noRot="1" noChangeAspect="1" noChangeArrowheads="1" noTextEdit="1"/>
          </p:cNvSpPr>
          <p:nvPr>
            <p:ph type="sldImg"/>
          </p:nvPr>
        </p:nvSpPr>
        <p:spPr>
          <a:ln/>
        </p:spPr>
      </p:sp>
      <p:sp>
        <p:nvSpPr>
          <p:cNvPr id="343045" name="Rectangle 3"/>
          <p:cNvSpPr>
            <a:spLocks noGrp="1" noChangeArrowheads="1"/>
          </p:cNvSpPr>
          <p:nvPr>
            <p:ph type="body" idx="1"/>
          </p:nvPr>
        </p:nvSpPr>
        <p:spPr>
          <a:noFill/>
        </p:spPr>
        <p:txBody>
          <a:bodyPr/>
          <a:lstStyle/>
          <a:p>
            <a:r>
              <a:rPr lang="en-US" smtClean="0">
                <a:latin typeface="Times" pitchFamily="-65" charset="0"/>
              </a:rPr>
              <a:t>Refer to the color coded IEP goal development resource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5090" name="Rectangle 3"/>
          <p:cNvSpPr>
            <a:spLocks noGrp="1" noChangeArrowheads="1"/>
          </p:cNvSpPr>
          <p:nvPr>
            <p:ph type="dt" sz="quarter" idx="1"/>
          </p:nvPr>
        </p:nvSpPr>
        <p:spPr>
          <a:noFill/>
          <a:ln>
            <a:miter lim="800000"/>
            <a:headEnd/>
            <a:tailEnd/>
          </a:ln>
        </p:spPr>
        <p:txBody>
          <a:bodyPr/>
          <a:lstStyle/>
          <a:p>
            <a:fld id="{576D8686-E424-5A46-9F3E-1806C9D14F71}" type="datetime1">
              <a:rPr lang="en-US" smtClean="0"/>
              <a:pPr/>
              <a:t>10/6/14</a:t>
            </a:fld>
            <a:endParaRPr lang="en-US"/>
          </a:p>
        </p:txBody>
      </p:sp>
      <p:sp>
        <p:nvSpPr>
          <p:cNvPr id="345092" name="Rectangle 2"/>
          <p:cNvSpPr>
            <a:spLocks noGrp="1" noRot="1" noChangeAspect="1" noChangeArrowheads="1" noTextEdit="1"/>
          </p:cNvSpPr>
          <p:nvPr>
            <p:ph type="sldImg"/>
          </p:nvPr>
        </p:nvSpPr>
        <p:spPr>
          <a:ln/>
        </p:spPr>
      </p:sp>
      <p:sp>
        <p:nvSpPr>
          <p:cNvPr id="345093"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9186" name="Rectangle 3"/>
          <p:cNvSpPr>
            <a:spLocks noGrp="1" noChangeArrowheads="1"/>
          </p:cNvSpPr>
          <p:nvPr>
            <p:ph type="dt" sz="quarter" idx="1"/>
          </p:nvPr>
        </p:nvSpPr>
        <p:spPr>
          <a:noFill/>
          <a:ln>
            <a:miter lim="800000"/>
            <a:headEnd/>
            <a:tailEnd/>
          </a:ln>
        </p:spPr>
        <p:txBody>
          <a:bodyPr/>
          <a:lstStyle/>
          <a:p>
            <a:fld id="{003B01B2-1B70-4042-AAE7-36565A01D359}" type="datetime1">
              <a:rPr lang="en-US" smtClean="0"/>
              <a:pPr/>
              <a:t>10/6/14</a:t>
            </a:fld>
            <a:endParaRPr lang="en-US"/>
          </a:p>
        </p:txBody>
      </p:sp>
      <p:sp>
        <p:nvSpPr>
          <p:cNvPr id="349188" name="Rectangle 2"/>
          <p:cNvSpPr>
            <a:spLocks noGrp="1" noRot="1" noChangeAspect="1" noChangeArrowheads="1" noTextEdit="1"/>
          </p:cNvSpPr>
          <p:nvPr>
            <p:ph type="sldImg"/>
          </p:nvPr>
        </p:nvSpPr>
        <p:spPr>
          <a:ln/>
        </p:spPr>
      </p:sp>
      <p:sp>
        <p:nvSpPr>
          <p:cNvPr id="349189" name="Rectangle 3"/>
          <p:cNvSpPr>
            <a:spLocks noGrp="1" noChangeArrowheads="1"/>
          </p:cNvSpPr>
          <p:nvPr>
            <p:ph type="body" idx="1"/>
          </p:nvPr>
        </p:nvSpPr>
        <p:spPr>
          <a:noFill/>
        </p:spPr>
        <p:txBody>
          <a:bodyPr/>
          <a:lstStyle/>
          <a:p>
            <a:r>
              <a:rPr lang="en-US" smtClean="0">
                <a:latin typeface="Times" pitchFamily="-65" charset="0"/>
              </a:rPr>
              <a:t>When developing goals and benchmarks note that the level of mastery should not be the only difference throughout the year. Increase independence and decrease the level of support (appropriately) provided through accommodations (given what/under what conditions). If the student is becoming more independent and the level of difficulty is increased accordingly, the level of mastery would logically stay almost the same across the year instead of increasing (70%, 80%, 90%) as many goals and benchmarks do.</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3"/>
          <p:cNvSpPr>
            <a:spLocks noGrp="1" noChangeArrowheads="1"/>
          </p:cNvSpPr>
          <p:nvPr>
            <p:ph type="dt" sz="quarter" idx="1"/>
          </p:nvPr>
        </p:nvSpPr>
        <p:spPr>
          <a:noFill/>
          <a:ln>
            <a:miter lim="800000"/>
            <a:headEnd/>
            <a:tailEnd/>
          </a:ln>
        </p:spPr>
        <p:txBody>
          <a:bodyPr/>
          <a:lstStyle/>
          <a:p>
            <a:fld id="{D08AB913-FC1B-604D-AF15-B54C0467FA3A}" type="datetime1">
              <a:rPr lang="en-US" smtClean="0"/>
              <a:pPr/>
              <a:t>10/6/14</a:t>
            </a:fld>
            <a:endParaRPr lang="en-US"/>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3"/>
          <p:cNvSpPr>
            <a:spLocks noGrp="1" noChangeArrowheads="1"/>
          </p:cNvSpPr>
          <p:nvPr>
            <p:ph type="dt" sz="quarter" idx="1"/>
          </p:nvPr>
        </p:nvSpPr>
        <p:spPr>
          <a:noFill/>
          <a:ln>
            <a:miter lim="800000"/>
            <a:headEnd/>
            <a:tailEnd/>
          </a:ln>
        </p:spPr>
        <p:txBody>
          <a:bodyPr/>
          <a:lstStyle/>
          <a:p>
            <a:fld id="{EF153F1A-5E35-054A-A080-DA5598E41650}" type="datetime1">
              <a:rPr lang="en-US" smtClean="0"/>
              <a:pPr/>
              <a:t>10/6/14</a:t>
            </a:fld>
            <a:endParaRPr lang="en-US"/>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3"/>
          <p:cNvSpPr>
            <a:spLocks noGrp="1" noChangeArrowheads="1"/>
          </p:cNvSpPr>
          <p:nvPr>
            <p:ph type="dt" sz="quarter" idx="1"/>
          </p:nvPr>
        </p:nvSpPr>
        <p:spPr>
          <a:noFill/>
          <a:ln>
            <a:miter lim="800000"/>
            <a:headEnd/>
            <a:tailEnd/>
          </a:ln>
        </p:spPr>
        <p:txBody>
          <a:bodyPr/>
          <a:lstStyle/>
          <a:p>
            <a:fld id="{A36D0EEE-2B66-0848-ADD6-0C48C2535657}" type="datetime1">
              <a:rPr lang="en-US" smtClean="0"/>
              <a:pPr/>
              <a:t>10/6/14</a:t>
            </a:fld>
            <a:endParaRPr lang="en-US"/>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3"/>
          <p:cNvSpPr>
            <a:spLocks noGrp="1" noChangeArrowheads="1"/>
          </p:cNvSpPr>
          <p:nvPr>
            <p:ph type="dt" sz="quarter" idx="1"/>
          </p:nvPr>
        </p:nvSpPr>
        <p:spPr>
          <a:noFill/>
          <a:ln>
            <a:miter lim="800000"/>
            <a:headEnd/>
            <a:tailEnd/>
          </a:ln>
        </p:spPr>
        <p:txBody>
          <a:bodyPr/>
          <a:lstStyle/>
          <a:p>
            <a:fld id="{0C67A17D-DE87-5B49-9E13-A0FE896B8FD7}" type="datetime1">
              <a:rPr lang="en-US" smtClean="0"/>
              <a:pPr/>
              <a:t>10/6/14</a:t>
            </a:fld>
            <a:endParaRPr lang="en-US"/>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7378" name="Rectangle 3"/>
          <p:cNvSpPr>
            <a:spLocks noGrp="1" noChangeArrowheads="1"/>
          </p:cNvSpPr>
          <p:nvPr>
            <p:ph type="dt" sz="quarter" idx="1"/>
          </p:nvPr>
        </p:nvSpPr>
        <p:spPr>
          <a:noFill/>
          <a:ln>
            <a:miter lim="800000"/>
            <a:headEnd/>
            <a:tailEnd/>
          </a:ln>
        </p:spPr>
        <p:txBody>
          <a:bodyPr/>
          <a:lstStyle/>
          <a:p>
            <a:fld id="{73DE5E3A-1638-A041-B6FC-2AAF2D92AC6F}" type="datetime1">
              <a:rPr lang="en-US" smtClean="0"/>
              <a:pPr/>
              <a:t>10/6/14</a:t>
            </a:fld>
            <a:endParaRPr lang="en-US"/>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p:spPr>
        <p:txBody>
          <a:bodyPr/>
          <a:lstStyle/>
          <a:p>
            <a:endParaRPr lang="en-US">
              <a:latin typeface="Times" pitchFamily="-65"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The UDL</a:t>
            </a:r>
            <a:r>
              <a:rPr lang="en-US" sz="1400" b="1" baseline="0" dirty="0" smtClean="0"/>
              <a:t> Agenda was created using a “</a:t>
            </a:r>
            <a:r>
              <a:rPr lang="en-US" sz="1400" b="1" baseline="0" dirty="0" err="1" smtClean="0"/>
              <a:t>Popplet</a:t>
            </a:r>
            <a:r>
              <a:rPr lang="en-US" sz="1400" b="1" baseline="0" dirty="0" smtClean="0"/>
              <a:t>” app, which is a free downloadable Mind Mapping tool. It addresses all three UDL principles as it is 1. Engaging; 2. Allows teachers to represent information to students in a way that connects what they are about to learn; and, 3. When used as an option for students to strategically express their understanding, it addresses Action and Expression (Principle #3).</a:t>
            </a:r>
          </a:p>
          <a:p>
            <a:r>
              <a:rPr lang="en-US" sz="1400" b="1" baseline="0" dirty="0" smtClean="0"/>
              <a:t>To cut down on visual overload, go out of presentation mode, enlarge the graphic and describe each section one at a time or project your </a:t>
            </a:r>
            <a:r>
              <a:rPr lang="en-US" sz="1400" b="1" baseline="0" dirty="0" err="1" smtClean="0"/>
              <a:t>iPad</a:t>
            </a:r>
            <a:r>
              <a:rPr lang="en-US" sz="1400" b="1" baseline="0" dirty="0" smtClean="0"/>
              <a:t> screen which makes it easier to navigate.</a:t>
            </a:r>
          </a:p>
          <a:p>
            <a:pPr marL="342900" indent="-342900">
              <a:buAutoNum type="arabicPeriod"/>
            </a:pPr>
            <a:r>
              <a:rPr lang="en-US" sz="1400" b="1" baseline="0" dirty="0" smtClean="0"/>
              <a:t>Note the 3 Principles and the color coding used and reference the updated guidelines with the brains at the top</a:t>
            </a:r>
          </a:p>
          <a:p>
            <a:pPr marL="342900" indent="-342900">
              <a:buAutoNum type="arabicPeriod"/>
            </a:pPr>
            <a:r>
              <a:rPr lang="en-US" sz="1400" b="1" baseline="0" dirty="0" smtClean="0"/>
              <a:t>The definition of UDL</a:t>
            </a:r>
          </a:p>
          <a:p>
            <a:pPr marL="342900" indent="-342900">
              <a:buAutoNum type="arabicPeriod"/>
            </a:pPr>
            <a:r>
              <a:rPr lang="en-US" sz="1400" b="1" baseline="0" dirty="0" smtClean="0"/>
              <a:t>The structure/vocabulary of UDL (reference the guidelines as a visual support)</a:t>
            </a:r>
          </a:p>
          <a:p>
            <a:pPr marL="342900" indent="-342900">
              <a:buAutoNum type="arabicPeriod"/>
            </a:pPr>
            <a:r>
              <a:rPr lang="en-US" sz="1400" b="1" baseline="0" dirty="0" smtClean="0"/>
              <a:t>The resources: UDL Theory to Practice is an eBook. Access to the book is addressed in slide #8</a:t>
            </a:r>
          </a:p>
          <a:p>
            <a:pPr marL="342900" indent="-342900">
              <a:buAutoNum type="arabicPeriod"/>
            </a:pPr>
            <a:r>
              <a:rPr lang="en-US" sz="1400" b="1" baseline="0" dirty="0" smtClean="0"/>
              <a:t>Design and Deliver was just released and explores the checkpoints in depth for deeper understanding</a:t>
            </a:r>
          </a:p>
          <a:p>
            <a:pPr marL="342900" indent="-342900">
              <a:buAutoNum type="arabicPeriod"/>
            </a:pPr>
            <a:r>
              <a:rPr lang="en-US" sz="1400" b="1" baseline="0" dirty="0" smtClean="0"/>
              <a:t>UDL uses the term “Expert Learner” to describe learning as a process, not destination. A video, definition and how an expert learner is defined by UDL. This UDL graphic should be made as a color graphic which provides specific descriptions within the context of each principle (See slide #11)</a:t>
            </a:r>
          </a:p>
          <a:p>
            <a:pPr marL="342900" indent="-342900">
              <a:buAutoNum type="arabicPeriod"/>
            </a:pPr>
            <a:r>
              <a:rPr lang="en-US" sz="1400" b="1" baseline="0" dirty="0" smtClean="0"/>
              <a:t>Learner variability is defined, how learners abilities can be based on the context in which they are learning and Mindsets, the work by Carol </a:t>
            </a:r>
            <a:r>
              <a:rPr lang="en-US" sz="1400" b="1" baseline="0" dirty="0" err="1" smtClean="0"/>
              <a:t>Dweck</a:t>
            </a:r>
            <a:r>
              <a:rPr lang="en-US" sz="1400" b="1" baseline="0" dirty="0" smtClean="0"/>
              <a:t> is a resource. (Slide #13 and #14)</a:t>
            </a:r>
            <a:endParaRPr lang="en-US" sz="1400" b="1" dirty="0"/>
          </a:p>
        </p:txBody>
      </p:sp>
      <p:sp>
        <p:nvSpPr>
          <p:cNvPr id="4" name="Slide Number Placeholder 3"/>
          <p:cNvSpPr>
            <a:spLocks noGrp="1"/>
          </p:cNvSpPr>
          <p:nvPr>
            <p:ph type="sldNum" sz="quarter" idx="10"/>
          </p:nvPr>
        </p:nvSpPr>
        <p:spPr/>
        <p:txBody>
          <a:bodyPr/>
          <a:lstStyle/>
          <a:p>
            <a:fld id="{4F1D749D-064D-B64A-9F35-E0EC6A327D9A}" type="slidenum">
              <a:rPr lang="en-US" smtClean="0"/>
              <a:pPr/>
              <a:t>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0803451"/>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US" b="1" dirty="0" smtClean="0"/>
              <a:t>As</a:t>
            </a:r>
            <a:r>
              <a:rPr lang="en-US" b="1" baseline="0" dirty="0" smtClean="0"/>
              <a:t> participants research, they may notice there are various representations of the UDL Guidelines. This slide moves to realign the principles based on the updated guidelines. In the end, they should always reference the color coding which has not changed.</a:t>
            </a:r>
            <a:endParaRPr lang="en-US" b="1" dirty="0" smtClean="0"/>
          </a:p>
        </p:txBody>
      </p:sp>
      <p:sp>
        <p:nvSpPr>
          <p:cNvPr id="256004" name="Date Placeholder 3"/>
          <p:cNvSpPr>
            <a:spLocks noGrp="1"/>
          </p:cNvSpPr>
          <p:nvPr>
            <p:ph type="dt" sz="quarter" idx="1"/>
          </p:nvPr>
        </p:nvSpPr>
        <p:spPr>
          <a:noFill/>
          <a:ln>
            <a:miter lim="800000"/>
            <a:headEnd/>
            <a:tailEnd/>
          </a:ln>
        </p:spPr>
        <p:txBody>
          <a:bodyPr/>
          <a:lstStyle/>
          <a:p>
            <a:fld id="{CE2D57FC-08DC-F245-9BBE-A086E12C47CD}" type="datetime1">
              <a:rPr lang="en-US" smtClean="0">
                <a:latin typeface="Arial" pitchFamily="-105" charset="0"/>
              </a:rPr>
              <a:pPr/>
              <a:t>10/6/14</a:t>
            </a:fld>
            <a:endParaRPr lang="en-US" smtClean="0">
              <a:latin typeface="Arial" pitchFamily="-105" charset="0"/>
            </a:endParaRPr>
          </a:p>
        </p:txBody>
      </p:sp>
      <p:sp>
        <p:nvSpPr>
          <p:cNvPr id="256005" name="Slide Number Placeholder 4"/>
          <p:cNvSpPr>
            <a:spLocks noGrp="1"/>
          </p:cNvSpPr>
          <p:nvPr>
            <p:ph type="sldNum" sz="quarter" idx="5"/>
          </p:nvPr>
        </p:nvSpPr>
        <p:spPr>
          <a:noFill/>
          <a:ln>
            <a:miter lim="800000"/>
            <a:headEnd/>
            <a:tailEnd/>
          </a:ln>
        </p:spPr>
        <p:txBody>
          <a:bodyPr/>
          <a:lstStyle/>
          <a:p>
            <a:fld id="{C1DB76B4-0BA6-7343-A0D9-A9429B607969}" type="slidenum">
              <a:rPr lang="en-US" smtClean="0">
                <a:latin typeface="Arial" pitchFamily="-105" charset="0"/>
              </a:rPr>
              <a:pPr/>
              <a:t>10</a:t>
            </a:fld>
            <a:endParaRPr lang="en-US" smtClean="0">
              <a:latin typeface="Arial" pitchFamily="-10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idx="1"/>
          </p:nvPr>
        </p:nvSpPr>
        <p:spPr>
          <a:xfrm>
            <a:off x="3535693" y="2273588"/>
            <a:ext cx="5151106" cy="3852576"/>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7465596" y="6530839"/>
            <a:ext cx="1500604" cy="430887"/>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i="0" dirty="0" err="1" smtClean="0">
                <a:latin typeface="Century Gothic"/>
                <a:cs typeface="Century Gothic"/>
              </a:rPr>
              <a:t>WestEd.org</a:t>
            </a:r>
            <a:r>
              <a:rPr lang="en-US" sz="1100" b="0" i="0" dirty="0" smtClean="0">
                <a:latin typeface="Century Gothic"/>
                <a:cs typeface="Century Gothic"/>
              </a:rPr>
              <a:t>   </a:t>
            </a:r>
            <a:fld id="{E12BCD5B-B8B8-E343-8220-82510C4DE741}" type="slidenum">
              <a:rPr lang="en-US" sz="1100" smtClean="0"/>
              <a:pPr marL="0" marR="0" indent="0" algn="l" defTabSz="457200" rtl="0" eaLnBrk="1" fontAlgn="auto" latinLnBrk="0" hangingPunct="1">
                <a:lnSpc>
                  <a:spcPct val="100000"/>
                </a:lnSpc>
                <a:spcBef>
                  <a:spcPts val="0"/>
                </a:spcBef>
                <a:spcAft>
                  <a:spcPts val="0"/>
                </a:spcAft>
                <a:buClrTx/>
                <a:buSzTx/>
                <a:buFontTx/>
                <a:buNone/>
                <a:tabLst/>
                <a:defRPr/>
              </a:pPr>
              <a:t>‹#›</a:t>
            </a:fld>
            <a:endParaRPr lang="en-US" sz="1100" dirty="0" smtClean="0"/>
          </a:p>
          <a:p>
            <a:endParaRPr lang="en-US" sz="1100" b="0" i="0" dirty="0">
              <a:latin typeface="Century Gothic"/>
              <a:cs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Title Slide">
    <p:spTree>
      <p:nvGrpSpPr>
        <p:cNvPr id="1" name=""/>
        <p:cNvGrpSpPr/>
        <p:nvPr/>
      </p:nvGrpSpPr>
      <p:grpSpPr>
        <a:xfrm>
          <a:off x="0" y="0"/>
          <a:ext cx="0" cy="0"/>
          <a:chOff x="0" y="0"/>
          <a:chExt cx="0" cy="0"/>
        </a:xfrm>
      </p:grpSpPr>
      <p:pic>
        <p:nvPicPr>
          <p:cNvPr id="7" name="Picture 6" descr="direction 1 -subpage2.jpg"/>
          <p:cNvPicPr>
            <a:picLocks noChangeAspect="1"/>
          </p:cNvPicPr>
          <p:nvPr userDrawn="1"/>
        </p:nvPicPr>
        <p:blipFill>
          <a:blip r:embed="rId2"/>
          <a:stretch>
            <a:fillRect/>
          </a:stretch>
        </p:blipFill>
        <p:spPr>
          <a:xfrm>
            <a:off x="0" y="-1674"/>
            <a:ext cx="9143999" cy="6859674"/>
          </a:xfrm>
          <a:prstGeom prst="rect">
            <a:avLst/>
          </a:prstGeom>
        </p:spPr>
      </p:pic>
      <p:sp>
        <p:nvSpPr>
          <p:cNvPr id="2" name="Title 1"/>
          <p:cNvSpPr>
            <a:spLocks noGrp="1"/>
          </p:cNvSpPr>
          <p:nvPr>
            <p:ph type="ctrTitle" hasCustomPrompt="1"/>
          </p:nvPr>
        </p:nvSpPr>
        <p:spPr>
          <a:xfrm>
            <a:off x="685799" y="304800"/>
            <a:ext cx="5875867" cy="1049867"/>
          </a:xfrm>
        </p:spPr>
        <p:txBody>
          <a:bodyPr/>
          <a:lstStyle>
            <a:lvl1pPr algn="l">
              <a:defRPr/>
            </a:lvl1pPr>
          </a:lstStyle>
          <a:p>
            <a:r>
              <a:rPr lang="en-US" dirty="0" smtClean="0"/>
              <a:t>This is Where the Main Title of the Slide Goes</a:t>
            </a:r>
            <a:endParaRPr lang="en-US" dirty="0"/>
          </a:p>
        </p:txBody>
      </p:sp>
      <p:pic>
        <p:nvPicPr>
          <p:cNvPr id="11" name="Picture 10" descr="wested-pms-hr-ai10-CMYK.eps"/>
          <p:cNvPicPr>
            <a:picLocks noChangeAspect="1"/>
          </p:cNvPicPr>
          <p:nvPr userDrawn="1"/>
        </p:nvPicPr>
        <p:blipFill>
          <a:blip r:embed="rId3"/>
          <a:stretch>
            <a:fillRect/>
          </a:stretch>
        </p:blipFill>
        <p:spPr>
          <a:xfrm>
            <a:off x="685799" y="6248403"/>
            <a:ext cx="1816100" cy="307038"/>
          </a:xfrm>
          <a:prstGeom prst="rect">
            <a:avLst/>
          </a:prstGeom>
        </p:spPr>
      </p:pic>
      <p:sp>
        <p:nvSpPr>
          <p:cNvPr id="14" name="Text Placeholder 13"/>
          <p:cNvSpPr>
            <a:spLocks noGrp="1"/>
          </p:cNvSpPr>
          <p:nvPr>
            <p:ph type="body" sz="quarter" idx="10" hasCustomPrompt="1"/>
          </p:nvPr>
        </p:nvSpPr>
        <p:spPr>
          <a:xfrm>
            <a:off x="2878667" y="2192867"/>
            <a:ext cx="5884333" cy="4362574"/>
          </a:xfrm>
        </p:spPr>
        <p:txBody>
          <a:bodyPr/>
          <a:lstStyle>
            <a:lvl1pPr>
              <a:defRPr baseline="0"/>
            </a:lvl1pPr>
            <a:lvl2pPr>
              <a:defRPr baseline="0"/>
            </a:lvl2pPr>
            <a:lvl4pPr>
              <a:buNone/>
              <a:defRPr/>
            </a:lvl4pPr>
          </a:lstStyle>
          <a:p>
            <a:pPr lvl="0"/>
            <a:r>
              <a:rPr lang="en-US" dirty="0" smtClean="0"/>
              <a:t>This is the Second Level Heading Style</a:t>
            </a:r>
          </a:p>
          <a:p>
            <a:pPr lvl="1"/>
            <a:r>
              <a:rPr lang="en-US" dirty="0" smtClean="0"/>
              <a:t>This is the Second Level Bullet style of the document</a:t>
            </a:r>
          </a:p>
          <a:p>
            <a:pPr lvl="2"/>
            <a:r>
              <a:rPr lang="en-US" dirty="0" smtClean="0"/>
              <a:t>Use this style for third level bullets in the document.</a:t>
            </a:r>
          </a:p>
          <a:p>
            <a:pPr lvl="1"/>
            <a:r>
              <a:rPr lang="en-US" dirty="0" err="1" smtClean="0"/>
              <a:t>Mauris</a:t>
            </a:r>
            <a:r>
              <a:rPr lang="en-US" dirty="0" smtClean="0"/>
              <a:t> quam </a:t>
            </a:r>
            <a:r>
              <a:rPr lang="en-US" dirty="0" err="1" smtClean="0"/>
              <a:t>est</a:t>
            </a:r>
            <a:r>
              <a:rPr lang="en-US" dirty="0" smtClean="0"/>
              <a:t>, </a:t>
            </a:r>
            <a:r>
              <a:rPr lang="en-US" dirty="0" err="1" smtClean="0"/>
              <a:t>facilisis</a:t>
            </a:r>
            <a:r>
              <a:rPr lang="en-US" dirty="0" smtClean="0"/>
              <a:t> </a:t>
            </a:r>
            <a:r>
              <a:rPr lang="en-US" dirty="0" err="1" smtClean="0"/>
              <a:t>eget</a:t>
            </a:r>
            <a:r>
              <a:rPr lang="en-US" dirty="0" smtClean="0"/>
              <a:t> </a:t>
            </a:r>
            <a:r>
              <a:rPr lang="en-US" dirty="0" err="1" smtClean="0"/>
              <a:t>commodo</a:t>
            </a:r>
            <a:r>
              <a:rPr lang="en-US" dirty="0" smtClean="0"/>
              <a:t> sit </a:t>
            </a:r>
            <a:r>
              <a:rPr lang="en-US" dirty="0" err="1" smtClean="0"/>
              <a:t>amet</a:t>
            </a:r>
            <a:r>
              <a:rPr lang="en-US" dirty="0" smtClean="0"/>
              <a:t>, </a:t>
            </a:r>
            <a:r>
              <a:rPr lang="en-US" dirty="0" err="1" smtClean="0"/>
              <a:t>sollicitudin</a:t>
            </a:r>
            <a:r>
              <a:rPr lang="en-US" dirty="0" smtClean="0"/>
              <a:t> </a:t>
            </a:r>
            <a:r>
              <a:rPr lang="en-US" dirty="0" err="1" smtClean="0"/>
              <a:t>ut</a:t>
            </a:r>
            <a:r>
              <a:rPr lang="en-US" dirty="0" smtClean="0"/>
              <a:t> </a:t>
            </a:r>
            <a:r>
              <a:rPr lang="en-US" dirty="0" err="1" smtClean="0"/>
              <a:t>massa</a:t>
            </a:r>
            <a:endParaRPr lang="en-US" dirty="0" smtClean="0"/>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vel</a:t>
            </a:r>
            <a:r>
              <a:rPr lang="en-US" dirty="0" smtClean="0"/>
              <a:t> </a:t>
            </a:r>
            <a:r>
              <a:rPr lang="en-US" dirty="0" err="1" smtClean="0"/>
              <a:t>vestibulum</a:t>
            </a:r>
            <a:endParaRPr lang="en-US" dirty="0" smtClean="0"/>
          </a:p>
          <a:p>
            <a:pPr lvl="1"/>
            <a:r>
              <a:rPr lang="en-US" dirty="0" err="1" smtClean="0"/>
              <a:t>Tellus</a:t>
            </a:r>
            <a:r>
              <a:rPr lang="en-US" dirty="0" smtClean="0"/>
              <a:t> magna </a:t>
            </a:r>
            <a:r>
              <a:rPr lang="en-US" dirty="0" err="1" smtClean="0"/>
              <a:t>quis</a:t>
            </a:r>
            <a:r>
              <a:rPr lang="en-US" dirty="0" smtClean="0"/>
              <a:t> </a:t>
            </a:r>
            <a:r>
              <a:rPr lang="en-US" dirty="0" err="1" smtClean="0"/>
              <a:t>mauris</a:t>
            </a:r>
            <a:endParaRPr lang="en-US" dirty="0" smtClean="0"/>
          </a:p>
          <a:p>
            <a:pPr lvl="2"/>
            <a:r>
              <a:rPr lang="en-US" dirty="0" err="1" smtClean="0"/>
              <a:t>Vestibulum</a:t>
            </a:r>
            <a:r>
              <a:rPr lang="en-US" dirty="0" smtClean="0"/>
              <a:t> sit </a:t>
            </a:r>
            <a:r>
              <a:rPr lang="en-US" dirty="0" err="1" smtClean="0"/>
              <a:t>amet</a:t>
            </a:r>
            <a:r>
              <a:rPr lang="en-US" dirty="0" smtClean="0"/>
              <a:t> quam </a:t>
            </a:r>
            <a:r>
              <a:rPr lang="en-US" dirty="0" err="1" smtClean="0"/>
              <a:t>vel</a:t>
            </a:r>
            <a:r>
              <a:rPr lang="en-US" dirty="0" smtClean="0"/>
              <a:t> magna </a:t>
            </a:r>
            <a:r>
              <a:rPr lang="en-US" dirty="0" err="1" smtClean="0"/>
              <a:t>vehicula</a:t>
            </a:r>
            <a:r>
              <a:rPr lang="en-US" dirty="0" smtClean="0"/>
              <a:t> </a:t>
            </a:r>
            <a:r>
              <a:rPr lang="en-US" dirty="0" err="1" smtClean="0"/>
              <a:t>viverra</a:t>
            </a:r>
            <a:endParaRPr lang="en-US" dirty="0" smtClean="0"/>
          </a:p>
          <a:p>
            <a:pPr lvl="2"/>
            <a:r>
              <a:rPr lang="en-US" dirty="0" err="1" smtClean="0"/>
              <a:t>Nullam</a:t>
            </a:r>
            <a:r>
              <a:rPr lang="en-US" dirty="0" smtClean="0"/>
              <a:t> </a:t>
            </a:r>
            <a:r>
              <a:rPr lang="en-US" dirty="0" err="1" smtClean="0"/>
              <a:t>cursus</a:t>
            </a:r>
            <a:r>
              <a:rPr lang="en-US" dirty="0" smtClean="0"/>
              <a:t>, </a:t>
            </a:r>
            <a:r>
              <a:rPr lang="en-US" dirty="0" err="1" smtClean="0"/>
              <a:t>tellus</a:t>
            </a:r>
            <a:r>
              <a:rPr lang="en-US" dirty="0" smtClean="0"/>
              <a:t> </a:t>
            </a:r>
            <a:r>
              <a:rPr lang="en-US" dirty="0" err="1" smtClean="0"/>
              <a:t>mattis</a:t>
            </a:r>
            <a:endParaRPr lang="en-US" dirty="0" smtClean="0"/>
          </a:p>
        </p:txBody>
      </p:sp>
      <p:sp>
        <p:nvSpPr>
          <p:cNvPr id="23" name="Text Placeholder 22"/>
          <p:cNvSpPr>
            <a:spLocks noGrp="1"/>
          </p:cNvSpPr>
          <p:nvPr>
            <p:ph type="body" sz="quarter" idx="11" hasCustomPrompt="1"/>
          </p:nvPr>
        </p:nvSpPr>
        <p:spPr>
          <a:xfrm>
            <a:off x="685799" y="1447800"/>
            <a:ext cx="6519334" cy="381000"/>
          </a:xfrm>
        </p:spPr>
        <p:txBody>
          <a:bodyPr/>
          <a:lstStyle>
            <a:lvl1pPr algn="l">
              <a:defRPr>
                <a:solidFill>
                  <a:srgbClr val="60C0B9"/>
                </a:solidFill>
                <a:latin typeface="Century Gothic"/>
                <a:cs typeface="Century Gothic"/>
              </a:defRPr>
            </a:lvl1pPr>
          </a:lstStyle>
          <a:p>
            <a:pPr lvl="0"/>
            <a:r>
              <a:rPr lang="en-US" dirty="0" smtClean="0"/>
              <a:t>This is the optional subtitle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Title Slide">
    <p:spTree>
      <p:nvGrpSpPr>
        <p:cNvPr id="1" name=""/>
        <p:cNvGrpSpPr/>
        <p:nvPr/>
      </p:nvGrpSpPr>
      <p:grpSpPr>
        <a:xfrm>
          <a:off x="0" y="0"/>
          <a:ext cx="0" cy="0"/>
          <a:chOff x="0" y="0"/>
          <a:chExt cx="0" cy="0"/>
        </a:xfrm>
      </p:grpSpPr>
      <p:pic>
        <p:nvPicPr>
          <p:cNvPr id="7" name="Picture 6" descr="direction 1 -subpage2.jpg"/>
          <p:cNvPicPr>
            <a:picLocks noChangeAspect="1"/>
          </p:cNvPicPr>
          <p:nvPr userDrawn="1"/>
        </p:nvPicPr>
        <p:blipFill>
          <a:blip r:embed="rId2"/>
          <a:stretch>
            <a:fillRect/>
          </a:stretch>
        </p:blipFill>
        <p:spPr>
          <a:xfrm>
            <a:off x="1116" y="0"/>
            <a:ext cx="9141768" cy="6858000"/>
          </a:xfrm>
          <a:prstGeom prst="rect">
            <a:avLst/>
          </a:prstGeom>
        </p:spPr>
      </p:pic>
      <p:sp>
        <p:nvSpPr>
          <p:cNvPr id="2" name="Title 1"/>
          <p:cNvSpPr>
            <a:spLocks noGrp="1"/>
          </p:cNvSpPr>
          <p:nvPr>
            <p:ph type="ctrTitle" hasCustomPrompt="1"/>
          </p:nvPr>
        </p:nvSpPr>
        <p:spPr>
          <a:xfrm>
            <a:off x="685800" y="304800"/>
            <a:ext cx="3479800" cy="1470025"/>
          </a:xfrm>
        </p:spPr>
        <p:txBody>
          <a:bodyPr/>
          <a:lstStyle>
            <a:lvl1pPr algn="r">
              <a:defRPr/>
            </a:lvl1pPr>
          </a:lstStyle>
          <a:p>
            <a:r>
              <a:rPr lang="en-US" dirty="0" smtClean="0"/>
              <a:t>This is Where the Main Title of the Slide Goes</a:t>
            </a:r>
            <a:endParaRPr lang="en-US" dirty="0"/>
          </a:p>
        </p:txBody>
      </p:sp>
      <p:pic>
        <p:nvPicPr>
          <p:cNvPr id="11" name="Picture 10" descr="wested-pms-hr-ai10-CMYK.eps"/>
          <p:cNvPicPr>
            <a:picLocks noChangeAspect="1"/>
          </p:cNvPicPr>
          <p:nvPr userDrawn="1"/>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351367" y="6248403"/>
            <a:ext cx="1816100" cy="307038"/>
          </a:xfrm>
          <a:prstGeom prst="rect">
            <a:avLst/>
          </a:prstGeom>
        </p:spPr>
      </p:pic>
      <p:sp>
        <p:nvSpPr>
          <p:cNvPr id="14" name="Text Placeholder 13"/>
          <p:cNvSpPr>
            <a:spLocks noGrp="1"/>
          </p:cNvSpPr>
          <p:nvPr>
            <p:ph type="body" sz="quarter" idx="10" hasCustomPrompt="1"/>
          </p:nvPr>
        </p:nvSpPr>
        <p:spPr>
          <a:xfrm>
            <a:off x="5029200" y="304799"/>
            <a:ext cx="3733800" cy="5943603"/>
          </a:xfrm>
        </p:spPr>
        <p:txBody>
          <a:bodyPr/>
          <a:lstStyle>
            <a:lvl1pPr>
              <a:defRPr baseline="0"/>
            </a:lvl1pPr>
            <a:lvl2pPr>
              <a:defRPr baseline="0"/>
            </a:lvl2pPr>
            <a:lvl4pPr>
              <a:buNone/>
              <a:defRPr/>
            </a:lvl4pPr>
          </a:lstStyle>
          <a:p>
            <a:pPr lvl="0"/>
            <a:r>
              <a:rPr lang="en-US" dirty="0" smtClean="0"/>
              <a:t>This is the Second Level Heading Style</a:t>
            </a:r>
          </a:p>
          <a:p>
            <a:pPr lvl="1"/>
            <a:r>
              <a:rPr lang="en-US" dirty="0" smtClean="0"/>
              <a:t>This is the Second Level Bullet style of the document</a:t>
            </a:r>
          </a:p>
          <a:p>
            <a:pPr lvl="2"/>
            <a:r>
              <a:rPr lang="en-US" dirty="0" smtClean="0"/>
              <a:t>Use this style for third level bullets in the document.</a:t>
            </a:r>
          </a:p>
          <a:p>
            <a:pPr lvl="1"/>
            <a:r>
              <a:rPr lang="en-US" dirty="0" err="1" smtClean="0"/>
              <a:t>Mauris</a:t>
            </a:r>
            <a:r>
              <a:rPr lang="en-US" dirty="0" smtClean="0"/>
              <a:t> quam </a:t>
            </a:r>
            <a:r>
              <a:rPr lang="en-US" dirty="0" err="1" smtClean="0"/>
              <a:t>est</a:t>
            </a:r>
            <a:r>
              <a:rPr lang="en-US" dirty="0" smtClean="0"/>
              <a:t>, </a:t>
            </a:r>
            <a:r>
              <a:rPr lang="en-US" dirty="0" err="1" smtClean="0"/>
              <a:t>facilisis</a:t>
            </a:r>
            <a:r>
              <a:rPr lang="en-US" dirty="0" smtClean="0"/>
              <a:t> </a:t>
            </a:r>
            <a:r>
              <a:rPr lang="en-US" dirty="0" err="1" smtClean="0"/>
              <a:t>eget</a:t>
            </a:r>
            <a:r>
              <a:rPr lang="en-US" dirty="0" smtClean="0"/>
              <a:t> </a:t>
            </a:r>
            <a:r>
              <a:rPr lang="en-US" dirty="0" err="1" smtClean="0"/>
              <a:t>commodo</a:t>
            </a:r>
            <a:r>
              <a:rPr lang="en-US" dirty="0" smtClean="0"/>
              <a:t> sit </a:t>
            </a:r>
            <a:r>
              <a:rPr lang="en-US" dirty="0" err="1" smtClean="0"/>
              <a:t>amet</a:t>
            </a:r>
            <a:r>
              <a:rPr lang="en-US" dirty="0" smtClean="0"/>
              <a:t>, </a:t>
            </a:r>
            <a:r>
              <a:rPr lang="en-US" dirty="0" err="1" smtClean="0"/>
              <a:t>sollicitudin</a:t>
            </a:r>
            <a:r>
              <a:rPr lang="en-US" dirty="0" smtClean="0"/>
              <a:t> </a:t>
            </a:r>
            <a:r>
              <a:rPr lang="en-US" dirty="0" err="1" smtClean="0"/>
              <a:t>ut</a:t>
            </a:r>
            <a:r>
              <a:rPr lang="en-US" dirty="0" smtClean="0"/>
              <a:t> </a:t>
            </a:r>
            <a:r>
              <a:rPr lang="en-US" dirty="0" err="1" smtClean="0"/>
              <a:t>massa</a:t>
            </a:r>
            <a:endParaRPr lang="en-US" dirty="0" smtClean="0"/>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r>
              <a:rPr lang="en-US" dirty="0" err="1" smtClean="0"/>
              <a:t>vel</a:t>
            </a:r>
            <a:r>
              <a:rPr lang="en-US" dirty="0" smtClean="0"/>
              <a:t> </a:t>
            </a:r>
            <a:r>
              <a:rPr lang="en-US" dirty="0" err="1" smtClean="0"/>
              <a:t>vestibulum</a:t>
            </a:r>
            <a:endParaRPr lang="en-US" dirty="0" smtClean="0"/>
          </a:p>
          <a:p>
            <a:pPr lvl="1"/>
            <a:r>
              <a:rPr lang="en-US" dirty="0" err="1" smtClean="0"/>
              <a:t>Tellus</a:t>
            </a:r>
            <a:r>
              <a:rPr lang="en-US" dirty="0" smtClean="0"/>
              <a:t> magna </a:t>
            </a:r>
            <a:r>
              <a:rPr lang="en-US" dirty="0" err="1" smtClean="0"/>
              <a:t>quis</a:t>
            </a:r>
            <a:r>
              <a:rPr lang="en-US" dirty="0" smtClean="0"/>
              <a:t> </a:t>
            </a:r>
            <a:r>
              <a:rPr lang="en-US" dirty="0" err="1" smtClean="0"/>
              <a:t>mauris</a:t>
            </a:r>
            <a:endParaRPr lang="en-US" dirty="0" smtClean="0"/>
          </a:p>
          <a:p>
            <a:pPr lvl="2"/>
            <a:r>
              <a:rPr lang="en-US" dirty="0" err="1" smtClean="0"/>
              <a:t>Vestibulum</a:t>
            </a:r>
            <a:r>
              <a:rPr lang="en-US" dirty="0" smtClean="0"/>
              <a:t> sit </a:t>
            </a:r>
            <a:r>
              <a:rPr lang="en-US" dirty="0" err="1" smtClean="0"/>
              <a:t>amet</a:t>
            </a:r>
            <a:r>
              <a:rPr lang="en-US" dirty="0" smtClean="0"/>
              <a:t> quam </a:t>
            </a:r>
            <a:r>
              <a:rPr lang="en-US" dirty="0" err="1" smtClean="0"/>
              <a:t>vel</a:t>
            </a:r>
            <a:r>
              <a:rPr lang="en-US" dirty="0" smtClean="0"/>
              <a:t> magna </a:t>
            </a:r>
            <a:r>
              <a:rPr lang="en-US" dirty="0" err="1" smtClean="0"/>
              <a:t>vehicula</a:t>
            </a:r>
            <a:r>
              <a:rPr lang="en-US" dirty="0" smtClean="0"/>
              <a:t> </a:t>
            </a:r>
            <a:r>
              <a:rPr lang="en-US" dirty="0" err="1" smtClean="0"/>
              <a:t>viverra</a:t>
            </a:r>
            <a:endParaRPr lang="en-US" dirty="0" smtClean="0"/>
          </a:p>
          <a:p>
            <a:pPr lvl="2"/>
            <a:r>
              <a:rPr lang="en-US" dirty="0" err="1" smtClean="0"/>
              <a:t>Nullam</a:t>
            </a:r>
            <a:r>
              <a:rPr lang="en-US" dirty="0" smtClean="0"/>
              <a:t> </a:t>
            </a:r>
            <a:r>
              <a:rPr lang="en-US" dirty="0" err="1" smtClean="0"/>
              <a:t>cursus</a:t>
            </a:r>
            <a:r>
              <a:rPr lang="en-US" dirty="0" smtClean="0"/>
              <a:t>, </a:t>
            </a:r>
            <a:r>
              <a:rPr lang="en-US" dirty="0" err="1" smtClean="0"/>
              <a:t>tellus</a:t>
            </a:r>
            <a:r>
              <a:rPr lang="en-US" dirty="0" smtClean="0"/>
              <a:t> </a:t>
            </a:r>
            <a:r>
              <a:rPr lang="en-US" dirty="0" err="1" smtClean="0"/>
              <a:t>mattis</a:t>
            </a:r>
            <a:endParaRPr lang="en-US" dirty="0" smtClean="0"/>
          </a:p>
        </p:txBody>
      </p:sp>
      <p:sp>
        <p:nvSpPr>
          <p:cNvPr id="23" name="Text Placeholder 22"/>
          <p:cNvSpPr>
            <a:spLocks noGrp="1"/>
          </p:cNvSpPr>
          <p:nvPr>
            <p:ph type="body" sz="quarter" idx="11" hasCustomPrompt="1"/>
          </p:nvPr>
        </p:nvSpPr>
        <p:spPr>
          <a:xfrm>
            <a:off x="685800" y="2032000"/>
            <a:ext cx="3479800" cy="1016000"/>
          </a:xfrm>
        </p:spPr>
        <p:txBody>
          <a:bodyPr/>
          <a:lstStyle>
            <a:lvl1pPr algn="r">
              <a:defRPr>
                <a:solidFill>
                  <a:srgbClr val="60C0B9"/>
                </a:solidFill>
                <a:latin typeface="Century Gothic"/>
                <a:cs typeface="Century Gothic"/>
              </a:defRPr>
            </a:lvl1pPr>
          </a:lstStyle>
          <a:p>
            <a:pPr lvl="0"/>
            <a:r>
              <a:rPr lang="en-US" dirty="0" smtClean="0"/>
              <a:t>This is the optional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5D567-0AB4-2448-B879-E580DF0B5C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5D567-0AB4-2448-B879-E580DF0B5CD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7.png"/><Relationship Id="rId6" Type="http://schemas.openxmlformats.org/officeDocument/2006/relationships/image" Target="../media/image101.png"/><Relationship Id="rId7" Type="http://schemas.openxmlformats.org/officeDocument/2006/relationships/hyperlink" Target="http://commoncore.tcoe.org/home"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10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0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109.xml.rels><?xml version="1.0" encoding="UTF-8" standalone="yes"?>
<Relationships xmlns="http://schemas.openxmlformats.org/package/2006/relationships"><Relationship Id="rId3" Type="http://schemas.openxmlformats.org/officeDocument/2006/relationships/hyperlink" Target="http://www.newsela.com"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04.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1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hyperlink" Target="http://www.ncld.org/learning-disability-resources/videos/video-gavin-newsom-quinn-bradlee-talk-dyslexia" TargetMode="External"/><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119.xml.rels><?xml version="1.0" encoding="UTF-8" standalone="yes"?>
<Relationships xmlns="http://schemas.openxmlformats.org/package/2006/relationships"><Relationship Id="rId3" Type="http://schemas.openxmlformats.org/officeDocument/2006/relationships/hyperlink" Target="http://www.ted.com/talks/shawn_achor_the_happy_secret_to_better_work.html" TargetMode="External"/><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hyperlink" Target="http://www.ted.com/talks/shawn_achor_the_happy_secret_to_better_work" TargetMode="External"/><Relationship Id="rId7" Type="http://schemas.openxmlformats.org/officeDocument/2006/relationships/hyperlink" Target="http://goodthinkinc.com" TargetMode="External"/><Relationship Id="rId8" Type="http://schemas.openxmlformats.org/officeDocument/2006/relationships/image" Target="../media/image110.png"/><Relationship Id="rId9"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1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1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hyperlink" Target="http://www.mindsetworks.com/"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7.png"/></Relationships>
</file>

<file path=ppt/slides/_rels/slide1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137.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13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14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1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1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png"/></Relationships>
</file>

<file path=ppt/slides/_rels/slide14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teachingchannel.org/videos/analyzing-text-brainstorming" TargetMode="External"/><Relationship Id="rId4" Type="http://schemas.openxmlformats.org/officeDocument/2006/relationships/image" Target="../media/image24.png"/><Relationship Id="rId5" Type="http://schemas.openxmlformats.org/officeDocument/2006/relationships/hyperlink" Target="https://www.teachingchannel.org/videos/passion-for-math" TargetMode="External"/><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oln.org/ILT/ada/Fame/udl/v2_17_161_71.html" TargetMode="External"/><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vr3ardmq0a0" TargetMode="External"/><Relationship Id="rId4" Type="http://schemas.openxmlformats.org/officeDocument/2006/relationships/image" Target="../media/image31.png"/><Relationship Id="rId5" Type="http://schemas.openxmlformats.org/officeDocument/2006/relationships/hyperlink" Target="http://www.cast.org/library/video/udl_intro/index.html" TargetMode="External"/><Relationship Id="rId6" Type="http://schemas.openxmlformats.org/officeDocument/2006/relationships/hyperlink" Target="https://www.teachingchannel.org/videos/passion-for-math" TargetMode="External"/><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VPgh5Yk2HaY" TargetMode="External"/><Relationship Id="rId4" Type="http://schemas.openxmlformats.org/officeDocument/2006/relationships/image" Target="../media/image32.png"/><Relationship Id="rId5" Type="http://schemas.openxmlformats.org/officeDocument/2006/relationships/hyperlink" Target="https://www.teachingchannel.org/videos/passion-for-math" TargetMode="External"/><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smarterbalanced.org/parents-students/support-for-under-represented-students/"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sbac.portal.airast.org/wp-content/uploads/2014/03/Accessibility-Guide-for-Classroom-Activities-Final.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www.smarterbalanced.org/parents-students/support-for-under-represented-students/"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hyperlink" Target="http://www.smarterbalanced.org/wordpress/wp-content/uploads/2014/02/Career-Readiness-Framework-Sample-Layout.docx.pdf"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ted.com/talks/sue_austin_deep_sea_diving_in_a_wheelchair.html" TargetMode="External"/><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hyperlink" Target="http://www.edutopia.org/math-social-activity-cooperative-learning-video" TargetMode="External"/><Relationship Id="rId4" Type="http://schemas.openxmlformats.org/officeDocument/2006/relationships/image" Target="../media/image40.png"/><Relationship Id="rId5" Type="http://schemas.openxmlformats.org/officeDocument/2006/relationships/hyperlink" Target="https://www.teachingchannel.org/videos/passion-for-math" TargetMode="External"/><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hyperlink" Target="http://www.ncscpartners.org/resources-cop-presentations" TargetMode="External"/><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ww.montgomeryschoolsmd.org/departments/hiat/udl/examples/examp016.sht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casel.org" TargetMode="External"/><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hyperlink" Target="http://www.edutopia.org/keys-social-emotional-learning-video" TargetMode="External"/><Relationship Id="rId4" Type="http://schemas.openxmlformats.org/officeDocument/2006/relationships/image" Target="../media/image50.png"/><Relationship Id="rId5" Type="http://schemas.openxmlformats.org/officeDocument/2006/relationships/hyperlink" Target="https://www.teachingchannel.org/videos/passion-for-math" TargetMode="External"/><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hyperlink" Target="http://www.teachingchannel.org/videos/math-practice-standard-perseverance" TargetMode="External"/><Relationship Id="rId4" Type="http://schemas.openxmlformats.org/officeDocument/2006/relationships/image" Target="../media/image51.png"/><Relationship Id="rId5" Type="http://schemas.openxmlformats.org/officeDocument/2006/relationships/hyperlink" Target="https://www.teachingchannel.org/videos/math-practice-standard-perseverance" TargetMode="External"/><Relationship Id="rId6" Type="http://schemas.openxmlformats.org/officeDocument/2006/relationships/hyperlink" Target="https://www.teachingchannel.org/videos/passion-for-math" TargetMode="External"/><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hyperlink" Target="http://www.teachingchannel.org/videos/class-warm-up-routine" TargetMode="External"/><Relationship Id="rId4" Type="http://schemas.openxmlformats.org/officeDocument/2006/relationships/image" Target="../media/image53.png"/><Relationship Id="rId5" Type="http://schemas.openxmlformats.org/officeDocument/2006/relationships/hyperlink" Target="https://www.teachingchannel.org/videos/class-warm-up-routine" TargetMode="External"/><Relationship Id="rId6" Type="http://schemas.openxmlformats.org/officeDocument/2006/relationships/hyperlink" Target="https://www.teachingchannel.org/videos/passion-for-math" TargetMode="External"/><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hyperlink" Target="http://www.ted.com/talks/angela_lee_duckworth_the_key_to_success_grit.html" TargetMode="External"/><Relationship Id="rId4" Type="http://schemas.openxmlformats.org/officeDocument/2006/relationships/image" Target="../media/image54.png"/><Relationship Id="rId5" Type="http://schemas.openxmlformats.org/officeDocument/2006/relationships/hyperlink" Target="http://www.npr.org/2014/17/290894364/on-the-syllabus-lessons-in-grit" TargetMode="External"/><Relationship Id="rId6" Type="http://schemas.openxmlformats.org/officeDocument/2006/relationships/hyperlink" Target="http://www.npr.org/2014/03/17/290089998/does-teaching-kids-to-get-gritty-help-them-get-ahead" TargetMode="External"/><Relationship Id="rId7" Type="http://schemas.openxmlformats.org/officeDocument/2006/relationships/hyperlink" Target="https://www.teachingchannel.org/videos/passion-for-math" TargetMode="External"/><Relationship Id="rId8" Type="http://schemas.openxmlformats.org/officeDocument/2006/relationships/image" Target="../media/image25.png"/><Relationship Id="rId9" Type="http://schemas.openxmlformats.org/officeDocument/2006/relationships/hyperlink" Target="http://www.ted.com/talks/angela_lee_duckworth_the_key_to_success_grit"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hyperlink" Target="http://www.youtube.com/watch?v=pN34FNbOKXc" TargetMode="External"/><Relationship Id="rId5" Type="http://schemas.openxmlformats.org/officeDocument/2006/relationships/image" Target="../media/image56.png"/><Relationship Id="rId6" Type="http://schemas.openxmlformats.org/officeDocument/2006/relationships/hyperlink" Target="NULL" TargetMode="External"/><Relationship Id="rId7" Type="http://schemas.openxmlformats.org/officeDocument/2006/relationships/hyperlink" Target="https://www.teachingchannel.org/videos/passion-for-math" TargetMode="External"/><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hyperlink" Target="http://www.ngsd.org/everyone/what-self-determination" TargetMode="External"/><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www.selfadvocacyonline.org/learning/" TargetMode="External"/><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hyperlink" Target="https://www.teachingchannel.org/videos/passion-for-math" TargetMode="External"/><Relationship Id="rId4" Type="http://schemas.openxmlformats.org/officeDocument/2006/relationships/image" Target="../media/image25.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hyperlink" Target="https://www.teachingchannel.org/videos/middle-school-math-teaching-tip" TargetMode="External"/><Relationship Id="rId4" Type="http://schemas.openxmlformats.org/officeDocument/2006/relationships/image" Target="../media/image25.png"/><Relationship Id="rId5"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jpeg"/><Relationship Id="rId6"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ww.ncld.org/types-learning-disabilities/executive-function-disorders/what-is-executive-function"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ncld.org/types-learning-disabilities/executive-function-disorders/what-is-executive-function" TargetMode="External"/><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hyperlink" Target="http://popplet.com/" TargetMode="External"/><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86.xml.rels><?xml version="1.0" encoding="UTF-8" standalone="yes"?>
<Relationships xmlns="http://schemas.openxmlformats.org/package/2006/relationships"><Relationship Id="rId3" Type="http://schemas.openxmlformats.org/officeDocument/2006/relationships/hyperlink" Target="https://www.teachingchannel.org/videos/pre-k-math-lesson-measurement" TargetMode="External"/><Relationship Id="rId4" Type="http://schemas.openxmlformats.org/officeDocument/2006/relationships/image" Target="../media/image25.png"/><Relationship Id="rId5" Type="http://schemas.openxmlformats.org/officeDocument/2006/relationships/hyperlink" Target="https://www.teachingchannel.org/videos/pre-K-math-lesson-measurement" TargetMode="External"/><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cast.org/"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hyperlink" Target="https://www.teachingchannel.org/videos/analyzing-text-brainstorming" TargetMode="External"/><Relationship Id="rId4" Type="http://schemas.openxmlformats.org/officeDocument/2006/relationships/image" Target="../media/image24.png"/><Relationship Id="rId5" Type="http://schemas.openxmlformats.org/officeDocument/2006/relationships/hyperlink" Target="https://www.teachingchannel.org/videos/passion-for-math" TargetMode="External"/><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www.cast.org/research/projects/udio.html" TargetMode="External"/><Relationship Id="rId4" Type="http://schemas.openxmlformats.org/officeDocument/2006/relationships/image" Target="../media/image14.png"/><Relationship Id="rId5" Type="http://schemas.openxmlformats.org/officeDocument/2006/relationships/hyperlink" Target="http://www.CAST.org"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cte.ed.gov/employabilityskills/index.php/framework/index" TargetMode="External"/><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www.sethgodin.typepad.com" TargetMode="External"/><Relationship Id="rId5" Type="http://schemas.openxmlformats.org/officeDocument/2006/relationships/image" Target="../media/image52.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7350040" y="6495574"/>
            <a:ext cx="1336759" cy="369332"/>
          </a:xfrm>
          <a:prstGeom prst="rect">
            <a:avLst/>
          </a:prstGeom>
          <a:solidFill>
            <a:schemeClr val="bg1"/>
          </a:solidFill>
        </p:spPr>
        <p:txBody>
          <a:bodyPr wrap="square" rtlCol="0">
            <a:spAutoFit/>
          </a:bodyPr>
          <a:lstStyle/>
          <a:p>
            <a:endParaRPr lang="en-US" dirty="0"/>
          </a:p>
        </p:txBody>
      </p:sp>
      <p:sp>
        <p:nvSpPr>
          <p:cNvPr id="8" name="Title 1"/>
          <p:cNvSpPr>
            <a:spLocks noGrp="1"/>
          </p:cNvSpPr>
          <p:nvPr>
            <p:ph type="title"/>
          </p:nvPr>
        </p:nvSpPr>
        <p:spPr>
          <a:xfrm>
            <a:off x="0" y="508191"/>
            <a:ext cx="9143999" cy="869630"/>
          </a:xfrm>
        </p:spPr>
        <p:txBody>
          <a:bodyPr>
            <a:noAutofit/>
          </a:bodyPr>
          <a:lstStyle/>
          <a:p>
            <a:r>
              <a:rPr lang="en-US" sz="3600" b="1" dirty="0" smtClean="0">
                <a:latin typeface="+mn-lt"/>
              </a:rPr>
              <a:t>Pittsburg Unified School District</a:t>
            </a:r>
            <a:r>
              <a:rPr lang="en-US" sz="4000" b="1" u="sng" dirty="0" smtClean="0">
                <a:latin typeface="+mn-lt"/>
              </a:rPr>
              <a:t/>
            </a:r>
            <a:br>
              <a:rPr lang="en-US" sz="4000" b="1" u="sng" dirty="0" smtClean="0">
                <a:latin typeface="+mn-lt"/>
              </a:rPr>
            </a:br>
            <a:endParaRPr lang="en-US" sz="4000" b="1" u="sng" dirty="0">
              <a:latin typeface="+mn-lt"/>
            </a:endParaRPr>
          </a:p>
        </p:txBody>
      </p:sp>
      <p:sp>
        <p:nvSpPr>
          <p:cNvPr id="9" name="Subtitle 2"/>
          <p:cNvSpPr>
            <a:spLocks noGrp="1"/>
          </p:cNvSpPr>
          <p:nvPr>
            <p:ph idx="1"/>
          </p:nvPr>
        </p:nvSpPr>
        <p:spPr>
          <a:xfrm>
            <a:off x="2997200" y="2832100"/>
            <a:ext cx="6087816" cy="3852576"/>
          </a:xfrm>
        </p:spPr>
        <p:txBody>
          <a:bodyPr>
            <a:normAutofit fontScale="92500" lnSpcReduction="10000"/>
          </a:bodyPr>
          <a:lstStyle/>
          <a:p>
            <a:pPr algn="r">
              <a:spcBef>
                <a:spcPts val="0"/>
              </a:spcBef>
              <a:buNone/>
            </a:pPr>
            <a:endParaRPr lang="en-US" dirty="0" smtClean="0"/>
          </a:p>
          <a:p>
            <a:pPr algn="r">
              <a:spcBef>
                <a:spcPts val="0"/>
              </a:spcBef>
              <a:buNone/>
            </a:pPr>
            <a:r>
              <a:rPr lang="en-US" dirty="0" smtClean="0"/>
              <a:t>Diving Deeper into Aligning </a:t>
            </a:r>
            <a:r>
              <a:rPr lang="en-US" dirty="0" smtClean="0"/>
              <a:t>the IEP, the Common </a:t>
            </a:r>
            <a:r>
              <a:rPr lang="en-US" dirty="0" smtClean="0"/>
              <a:t>Core State </a:t>
            </a:r>
            <a:r>
              <a:rPr lang="en-US" dirty="0" smtClean="0"/>
              <a:t>Standards  </a:t>
            </a:r>
          </a:p>
          <a:p>
            <a:pPr algn="r">
              <a:spcBef>
                <a:spcPts val="0"/>
              </a:spcBef>
              <a:buNone/>
            </a:pPr>
            <a:r>
              <a:rPr lang="en-US" dirty="0" smtClean="0"/>
              <a:t>and Universal Design for Learning</a:t>
            </a:r>
          </a:p>
          <a:p>
            <a:pPr algn="r">
              <a:spcBef>
                <a:spcPts val="0"/>
              </a:spcBef>
              <a:buNone/>
            </a:pPr>
            <a:r>
              <a:rPr lang="en-US" sz="2000" dirty="0" smtClean="0"/>
              <a:t>October</a:t>
            </a:r>
            <a:r>
              <a:rPr lang="en-US" sz="2000" dirty="0" smtClean="0"/>
              <a:t> </a:t>
            </a:r>
            <a:r>
              <a:rPr lang="en-US" sz="2000" dirty="0" smtClean="0"/>
              <a:t>13</a:t>
            </a:r>
            <a:r>
              <a:rPr lang="en-US" sz="2000" baseline="30000" dirty="0" smtClean="0"/>
              <a:t>th</a:t>
            </a:r>
            <a:r>
              <a:rPr lang="en-US" sz="2000" dirty="0" smtClean="0"/>
              <a:t>, </a:t>
            </a:r>
            <a:r>
              <a:rPr lang="en-US" sz="2000" dirty="0" smtClean="0"/>
              <a:t>2014   </a:t>
            </a:r>
          </a:p>
          <a:p>
            <a:pPr algn="r">
              <a:spcBef>
                <a:spcPts val="0"/>
              </a:spcBef>
              <a:buNone/>
            </a:pPr>
            <a:endParaRPr lang="en-US" dirty="0" smtClean="0"/>
          </a:p>
          <a:p>
            <a:pPr algn="r">
              <a:spcBef>
                <a:spcPts val="0"/>
              </a:spcBef>
              <a:buNone/>
            </a:pPr>
            <a:r>
              <a:rPr lang="en-US" dirty="0" smtClean="0"/>
              <a:t>Kevin Schaefer</a:t>
            </a:r>
          </a:p>
          <a:p>
            <a:pPr algn="r">
              <a:spcBef>
                <a:spcPts val="0"/>
              </a:spcBef>
              <a:buNone/>
            </a:pPr>
            <a:r>
              <a:rPr lang="en-US" sz="1800" dirty="0" smtClean="0"/>
              <a:t>Assistant Director of Special Programs</a:t>
            </a:r>
          </a:p>
          <a:p>
            <a:pPr algn="r">
              <a:spcBef>
                <a:spcPts val="0"/>
              </a:spcBef>
              <a:buNone/>
            </a:pPr>
            <a:r>
              <a:rPr lang="en-US" sz="1800" dirty="0" smtClean="0"/>
              <a:t>WestEd Center for Prevention and Early Intervention</a:t>
            </a:r>
          </a:p>
          <a:p>
            <a:pPr algn="r">
              <a:spcBef>
                <a:spcPts val="0"/>
              </a:spcBef>
              <a:buNone/>
            </a:pPr>
            <a:r>
              <a:rPr lang="en-US" sz="1800" dirty="0" err="1" smtClean="0"/>
              <a:t>kschaef@wested.org</a:t>
            </a:r>
            <a:r>
              <a:rPr lang="en-US" sz="1800" dirty="0" smtClean="0"/>
              <a:t>  </a:t>
            </a:r>
            <a:endParaRPr lang="en-US" sz="1800" dirty="0"/>
          </a:p>
        </p:txBody>
      </p:sp>
      <p:pic>
        <p:nvPicPr>
          <p:cNvPr id="10" name="Picture 9" descr="Screen Shot 2014-08-05 at 10.08.58 AM.png"/>
          <p:cNvPicPr>
            <a:picLocks noChangeAspect="1"/>
          </p:cNvPicPr>
          <p:nvPr/>
        </p:nvPicPr>
        <p:blipFill>
          <a:blip r:embed="rId3"/>
          <a:stretch>
            <a:fillRect/>
          </a:stretch>
        </p:blipFill>
        <p:spPr>
          <a:xfrm>
            <a:off x="0" y="1549688"/>
            <a:ext cx="3395241" cy="3720812"/>
          </a:xfrm>
          <a:prstGeom prst="rect">
            <a:avLst/>
          </a:prstGeom>
        </p:spPr>
      </p:pic>
      <p:pic>
        <p:nvPicPr>
          <p:cNvPr id="7" name="Picture 6" descr="Screen Shot 2014-10-06 at 2.01.07 PM.png"/>
          <p:cNvPicPr>
            <a:picLocks noChangeAspect="1"/>
          </p:cNvPicPr>
          <p:nvPr/>
        </p:nvPicPr>
        <p:blipFill>
          <a:blip r:embed="rId4"/>
          <a:srcRect r="1739"/>
          <a:stretch>
            <a:fillRect/>
          </a:stretch>
        </p:blipFill>
        <p:spPr>
          <a:xfrm>
            <a:off x="5050259" y="1168400"/>
            <a:ext cx="2096494" cy="199960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8" name="TextBox 4"/>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pic>
        <p:nvPicPr>
          <p:cNvPr id="7" name="Picture 6" descr="Screen Shot 2014-03-03 at 8.00.43 AM.png"/>
          <p:cNvPicPr>
            <a:picLocks noChangeAspect="1"/>
          </p:cNvPicPr>
          <p:nvPr/>
        </p:nvPicPr>
        <p:blipFill>
          <a:blip r:embed="rId3"/>
          <a:srcRect/>
          <a:stretch>
            <a:fillRect/>
          </a:stretch>
        </p:blipFill>
        <p:spPr bwMode="auto">
          <a:xfrm>
            <a:off x="0" y="0"/>
            <a:ext cx="3124200" cy="6858000"/>
          </a:xfrm>
          <a:prstGeom prst="rect">
            <a:avLst/>
          </a:prstGeom>
          <a:noFill/>
          <a:ln w="9525">
            <a:noFill/>
            <a:miter lim="800000"/>
            <a:headEnd/>
            <a:tailEnd/>
          </a:ln>
        </p:spPr>
      </p:pic>
      <p:pic>
        <p:nvPicPr>
          <p:cNvPr id="149508" name="Picture 7" descr="Screen Shot 2014-03-03 at 8.01.20 AM.png"/>
          <p:cNvPicPr>
            <a:picLocks noChangeAspect="1"/>
          </p:cNvPicPr>
          <p:nvPr/>
        </p:nvPicPr>
        <p:blipFill>
          <a:blip r:embed="rId4"/>
          <a:srcRect/>
          <a:stretch>
            <a:fillRect/>
          </a:stretch>
        </p:blipFill>
        <p:spPr bwMode="auto">
          <a:xfrm>
            <a:off x="3048000" y="0"/>
            <a:ext cx="3048000" cy="6858000"/>
          </a:xfrm>
          <a:prstGeom prst="rect">
            <a:avLst/>
          </a:prstGeom>
          <a:noFill/>
          <a:ln w="9525">
            <a:noFill/>
            <a:miter lim="800000"/>
            <a:headEnd/>
            <a:tailEnd/>
          </a:ln>
        </p:spPr>
      </p:pic>
      <p:pic>
        <p:nvPicPr>
          <p:cNvPr id="9" name="Picture 8" descr="Screen Shot 2014-03-03 at 8.01.37 AM.png"/>
          <p:cNvPicPr>
            <a:picLocks noChangeAspect="1"/>
          </p:cNvPicPr>
          <p:nvPr/>
        </p:nvPicPr>
        <p:blipFill>
          <a:blip r:embed="rId5"/>
          <a:srcRect/>
          <a:stretch>
            <a:fillRect/>
          </a:stretch>
        </p:blipFill>
        <p:spPr bwMode="auto">
          <a:xfrm>
            <a:off x="6054725" y="0"/>
            <a:ext cx="3089275" cy="6858000"/>
          </a:xfrm>
          <a:prstGeom prst="rect">
            <a:avLst/>
          </a:prstGeom>
          <a:noFill/>
          <a:ln w="9525">
            <a:noFill/>
            <a:miter lim="800000"/>
            <a:headEnd/>
            <a:tailEnd/>
          </a:ln>
        </p:spPr>
      </p:pic>
      <p:sp>
        <p:nvSpPr>
          <p:cNvPr id="6" name="Rectangle 5"/>
          <p:cNvSpPr/>
          <p:nvPr/>
        </p:nvSpPr>
        <p:spPr>
          <a:xfrm rot="20037415">
            <a:off x="1576715" y="2643375"/>
            <a:ext cx="5648278" cy="1200329"/>
          </a:xfrm>
          <a:prstGeom prst="rect">
            <a:avLst/>
          </a:prstGeom>
          <a:noFill/>
        </p:spPr>
        <p:txBody>
          <a:bodyPr wrap="square" lIns="91440" tIns="45720" rIns="91440" bIns="45720">
            <a:spAutoFit/>
          </a:bodyPr>
          <a:lstStyle/>
          <a:p>
            <a:pPr algn="ctr"/>
            <a:r>
              <a:rPr lang="en-US" sz="7200" b="1" dirty="0" smtClean="0">
                <a:ln w="10541" cmpd="sng">
                  <a:solidFill>
                    <a:schemeClr val="accent1">
                      <a:shade val="88000"/>
                      <a:satMod val="110000"/>
                    </a:schemeClr>
                  </a:solidFill>
                  <a:prstDash val="solid"/>
                </a:ln>
              </a:rPr>
              <a:t>OUT</a:t>
            </a:r>
            <a:r>
              <a:rPr lang="en-US" sz="7200" b="1" cap="none" spc="0" dirty="0" smtClean="0">
                <a:ln w="10541" cmpd="sng">
                  <a:solidFill>
                    <a:schemeClr val="accent1">
                      <a:shade val="88000"/>
                      <a:satMod val="110000"/>
                    </a:schemeClr>
                  </a:solidFill>
                  <a:prstDash val="solid"/>
                </a:ln>
                <a:effectLst/>
              </a:rPr>
              <a:t>DATED</a:t>
            </a:r>
            <a:endParaRPr lang="en-US" sz="7200" b="1" cap="none" spc="0" dirty="0">
              <a:ln w="10541" cmpd="sng">
                <a:solidFill>
                  <a:schemeClr val="accent1">
                    <a:shade val="88000"/>
                    <a:satMod val="110000"/>
                  </a:schemeClr>
                </a:solidFill>
                <a:prstDash val="solid"/>
              </a:ln>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17 -1.5887E-6 L 0.34149 -1.5887E-6 " pathEditMode="relative" rAng="0" ptsTypes="AA">
                                      <p:cBhvr>
                                        <p:cTn id="6" dur="2000" fill="hold"/>
                                        <p:tgtEl>
                                          <p:spTgt spid="7"/>
                                        </p:tgtEl>
                                        <p:attrNameLst>
                                          <p:attrName>ppt_x</p:attrName>
                                          <p:attrName>ppt_y</p:attrName>
                                        </p:attrNameLst>
                                      </p:cBhvr>
                                      <p:rCtr x="173" y="0"/>
                                    </p:animMotion>
                                  </p:childTnLst>
                                </p:cTn>
                              </p:par>
                              <p:par>
                                <p:cTn id="7" presetID="0" presetClass="path" presetSubtype="0" accel="50000" decel="50000" fill="hold" nodeType="withEffect">
                                  <p:stCondLst>
                                    <p:cond delay="0"/>
                                  </p:stCondLst>
                                  <p:childTnLst>
                                    <p:animMotion origin="layout" path="M -0.01891 -1.5887E-6 L 0.33091 -1.5887E-6 " pathEditMode="relative" rAng="0" ptsTypes="AA">
                                      <p:cBhvr>
                                        <p:cTn id="8" dur="2000" fill="hold"/>
                                        <p:tgtEl>
                                          <p:spTgt spid="149508"/>
                                        </p:tgtEl>
                                        <p:attrNameLst>
                                          <p:attrName>ppt_x</p:attrName>
                                          <p:attrName>ppt_y</p:attrName>
                                        </p:attrNameLst>
                                      </p:cBhvr>
                                      <p:rCtr x="175" y="0"/>
                                    </p:animMotion>
                                  </p:childTnLst>
                                </p:cTn>
                              </p:par>
                              <p:par>
                                <p:cTn id="9" presetID="0" presetClass="path" presetSubtype="0" accel="50000" decel="50000" fill="hold" nodeType="withEffect">
                                  <p:stCondLst>
                                    <p:cond delay="0"/>
                                  </p:stCondLst>
                                  <p:childTnLst>
                                    <p:animMotion origin="layout" path="M -2.75724E-6 -1.5887E-6 L -0.66406 -1.5887E-6 " pathEditMode="relative" rAng="0" ptsTypes="AA">
                                      <p:cBhvr>
                                        <p:cTn id="10" dur="2000" fill="hold"/>
                                        <p:tgtEl>
                                          <p:spTgt spid="9"/>
                                        </p:tgtEl>
                                        <p:attrNameLst>
                                          <p:attrName>ppt_x</p:attrName>
                                          <p:attrName>ppt_y</p:attrName>
                                        </p:attrNameLst>
                                      </p:cBhvr>
                                      <p:rCtr x="-332" y="0"/>
                                    </p:animMotion>
                                  </p:childTnLst>
                                </p:cTn>
                              </p:par>
                              <p:par>
                                <p:cTn id="11" presetID="10" presetClass="exit" presetSubtype="0" fill="hold" grpId="0" nodeType="withEffect">
                                  <p:stCondLst>
                                    <p:cond delay="0"/>
                                  </p:stCondLst>
                                  <p:childTnLst>
                                    <p:animEffect transition="out" filter="fade">
                                      <p:cBhvr>
                                        <p:cTn id="12" dur="1000"/>
                                        <p:tgtEl>
                                          <p:spTgt spid="6"/>
                                        </p:tgtEl>
                                      </p:cBhvr>
                                    </p:animEffect>
                                    <p:set>
                                      <p:cBhvr>
                                        <p:cTn id="1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0"/>
            <a:ext cx="9144000" cy="1470025"/>
          </a:xfrm>
        </p:spPr>
        <p:txBody>
          <a:bodyPr>
            <a:normAutofit/>
          </a:bodyPr>
          <a:lstStyle/>
          <a:p>
            <a:pPr algn="ctr"/>
            <a:r>
              <a:rPr lang="en-US" u="sng" dirty="0" smtClean="0">
                <a:latin typeface="+mn-lt"/>
                <a:cs typeface="Franklin Gothic Book"/>
              </a:rPr>
              <a:t>College and Career Ready</a:t>
            </a:r>
            <a:br>
              <a:rPr lang="en-US" u="sng" dirty="0" smtClean="0">
                <a:latin typeface="+mn-lt"/>
                <a:cs typeface="Franklin Gothic Book"/>
              </a:rPr>
            </a:br>
            <a:endParaRPr lang="en-US" sz="2200" u="sng" dirty="0">
              <a:latin typeface="+mn-lt"/>
              <a:cs typeface="Franklin Gothic Book"/>
            </a:endParaRPr>
          </a:p>
        </p:txBody>
      </p:sp>
      <p:sp>
        <p:nvSpPr>
          <p:cNvPr id="8" name="Rectangle 7"/>
          <p:cNvSpPr/>
          <p:nvPr/>
        </p:nvSpPr>
        <p:spPr>
          <a:xfrm>
            <a:off x="0" y="1008360"/>
            <a:ext cx="9144000" cy="461665"/>
          </a:xfrm>
          <a:prstGeom prst="rect">
            <a:avLst/>
          </a:prstGeom>
        </p:spPr>
        <p:txBody>
          <a:bodyPr wrap="square">
            <a:spAutoFit/>
          </a:bodyPr>
          <a:lstStyle/>
          <a:p>
            <a:pPr algn="ctr"/>
            <a:r>
              <a:rPr lang="en-US" sz="2400" b="1" dirty="0" smtClean="0">
                <a:cs typeface="Franklin Gothic Book"/>
              </a:rPr>
              <a:t>National Center and State Collaborative</a:t>
            </a:r>
            <a:endParaRPr lang="en-US" sz="2400" b="1" dirty="0">
              <a:cs typeface="Franklin Gothic Book"/>
            </a:endParaRPr>
          </a:p>
        </p:txBody>
      </p:sp>
      <p:sp>
        <p:nvSpPr>
          <p:cNvPr id="10" name="TextBox 9"/>
          <p:cNvSpPr txBox="1"/>
          <p:nvPr/>
        </p:nvSpPr>
        <p:spPr>
          <a:xfrm>
            <a:off x="609599" y="1902797"/>
            <a:ext cx="8345347" cy="5509200"/>
          </a:xfrm>
          <a:prstGeom prst="rect">
            <a:avLst/>
          </a:prstGeom>
          <a:noFill/>
        </p:spPr>
        <p:txBody>
          <a:bodyPr wrap="square" rtlCol="0">
            <a:spAutoFit/>
          </a:bodyPr>
          <a:lstStyle/>
          <a:p>
            <a:pPr>
              <a:buFont typeface="Arial"/>
              <a:buChar char="•"/>
            </a:pPr>
            <a:r>
              <a:rPr lang="en-US" sz="2800" b="1" dirty="0" smtClean="0">
                <a:solidFill>
                  <a:srgbClr val="000000"/>
                </a:solidFill>
                <a:cs typeface="Franklin Gothic Book"/>
              </a:rPr>
              <a:t> Communicative Competence</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Fluency</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Age-Appropriate Social Skills</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Independence and Self-Advocacy</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Accessing Resources</a:t>
            </a:r>
          </a:p>
          <a:p>
            <a:endParaRPr lang="en-US" sz="2400" b="1" dirty="0" smtClean="0">
              <a:solidFill>
                <a:srgbClr val="000000"/>
              </a:solidFill>
              <a:cs typeface="Franklin Gothic Book"/>
            </a:endParaRPr>
          </a:p>
          <a:p>
            <a:endParaRPr lang="en-US" sz="2400" b="1" dirty="0" smtClean="0">
              <a:solidFill>
                <a:srgbClr val="51728E"/>
              </a:solidFill>
              <a:cs typeface="Helvetica"/>
            </a:endParaRPr>
          </a:p>
          <a:p>
            <a:endParaRPr lang="en-US" sz="2400" b="1" dirty="0" smtClean="0">
              <a:cs typeface="Franklin Gothic Book"/>
            </a:endParaRPr>
          </a:p>
          <a:p>
            <a:endParaRPr lang="en-US" sz="2800" b="1" dirty="0" smtClean="0">
              <a:cs typeface="Franklin Gothic Book"/>
            </a:endParaRPr>
          </a:p>
        </p:txBody>
      </p:sp>
      <p:pic>
        <p:nvPicPr>
          <p:cNvPr id="6" name="Picture 5"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0"/>
            <a:ext cx="9144000" cy="1470025"/>
          </a:xfrm>
        </p:spPr>
        <p:txBody>
          <a:bodyPr>
            <a:normAutofit/>
          </a:bodyPr>
          <a:lstStyle/>
          <a:p>
            <a:pPr algn="ctr"/>
            <a:r>
              <a:rPr lang="en-US" u="sng" dirty="0" smtClean="0">
                <a:latin typeface="+mn-lt"/>
                <a:cs typeface="Franklin Gothic Book"/>
              </a:rPr>
              <a:t>College and Career Ready</a:t>
            </a:r>
            <a:br>
              <a:rPr lang="en-US" u="sng" dirty="0" smtClean="0">
                <a:latin typeface="+mn-lt"/>
                <a:cs typeface="Franklin Gothic Book"/>
              </a:rPr>
            </a:br>
            <a:endParaRPr lang="en-US" sz="2200" u="sng" dirty="0">
              <a:latin typeface="+mn-lt"/>
              <a:cs typeface="Franklin Gothic Book"/>
            </a:endParaRPr>
          </a:p>
        </p:txBody>
      </p:sp>
      <p:sp>
        <p:nvSpPr>
          <p:cNvPr id="8" name="Rectangle 7"/>
          <p:cNvSpPr/>
          <p:nvPr/>
        </p:nvSpPr>
        <p:spPr>
          <a:xfrm>
            <a:off x="0" y="910279"/>
            <a:ext cx="9144000" cy="830997"/>
          </a:xfrm>
          <a:prstGeom prst="rect">
            <a:avLst/>
          </a:prstGeom>
        </p:spPr>
        <p:txBody>
          <a:bodyPr wrap="square">
            <a:spAutoFit/>
          </a:bodyPr>
          <a:lstStyle/>
          <a:p>
            <a:pPr algn="ctr"/>
            <a:r>
              <a:rPr lang="en-US" sz="2400" b="1" dirty="0" smtClean="0">
                <a:cs typeface="Franklin Gothic Book"/>
              </a:rPr>
              <a:t>National Center and State Collaborative</a:t>
            </a:r>
          </a:p>
          <a:p>
            <a:pPr algn="ctr"/>
            <a:r>
              <a:rPr lang="en-US" sz="2400" b="1" dirty="0" smtClean="0">
                <a:cs typeface="Franklin Gothic Book"/>
              </a:rPr>
              <a:t>Other Factors Not Assessed</a:t>
            </a:r>
            <a:endParaRPr lang="en-US" sz="2400" b="1" dirty="0">
              <a:cs typeface="Franklin Gothic Book"/>
            </a:endParaRPr>
          </a:p>
        </p:txBody>
      </p:sp>
      <p:sp>
        <p:nvSpPr>
          <p:cNvPr id="10" name="TextBox 9"/>
          <p:cNvSpPr txBox="1"/>
          <p:nvPr/>
        </p:nvSpPr>
        <p:spPr>
          <a:xfrm>
            <a:off x="914400" y="1981200"/>
            <a:ext cx="7467600" cy="6555642"/>
          </a:xfrm>
          <a:prstGeom prst="rect">
            <a:avLst/>
          </a:prstGeom>
          <a:noFill/>
        </p:spPr>
        <p:txBody>
          <a:bodyPr wrap="square" rtlCol="0">
            <a:spAutoFit/>
          </a:bodyPr>
          <a:lstStyle/>
          <a:p>
            <a:pPr>
              <a:buFont typeface="Arial"/>
              <a:buChar char="•"/>
            </a:pPr>
            <a:r>
              <a:rPr lang="en-US" sz="2800" b="1" dirty="0" smtClean="0">
                <a:solidFill>
                  <a:srgbClr val="000000"/>
                </a:solidFill>
                <a:cs typeface="Franklin Gothic Book"/>
              </a:rPr>
              <a:t> Self-Determination</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Student Involvement in the IEP </a:t>
            </a:r>
          </a:p>
          <a:p>
            <a:r>
              <a:rPr lang="en-US" sz="2800" b="1" dirty="0" smtClean="0">
                <a:solidFill>
                  <a:srgbClr val="000000"/>
                </a:solidFill>
                <a:cs typeface="Franklin Gothic Book"/>
              </a:rPr>
              <a:t>  Planning Process</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Community-based Vocational Training </a:t>
            </a:r>
          </a:p>
          <a:p>
            <a:r>
              <a:rPr lang="en-US" sz="2800" b="1" dirty="0" smtClean="0">
                <a:solidFill>
                  <a:srgbClr val="000000"/>
                </a:solidFill>
                <a:cs typeface="Franklin Gothic Book"/>
              </a:rPr>
              <a:t>  and Paid Employment While in School</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Community-based Instruction</a:t>
            </a:r>
          </a:p>
          <a:p>
            <a:pPr>
              <a:buFont typeface="Arial"/>
              <a:buChar char="•"/>
            </a:pPr>
            <a:endParaRPr lang="en-US" sz="2800" b="1" dirty="0" smtClean="0">
              <a:solidFill>
                <a:srgbClr val="000000"/>
              </a:solidFill>
              <a:cs typeface="Franklin Gothic Book"/>
            </a:endParaRPr>
          </a:p>
          <a:p>
            <a:pPr>
              <a:buFont typeface="Arial"/>
              <a:buChar char="•"/>
            </a:pPr>
            <a:endParaRPr lang="en-US" sz="2800" b="1" dirty="0" smtClean="0">
              <a:solidFill>
                <a:srgbClr val="000000"/>
              </a:solidFill>
              <a:cs typeface="Franklin Gothic Book"/>
            </a:endParaRPr>
          </a:p>
          <a:p>
            <a:pPr>
              <a:buFont typeface="Arial"/>
              <a:buChar char="•"/>
            </a:pPr>
            <a:endParaRPr lang="en-US" sz="2800" b="1" dirty="0" smtClean="0">
              <a:solidFill>
                <a:srgbClr val="000000"/>
              </a:solidFill>
              <a:cs typeface="Franklin Gothic Book"/>
            </a:endParaRPr>
          </a:p>
          <a:p>
            <a:pPr>
              <a:buFont typeface="Arial"/>
              <a:buChar char="•"/>
            </a:pPr>
            <a:endParaRPr lang="en-US" sz="2800" b="1" dirty="0" smtClean="0">
              <a:solidFill>
                <a:srgbClr val="51728E"/>
              </a:solidFill>
              <a:cs typeface="Helvetica"/>
            </a:endParaRPr>
          </a:p>
          <a:p>
            <a:pPr>
              <a:buFont typeface="Arial"/>
              <a:buChar char="•"/>
            </a:pPr>
            <a:endParaRPr lang="en-US" sz="2800" b="1" dirty="0" smtClean="0">
              <a:cs typeface="Franklin Gothic Book"/>
            </a:endParaRPr>
          </a:p>
          <a:p>
            <a:pPr>
              <a:buFont typeface="Arial"/>
              <a:buChar char="•"/>
            </a:pPr>
            <a:endParaRPr lang="en-US" sz="2800" b="1" dirty="0" smtClean="0">
              <a:cs typeface="Franklin Gothic Book"/>
            </a:endParaRPr>
          </a:p>
        </p:txBody>
      </p:sp>
      <p:pic>
        <p:nvPicPr>
          <p:cNvPr id="6" name="Picture 5"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0"/>
            <a:ext cx="9144000" cy="1470025"/>
          </a:xfrm>
        </p:spPr>
        <p:txBody>
          <a:bodyPr>
            <a:normAutofit/>
          </a:bodyPr>
          <a:lstStyle/>
          <a:p>
            <a:pPr algn="ctr"/>
            <a:r>
              <a:rPr lang="en-US" u="sng" dirty="0" smtClean="0">
                <a:latin typeface="+mn-lt"/>
                <a:cs typeface="Franklin Gothic Book"/>
              </a:rPr>
              <a:t>College and Career Ready</a:t>
            </a:r>
            <a:br>
              <a:rPr lang="en-US" u="sng" dirty="0" smtClean="0">
                <a:latin typeface="+mn-lt"/>
                <a:cs typeface="Franklin Gothic Book"/>
              </a:rPr>
            </a:br>
            <a:endParaRPr lang="en-US" sz="2200" u="sng" dirty="0">
              <a:latin typeface="+mn-lt"/>
              <a:cs typeface="Franklin Gothic Book"/>
            </a:endParaRPr>
          </a:p>
        </p:txBody>
      </p:sp>
      <p:sp>
        <p:nvSpPr>
          <p:cNvPr id="8" name="Rectangle 7"/>
          <p:cNvSpPr/>
          <p:nvPr/>
        </p:nvSpPr>
        <p:spPr>
          <a:xfrm>
            <a:off x="0" y="887803"/>
            <a:ext cx="9144000" cy="830997"/>
          </a:xfrm>
          <a:prstGeom prst="rect">
            <a:avLst/>
          </a:prstGeom>
        </p:spPr>
        <p:txBody>
          <a:bodyPr wrap="square">
            <a:spAutoFit/>
          </a:bodyPr>
          <a:lstStyle/>
          <a:p>
            <a:pPr algn="ctr"/>
            <a:r>
              <a:rPr lang="en-US" sz="2400" b="1" dirty="0" smtClean="0">
                <a:cs typeface="Franklin Gothic Book"/>
              </a:rPr>
              <a:t>National Center and State Collaborative</a:t>
            </a:r>
          </a:p>
          <a:p>
            <a:pPr algn="ctr"/>
            <a:r>
              <a:rPr lang="en-US" sz="2400" b="1" dirty="0" smtClean="0">
                <a:cs typeface="Franklin Gothic Book"/>
              </a:rPr>
              <a:t>Other Factors Not Assessed (cont.)</a:t>
            </a:r>
            <a:endParaRPr lang="en-US" sz="2400" b="1" dirty="0">
              <a:cs typeface="Franklin Gothic Book"/>
            </a:endParaRPr>
          </a:p>
        </p:txBody>
      </p:sp>
      <p:sp>
        <p:nvSpPr>
          <p:cNvPr id="10" name="TextBox 9"/>
          <p:cNvSpPr txBox="1"/>
          <p:nvPr/>
        </p:nvSpPr>
        <p:spPr>
          <a:xfrm>
            <a:off x="1143000" y="1718800"/>
            <a:ext cx="7315200" cy="6370975"/>
          </a:xfrm>
          <a:prstGeom prst="rect">
            <a:avLst/>
          </a:prstGeom>
          <a:noFill/>
        </p:spPr>
        <p:txBody>
          <a:bodyPr wrap="square" rtlCol="0">
            <a:spAutoFit/>
          </a:bodyPr>
          <a:lstStyle/>
          <a:p>
            <a:pPr>
              <a:buFont typeface="Arial"/>
              <a:buChar char="•"/>
            </a:pPr>
            <a:r>
              <a:rPr lang="en-US" sz="2800" b="1" dirty="0" smtClean="0">
                <a:solidFill>
                  <a:srgbClr val="000000"/>
                </a:solidFill>
                <a:cs typeface="Franklin Gothic Book"/>
              </a:rPr>
              <a:t> Inclusion</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Working Collaboratively with Peers</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Student Knows Own Support Needs </a:t>
            </a:r>
          </a:p>
          <a:p>
            <a:r>
              <a:rPr lang="en-US" sz="2800" b="1" dirty="0" smtClean="0">
                <a:solidFill>
                  <a:srgbClr val="000000"/>
                </a:solidFill>
                <a:cs typeface="Franklin Gothic Book"/>
              </a:rPr>
              <a:t>  and How to Access</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Interagency Transition Collaboration</a:t>
            </a:r>
          </a:p>
          <a:p>
            <a:pPr>
              <a:buFont typeface="Arial"/>
              <a:buChar char="•"/>
            </a:pPr>
            <a:endParaRPr lang="en-US" sz="2800" b="1" dirty="0" smtClean="0">
              <a:solidFill>
                <a:srgbClr val="000000"/>
              </a:solidFill>
              <a:cs typeface="Franklin Gothic Book"/>
            </a:endParaRPr>
          </a:p>
          <a:p>
            <a:pPr>
              <a:buFont typeface="Arial"/>
              <a:buChar char="•"/>
            </a:pPr>
            <a:r>
              <a:rPr lang="en-US" sz="2800" b="1" dirty="0" smtClean="0">
                <a:solidFill>
                  <a:srgbClr val="000000"/>
                </a:solidFill>
                <a:cs typeface="Franklin Gothic Book"/>
              </a:rPr>
              <a:t> IEP/ITP Team Creating Ongoing </a:t>
            </a:r>
          </a:p>
          <a:p>
            <a:r>
              <a:rPr lang="en-US" sz="2800" b="1" dirty="0" smtClean="0">
                <a:solidFill>
                  <a:srgbClr val="000000"/>
                </a:solidFill>
                <a:cs typeface="Franklin Gothic Book"/>
              </a:rPr>
              <a:t>  Support and Links</a:t>
            </a:r>
          </a:p>
          <a:p>
            <a:endParaRPr lang="en-US" sz="2400" b="1" dirty="0" smtClean="0">
              <a:solidFill>
                <a:srgbClr val="000000"/>
              </a:solidFill>
              <a:cs typeface="Franklin Gothic Book"/>
            </a:endParaRPr>
          </a:p>
          <a:p>
            <a:endParaRPr lang="en-US" sz="2400" b="1" dirty="0" smtClean="0">
              <a:solidFill>
                <a:srgbClr val="51728E"/>
              </a:solidFill>
              <a:cs typeface="Helvetica"/>
            </a:endParaRPr>
          </a:p>
          <a:p>
            <a:endParaRPr lang="en-US" sz="2400" b="1" dirty="0" smtClean="0">
              <a:cs typeface="Franklin Gothic Book"/>
            </a:endParaRPr>
          </a:p>
          <a:p>
            <a:endParaRPr lang="en-US" sz="2800" b="1" dirty="0" smtClean="0">
              <a:cs typeface="Franklin Gothic Book"/>
            </a:endParaRPr>
          </a:p>
        </p:txBody>
      </p:sp>
      <p:pic>
        <p:nvPicPr>
          <p:cNvPr id="6" name="Picture 5"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304800"/>
            <a:ext cx="9144000" cy="1066800"/>
          </a:xfrm>
        </p:spPr>
        <p:txBody>
          <a:bodyPr/>
          <a:lstStyle/>
          <a:p>
            <a:pPr eaLnBrk="1" hangingPunct="1"/>
            <a:r>
              <a:rPr lang="en-US" u="sng" dirty="0" smtClean="0">
                <a:latin typeface="+mn-lt"/>
                <a:cs typeface="Franklin Gothic Book"/>
              </a:rPr>
              <a:t>Organization of CCSS</a:t>
            </a:r>
          </a:p>
        </p:txBody>
      </p:sp>
      <p:sp>
        <p:nvSpPr>
          <p:cNvPr id="18435" name="Rectangle 3"/>
          <p:cNvSpPr>
            <a:spLocks noGrp="1" noChangeArrowheads="1"/>
          </p:cNvSpPr>
          <p:nvPr>
            <p:ph type="body" idx="4294967295"/>
          </p:nvPr>
        </p:nvSpPr>
        <p:spPr>
          <a:xfrm>
            <a:off x="228600" y="1371600"/>
            <a:ext cx="8915400" cy="4525963"/>
          </a:xfrm>
        </p:spPr>
        <p:txBody>
          <a:bodyPr>
            <a:noAutofit/>
          </a:bodyPr>
          <a:lstStyle/>
          <a:p>
            <a:pPr marL="469900" indent="-469900" eaLnBrk="1" hangingPunct="1">
              <a:buClr>
                <a:schemeClr val="accent2">
                  <a:lumMod val="50000"/>
                </a:schemeClr>
              </a:buClr>
            </a:pPr>
            <a:r>
              <a:rPr lang="en-US" dirty="0" smtClean="0"/>
              <a:t>Numbering of standards is consistent (e.g., writing standard 1 deals with opinion/argument from K-12).</a:t>
            </a:r>
          </a:p>
          <a:p>
            <a:pPr marL="469900" indent="-469900" eaLnBrk="1" hangingPunct="1">
              <a:buClr>
                <a:schemeClr val="accent2">
                  <a:lumMod val="50000"/>
                </a:schemeClr>
              </a:buClr>
            </a:pPr>
            <a:r>
              <a:rPr lang="en-US" dirty="0" smtClean="0"/>
              <a:t>They progressively increase in level of sophistication.</a:t>
            </a:r>
          </a:p>
          <a:p>
            <a:pPr marL="469900" indent="-469900" eaLnBrk="1" hangingPunct="1">
              <a:buClr>
                <a:schemeClr val="accent2">
                  <a:lumMod val="50000"/>
                </a:schemeClr>
              </a:buClr>
            </a:pPr>
            <a:r>
              <a:rPr lang="en-US" dirty="0" smtClean="0"/>
              <a:t>Standards are “divided” K-5/6-12 grade spans where one might see some shifts in language used, although the intent of the standard remains (e.g., “opinion” is used K-5 and then shifts to “argument” 6-12). </a:t>
            </a: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 y="457200"/>
            <a:ext cx="9144000" cy="1066800"/>
          </a:xfrm>
        </p:spPr>
        <p:txBody>
          <a:bodyPr/>
          <a:lstStyle/>
          <a:p>
            <a:r>
              <a:rPr lang="en-US" sz="3800" dirty="0" smtClean="0">
                <a:latin typeface="+mn-lt"/>
                <a:cs typeface="Franklin Gothic Book"/>
              </a:rPr>
              <a:t>Application to Students with Disabilities </a:t>
            </a:r>
          </a:p>
        </p:txBody>
      </p:sp>
      <p:sp>
        <p:nvSpPr>
          <p:cNvPr id="29699" name="Content Placeholder 2"/>
          <p:cNvSpPr>
            <a:spLocks noGrp="1"/>
          </p:cNvSpPr>
          <p:nvPr>
            <p:ph idx="1"/>
          </p:nvPr>
        </p:nvSpPr>
        <p:spPr>
          <a:xfrm>
            <a:off x="0" y="1447800"/>
            <a:ext cx="9144000" cy="5257800"/>
          </a:xfrm>
        </p:spPr>
        <p:txBody>
          <a:bodyPr>
            <a:normAutofit lnSpcReduction="10000"/>
          </a:bodyPr>
          <a:lstStyle/>
          <a:p>
            <a:pPr>
              <a:buFont typeface="Georgia" pitchFamily="18" charset="0"/>
              <a:buNone/>
            </a:pPr>
            <a:r>
              <a:rPr lang="en-US" sz="2400" dirty="0" smtClean="0">
                <a:cs typeface="Franklin Gothic Book"/>
              </a:rPr>
              <a:t>	Promoting a culture of high expectations for all students is a fundamental goal of the Common Core State Standards. In order to participate with success in the general curriculum, students with disabilities, as appropriate, may be provided additional supports and services, such as:</a:t>
            </a:r>
          </a:p>
          <a:p>
            <a:pPr>
              <a:buFont typeface="Georgia" pitchFamily="18" charset="0"/>
              <a:buNone/>
            </a:pPr>
            <a:endParaRPr lang="en-US" sz="2400" dirty="0" smtClean="0">
              <a:cs typeface="Franklin Gothic Book"/>
            </a:endParaRPr>
          </a:p>
          <a:p>
            <a:pPr>
              <a:buFont typeface="Georgia" pitchFamily="18" charset="0"/>
              <a:buNone/>
            </a:pPr>
            <a:r>
              <a:rPr lang="en-US" sz="1800" dirty="0" smtClean="0">
                <a:cs typeface="Franklin Gothic Book"/>
              </a:rPr>
              <a:t>• Instructional supports for learning― based on the principles of Universal Design for Learning (UDL) ―which foster student engagement by presenting information in multiple ways and allowing for diverse avenues of action and expression.</a:t>
            </a:r>
          </a:p>
          <a:p>
            <a:pPr>
              <a:buFont typeface="Georgia" pitchFamily="18" charset="0"/>
              <a:buNone/>
            </a:pPr>
            <a:endParaRPr lang="en-US" sz="1800" dirty="0" smtClean="0">
              <a:cs typeface="Franklin Gothic Book"/>
            </a:endParaRPr>
          </a:p>
          <a:p>
            <a:pPr>
              <a:buFont typeface="Georgia" pitchFamily="18" charset="0"/>
              <a:buNone/>
            </a:pPr>
            <a:r>
              <a:rPr lang="en-US" sz="1800" dirty="0" smtClean="0">
                <a:cs typeface="Franklin Gothic Book"/>
              </a:rPr>
              <a:t>• Instructional accommodations (Thompson, Morse, Sharpe &amp; Hall, 2005) ―changes in materials or procedures― which do not change the standards but allow students to learn within the framework of the Common Core.</a:t>
            </a:r>
          </a:p>
          <a:p>
            <a:pPr>
              <a:buFont typeface="Georgia" pitchFamily="18" charset="0"/>
              <a:buNone/>
            </a:pPr>
            <a:endParaRPr lang="en-US" sz="1800" dirty="0" smtClean="0">
              <a:cs typeface="Franklin Gothic Book"/>
            </a:endParaRPr>
          </a:p>
          <a:p>
            <a:pPr>
              <a:buFont typeface="Georgia" pitchFamily="18" charset="0"/>
              <a:buNone/>
            </a:pPr>
            <a:r>
              <a:rPr lang="en-US" sz="1800" dirty="0" smtClean="0">
                <a:cs typeface="Franklin Gothic Book"/>
              </a:rPr>
              <a:t>• Assistive technology devices and services to ensure access to the general education curriculum and the Common Core State Standards.</a:t>
            </a:r>
          </a:p>
        </p:txBody>
      </p:sp>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2"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pic>
        <p:nvPicPr>
          <p:cNvPr id="148483" name="Picture 3" descr="Screen Shot 2014-02-07 at 4.29.58 PM.png"/>
          <p:cNvPicPr>
            <a:picLocks noChangeAspect="1"/>
          </p:cNvPicPr>
          <p:nvPr/>
        </p:nvPicPr>
        <p:blipFill>
          <a:blip r:embed="rId4"/>
          <a:srcRect/>
          <a:stretch>
            <a:fillRect/>
          </a:stretch>
        </p:blipFill>
        <p:spPr bwMode="auto">
          <a:xfrm>
            <a:off x="7391400" y="6438900"/>
            <a:ext cx="1752600" cy="419100"/>
          </a:xfrm>
          <a:prstGeom prst="rect">
            <a:avLst/>
          </a:prstGeom>
          <a:noFill/>
          <a:ln w="9525">
            <a:noFill/>
            <a:miter lim="800000"/>
            <a:headEnd/>
            <a:tailEnd/>
          </a:ln>
        </p:spPr>
      </p:pic>
      <p:sp>
        <p:nvSpPr>
          <p:cNvPr id="148484"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8" name="Content Placeholder 2"/>
          <p:cNvSpPr txBox="1">
            <a:spLocks/>
          </p:cNvSpPr>
          <p:nvPr/>
        </p:nvSpPr>
        <p:spPr bwMode="auto">
          <a:xfrm>
            <a:off x="533400" y="1219200"/>
            <a:ext cx="8229600" cy="5410200"/>
          </a:xfrm>
          <a:prstGeom prst="rect">
            <a:avLst/>
          </a:prstGeom>
          <a:noFill/>
          <a:ln w="9525">
            <a:noFill/>
            <a:miter lim="800000"/>
            <a:headEnd/>
            <a:tailEnd/>
          </a:ln>
        </p:spPr>
        <p:txBody>
          <a:bodyPr>
            <a:prstTxWarp prst="textNoShape">
              <a:avLst/>
            </a:prstTxWarp>
            <a:normAutofit fontScale="92500" lnSpcReduction="20000"/>
          </a:bodyPr>
          <a:lstStyle/>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Find references to “prompting and support” and “ask and answer questions”</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RL.K-12.4: reference to L.K-12.4-6</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RL.K-2.5: differentiates between RL and RI</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RL.K-5.8: is not applicable</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RL.3&amp;4.5: integrates writing and speaking</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RL.2.6: integrates speaking</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RL.4.7: integrates speaking (oral presentation receptive language)</a:t>
            </a:r>
          </a:p>
          <a:p>
            <a:pPr marL="342900" indent="-342900" defTabSz="457200" eaLnBrk="1" fontAlgn="auto" hangingPunct="1">
              <a:spcBef>
                <a:spcPct val="20000"/>
              </a:spcBef>
              <a:spcAft>
                <a:spcPts val="0"/>
              </a:spcAft>
              <a:buFont typeface="Arial"/>
              <a:buChar char="•"/>
              <a:defRPr/>
            </a:pPr>
            <a:r>
              <a:rPr lang="en-US" sz="3200" dirty="0">
                <a:solidFill>
                  <a:schemeClr val="tx1"/>
                </a:solidFill>
                <a:latin typeface="Franklin Gothic Book"/>
                <a:cs typeface="Franklin Gothic Book"/>
              </a:rPr>
              <a:t>Note executive functions and ask, “under what conditions will the student demonstrate mastery?</a:t>
            </a:r>
          </a:p>
          <a:p>
            <a:pPr marL="365760" indent="-256032" defTabSz="457200" eaLnBrk="1" fontAlgn="auto" hangingPunct="1">
              <a:spcBef>
                <a:spcPts val="1100"/>
              </a:spcBef>
              <a:spcAft>
                <a:spcPts val="0"/>
              </a:spcAft>
              <a:buClr>
                <a:schemeClr val="accent3"/>
              </a:buClr>
              <a:buFont typeface="Georgia"/>
              <a:buChar char="•"/>
              <a:defRPr/>
            </a:pPr>
            <a:endParaRPr lang="en-US" sz="3200" dirty="0">
              <a:solidFill>
                <a:schemeClr val="tx1"/>
              </a:solidFill>
              <a:latin typeface="Franklin Gothic Book"/>
              <a:cs typeface="Franklin Gothic Book"/>
              <a:sym typeface="Chalkboard" charset="0"/>
            </a:endParaRPr>
          </a:p>
        </p:txBody>
      </p:sp>
      <p:sp>
        <p:nvSpPr>
          <p:cNvPr id="148486" name="Title 1"/>
          <p:cNvSpPr txBox="1">
            <a:spLocks/>
          </p:cNvSpPr>
          <p:nvPr/>
        </p:nvSpPr>
        <p:spPr bwMode="auto">
          <a:xfrm>
            <a:off x="0" y="228600"/>
            <a:ext cx="9144000" cy="1066800"/>
          </a:xfrm>
          <a:prstGeom prst="rect">
            <a:avLst/>
          </a:prstGeom>
          <a:noFill/>
          <a:ln w="9525">
            <a:noFill/>
            <a:miter lim="800000"/>
            <a:headEnd/>
            <a:tailEnd/>
          </a:ln>
        </p:spPr>
        <p:txBody>
          <a:bodyPr anchor="ctr">
            <a:prstTxWarp prst="textNoShape">
              <a:avLst/>
            </a:prstTxWarp>
          </a:bodyPr>
          <a:lstStyle/>
          <a:p>
            <a:pPr algn="ctr" defTabSz="457200" eaLnBrk="1" hangingPunct="1"/>
            <a:r>
              <a:rPr lang="en-US" sz="3600" u="sng">
                <a:solidFill>
                  <a:schemeClr val="tx1"/>
                </a:solidFill>
                <a:latin typeface="Franklin Gothic Book"/>
                <a:ea typeface="Avenir Medium" pitchFamily="-101" charset="0"/>
                <a:cs typeface="Franklin Gothic Book"/>
              </a:rPr>
              <a:t>CCSS RL – Integrated Literacy</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TextBox 2"/>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pic>
        <p:nvPicPr>
          <p:cNvPr id="154627" name="Picture 3" descr="Screen Shot 2014-03-20 at 12.24.18 PM.png"/>
          <p:cNvPicPr>
            <a:picLocks noChangeAspect="1"/>
          </p:cNvPicPr>
          <p:nvPr/>
        </p:nvPicPr>
        <p:blipFill>
          <a:blip r:embed="rId3"/>
          <a:srcRect/>
          <a:stretch>
            <a:fillRect/>
          </a:stretch>
        </p:blipFill>
        <p:spPr bwMode="auto">
          <a:xfrm>
            <a:off x="152400" y="1676400"/>
            <a:ext cx="8991600" cy="2224088"/>
          </a:xfrm>
          <a:prstGeom prst="rect">
            <a:avLst/>
          </a:prstGeom>
          <a:noFill/>
          <a:ln w="9525">
            <a:solidFill>
              <a:schemeClr val="tx1"/>
            </a:solidFill>
            <a:miter lim="800000"/>
            <a:headEnd/>
            <a:tailEnd/>
          </a:ln>
        </p:spPr>
      </p:pic>
      <p:sp>
        <p:nvSpPr>
          <p:cNvPr id="154628" name="TextBox 4"/>
          <p:cNvSpPr txBox="1">
            <a:spLocks noChangeArrowheads="1"/>
          </p:cNvSpPr>
          <p:nvPr/>
        </p:nvSpPr>
        <p:spPr bwMode="auto">
          <a:xfrm>
            <a:off x="3733800" y="1143000"/>
            <a:ext cx="2209800" cy="523220"/>
          </a:xfrm>
          <a:prstGeom prst="rect">
            <a:avLst/>
          </a:prstGeom>
          <a:noFill/>
          <a:ln w="9525">
            <a:noFill/>
            <a:miter lim="800000"/>
            <a:headEnd/>
            <a:tailEnd/>
          </a:ln>
        </p:spPr>
        <p:txBody>
          <a:bodyPr>
            <a:prstTxWarp prst="textNoShape">
              <a:avLst/>
            </a:prstTxWarp>
            <a:spAutoFit/>
          </a:bodyPr>
          <a:lstStyle/>
          <a:p>
            <a:r>
              <a:rPr lang="en-US" sz="2800" b="1" dirty="0">
                <a:solidFill>
                  <a:srgbClr val="000000"/>
                </a:solidFill>
                <a:latin typeface="Franklin Gothic Book"/>
                <a:cs typeface="Franklin Gothic Book"/>
              </a:rPr>
              <a:t>CCSS</a:t>
            </a:r>
            <a:r>
              <a:rPr lang="en-US" sz="2800" b="1" dirty="0" smtClean="0">
                <a:solidFill>
                  <a:srgbClr val="000000"/>
                </a:solidFill>
                <a:latin typeface="Franklin Gothic Book"/>
                <a:cs typeface="Franklin Gothic Book"/>
              </a:rPr>
              <a:t> RL.8.6</a:t>
            </a:r>
            <a:endParaRPr lang="en-US" sz="2800" b="1" dirty="0">
              <a:solidFill>
                <a:srgbClr val="000000"/>
              </a:solidFill>
              <a:latin typeface="Franklin Gothic Book"/>
              <a:cs typeface="Franklin Gothic Book"/>
            </a:endParaRPr>
          </a:p>
        </p:txBody>
      </p:sp>
      <p:sp>
        <p:nvSpPr>
          <p:cNvPr id="154629" name="Rectangle 5"/>
          <p:cNvSpPr>
            <a:spLocks noChangeArrowheads="1"/>
          </p:cNvSpPr>
          <p:nvPr/>
        </p:nvSpPr>
        <p:spPr bwMode="auto">
          <a:xfrm>
            <a:off x="2273513" y="457200"/>
            <a:ext cx="5339923" cy="584776"/>
          </a:xfrm>
          <a:prstGeom prst="rect">
            <a:avLst/>
          </a:prstGeom>
          <a:noFill/>
          <a:ln w="9525">
            <a:noFill/>
            <a:miter lim="800000"/>
            <a:headEnd/>
            <a:tailEnd/>
          </a:ln>
        </p:spPr>
        <p:txBody>
          <a:bodyPr wrap="none">
            <a:prstTxWarp prst="textNoShape">
              <a:avLst/>
            </a:prstTxWarp>
            <a:spAutoFit/>
          </a:bodyPr>
          <a:lstStyle/>
          <a:p>
            <a:pPr algn="ctr" defTabSz="457200" eaLnBrk="1" hangingPunct="1"/>
            <a:r>
              <a:rPr lang="en-US" sz="3200" u="sng" dirty="0">
                <a:solidFill>
                  <a:srgbClr val="000000"/>
                </a:solidFill>
                <a:latin typeface="Franklin Gothic Book"/>
                <a:ea typeface="Avenir Medium" pitchFamily="-65" charset="0"/>
                <a:cs typeface="Franklin Gothic Book"/>
              </a:rPr>
              <a:t>CCSS RL – Integrated Literacy</a:t>
            </a:r>
          </a:p>
        </p:txBody>
      </p:sp>
      <p:sp>
        <p:nvSpPr>
          <p:cNvPr id="154630" name="Rectangle 6"/>
          <p:cNvSpPr>
            <a:spLocks noChangeArrowheads="1"/>
          </p:cNvSpPr>
          <p:nvPr/>
        </p:nvSpPr>
        <p:spPr bwMode="auto">
          <a:xfrm>
            <a:off x="381000" y="4267200"/>
            <a:ext cx="8534400" cy="2246313"/>
          </a:xfrm>
          <a:prstGeom prst="rect">
            <a:avLst/>
          </a:prstGeom>
          <a:noFill/>
          <a:ln w="9525">
            <a:noFill/>
            <a:miter lim="800000"/>
            <a:headEnd/>
            <a:tailEnd/>
          </a:ln>
        </p:spPr>
        <p:txBody>
          <a:bodyPr>
            <a:prstTxWarp prst="textNoShape">
              <a:avLst/>
            </a:prstTxWarp>
            <a:spAutoFit/>
          </a:bodyPr>
          <a:lstStyle/>
          <a:p>
            <a:pPr defTabSz="457200" eaLnBrk="1" hangingPunct="1"/>
            <a:r>
              <a:rPr lang="en-US" sz="2800" b="1" i="1" dirty="0">
                <a:solidFill>
                  <a:srgbClr val="800000"/>
                </a:solidFill>
                <a:latin typeface="Franklin Gothic Book"/>
                <a:ea typeface="Avenir Medium" pitchFamily="-65" charset="0"/>
                <a:cs typeface="Franklin Gothic Book"/>
              </a:rPr>
              <a:t>What is the “essential understanding” contained in this standard?</a:t>
            </a:r>
          </a:p>
          <a:p>
            <a:pPr defTabSz="457200" eaLnBrk="1" hangingPunct="1"/>
            <a:endParaRPr lang="en-US" sz="2800" b="1" i="1" dirty="0">
              <a:solidFill>
                <a:srgbClr val="800000"/>
              </a:solidFill>
              <a:latin typeface="Franklin Gothic Book"/>
              <a:ea typeface="Avenir Medium" pitchFamily="-65" charset="0"/>
              <a:cs typeface="Franklin Gothic Book"/>
            </a:endParaRPr>
          </a:p>
          <a:p>
            <a:pPr defTabSz="457200" eaLnBrk="1" hangingPunct="1"/>
            <a:r>
              <a:rPr lang="en-US" sz="2800" b="1" i="1" dirty="0">
                <a:solidFill>
                  <a:srgbClr val="800000"/>
                </a:solidFill>
                <a:latin typeface="Franklin Gothic Book"/>
                <a:ea typeface="Avenir Medium" pitchFamily="-65" charset="0"/>
                <a:cs typeface="Franklin Gothic Book"/>
              </a:rPr>
              <a:t>What are some instructional implications for a student with autism? ID?</a:t>
            </a:r>
            <a:r>
              <a:rPr lang="en-US" sz="2800" b="1" i="1" dirty="0" smtClean="0">
                <a:solidFill>
                  <a:srgbClr val="800000"/>
                </a:solidFill>
                <a:latin typeface="Franklin Gothic Book"/>
                <a:ea typeface="Avenir Medium" pitchFamily="-65" charset="0"/>
                <a:cs typeface="Franklin Gothic Book"/>
              </a:rPr>
              <a:t> SLD? ED?</a:t>
            </a:r>
            <a:endParaRPr lang="en-US" sz="2800" b="1" i="1" dirty="0">
              <a:solidFill>
                <a:srgbClr val="800000"/>
              </a:solidFill>
              <a:latin typeface="Franklin Gothic Book"/>
              <a:ea typeface="Avenir Medium" pitchFamily="-65" charset="0"/>
              <a:cs typeface="Franklin Gothic Book"/>
            </a:endParaRPr>
          </a:p>
        </p:txBody>
      </p:sp>
      <p:pic>
        <p:nvPicPr>
          <p:cNvPr id="8" name="Picture 7"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8050"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pic>
        <p:nvPicPr>
          <p:cNvPr id="258051" name="Picture 3" descr="Screen Shot 2014-02-07 at 4.29.58 PM.png"/>
          <p:cNvPicPr>
            <a:picLocks noChangeAspect="1"/>
          </p:cNvPicPr>
          <p:nvPr/>
        </p:nvPicPr>
        <p:blipFill>
          <a:blip r:embed="rId4"/>
          <a:srcRect/>
          <a:stretch>
            <a:fillRect/>
          </a:stretch>
        </p:blipFill>
        <p:spPr bwMode="auto">
          <a:xfrm>
            <a:off x="7391400" y="6438900"/>
            <a:ext cx="1752600" cy="419100"/>
          </a:xfrm>
          <a:prstGeom prst="rect">
            <a:avLst/>
          </a:prstGeom>
          <a:noFill/>
          <a:ln w="9525">
            <a:noFill/>
            <a:miter lim="800000"/>
            <a:headEnd/>
            <a:tailEnd/>
          </a:ln>
        </p:spPr>
      </p:pic>
      <p:sp>
        <p:nvSpPr>
          <p:cNvPr id="258052"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pic>
        <p:nvPicPr>
          <p:cNvPr id="6" name="Picture 5" descr="Screen Shot 2014-08-05 at 10.18.30 AM.png"/>
          <p:cNvPicPr>
            <a:picLocks noChangeAspect="1"/>
          </p:cNvPicPr>
          <p:nvPr/>
        </p:nvPicPr>
        <p:blipFill>
          <a:blip r:embed="rId5"/>
          <a:stretch>
            <a:fillRect/>
          </a:stretch>
        </p:blipFill>
        <p:spPr>
          <a:xfrm>
            <a:off x="7691248" y="6591662"/>
            <a:ext cx="1452752" cy="266338"/>
          </a:xfrm>
          <a:prstGeom prst="rect">
            <a:avLst/>
          </a:prstGeom>
        </p:spPr>
      </p:pic>
      <p:pic>
        <p:nvPicPr>
          <p:cNvPr id="7" name="Picture 6" descr="Screen Shot 2014-09-21 at 9.10.48 PM.png"/>
          <p:cNvPicPr>
            <a:picLocks noChangeAspect="1"/>
          </p:cNvPicPr>
          <p:nvPr/>
        </p:nvPicPr>
        <p:blipFill>
          <a:blip r:embed="rId6"/>
          <a:stretch>
            <a:fillRect/>
          </a:stretch>
        </p:blipFill>
        <p:spPr>
          <a:xfrm>
            <a:off x="1341248" y="0"/>
            <a:ext cx="6350000" cy="6245041"/>
          </a:xfrm>
          <a:prstGeom prst="rect">
            <a:avLst/>
          </a:prstGeom>
        </p:spPr>
      </p:pic>
      <p:sp>
        <p:nvSpPr>
          <p:cNvPr id="8" name="Rectangle 7"/>
          <p:cNvSpPr/>
          <p:nvPr/>
        </p:nvSpPr>
        <p:spPr>
          <a:xfrm>
            <a:off x="0" y="6438900"/>
            <a:ext cx="7691248" cy="369332"/>
          </a:xfrm>
          <a:prstGeom prst="rect">
            <a:avLst/>
          </a:prstGeom>
        </p:spPr>
        <p:txBody>
          <a:bodyPr wrap="square">
            <a:spAutoFit/>
          </a:bodyPr>
          <a:lstStyle/>
          <a:p>
            <a:pPr algn="ctr"/>
            <a:r>
              <a:rPr lang="en-US" dirty="0" smtClean="0">
                <a:hlinkClick r:id="rId7"/>
              </a:rPr>
              <a:t>http://common core.tcoe.org/home</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3298"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183299" name="TextBox 7"/>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83300" name="Title 1"/>
          <p:cNvSpPr txBox="1">
            <a:spLocks/>
          </p:cNvSpPr>
          <p:nvPr/>
        </p:nvSpPr>
        <p:spPr bwMode="auto">
          <a:xfrm>
            <a:off x="0" y="0"/>
            <a:ext cx="9144000" cy="619125"/>
          </a:xfrm>
          <a:prstGeom prst="rect">
            <a:avLst/>
          </a:prstGeom>
          <a:noFill/>
          <a:ln w="9525">
            <a:noFill/>
            <a:miter lim="800000"/>
            <a:headEnd/>
            <a:tailEnd/>
          </a:ln>
        </p:spPr>
        <p:txBody>
          <a:bodyPr anchor="b">
            <a:prstTxWarp prst="textNoShape">
              <a:avLst/>
            </a:prstTxWarp>
          </a:bodyPr>
          <a:lstStyle/>
          <a:p>
            <a:pPr algn="ctr"/>
            <a:r>
              <a:rPr lang="en-US" sz="3600" u="sng" dirty="0">
                <a:solidFill>
                  <a:srgbClr val="000000"/>
                </a:solidFill>
                <a:latin typeface="Franklin Gothic Book"/>
                <a:ea typeface="Avenir Medium" pitchFamily="-65" charset="0"/>
                <a:cs typeface="Franklin Gothic Book"/>
              </a:rPr>
              <a:t>Analysis of the CCSS</a:t>
            </a:r>
          </a:p>
        </p:txBody>
      </p:sp>
      <p:sp>
        <p:nvSpPr>
          <p:cNvPr id="183301" name="TextBox 5"/>
          <p:cNvSpPr txBox="1">
            <a:spLocks noChangeArrowheads="1"/>
          </p:cNvSpPr>
          <p:nvPr/>
        </p:nvSpPr>
        <p:spPr bwMode="auto">
          <a:xfrm>
            <a:off x="0" y="609600"/>
            <a:ext cx="9144000" cy="584200"/>
          </a:xfrm>
          <a:prstGeom prst="rect">
            <a:avLst/>
          </a:prstGeom>
          <a:noFill/>
          <a:ln w="9525">
            <a:noFill/>
            <a:miter lim="800000"/>
            <a:headEnd/>
            <a:tailEnd/>
          </a:ln>
        </p:spPr>
        <p:txBody>
          <a:bodyPr>
            <a:prstTxWarp prst="textNoShape">
              <a:avLst/>
            </a:prstTxWarp>
            <a:spAutoFit/>
          </a:bodyPr>
          <a:lstStyle/>
          <a:p>
            <a:pPr algn="ctr"/>
            <a:r>
              <a:rPr lang="en-US" sz="3200" b="1" u="sng" dirty="0" smtClean="0">
                <a:solidFill>
                  <a:srgbClr val="000000"/>
                </a:solidFill>
                <a:latin typeface="Franklin Gothic Book"/>
                <a:ea typeface="Avenir Medium" pitchFamily="-65" charset="0"/>
                <a:cs typeface="Franklin Gothic Book"/>
              </a:rPr>
              <a:t>CCSS RL.6.7</a:t>
            </a:r>
            <a:endParaRPr lang="en-US" sz="3200" b="1" u="sng" dirty="0">
              <a:solidFill>
                <a:srgbClr val="000000"/>
              </a:solidFill>
              <a:latin typeface="Franklin Gothic Book"/>
              <a:ea typeface="Avenir Medium" pitchFamily="-65" charset="0"/>
              <a:cs typeface="Franklin Gothic Book"/>
            </a:endParaRPr>
          </a:p>
        </p:txBody>
      </p:sp>
      <p:sp>
        <p:nvSpPr>
          <p:cNvPr id="183302" name="TextBox 6"/>
          <p:cNvSpPr txBox="1">
            <a:spLocks noChangeArrowheads="1"/>
          </p:cNvSpPr>
          <p:nvPr/>
        </p:nvSpPr>
        <p:spPr bwMode="auto">
          <a:xfrm>
            <a:off x="0" y="3965575"/>
            <a:ext cx="9144000" cy="2768600"/>
          </a:xfrm>
          <a:prstGeom prst="rect">
            <a:avLst/>
          </a:prstGeom>
          <a:noFill/>
          <a:ln w="9525">
            <a:noFill/>
            <a:miter lim="800000"/>
            <a:headEnd/>
            <a:tailEnd/>
          </a:ln>
        </p:spPr>
        <p:txBody>
          <a:bodyPr>
            <a:prstTxWarp prst="textNoShape">
              <a:avLst/>
            </a:prstTxWarp>
            <a:spAutoFit/>
          </a:bodyPr>
          <a:lstStyle/>
          <a:p>
            <a:pPr>
              <a:buFont typeface="Arial" pitchFamily="-65" charset="0"/>
              <a:buChar char="•"/>
            </a:pPr>
            <a:r>
              <a:rPr lang="en-US" sz="2900" b="1" i="1" dirty="0">
                <a:solidFill>
                  <a:srgbClr val="800000"/>
                </a:solidFill>
                <a:latin typeface="Franklin Gothic Book"/>
                <a:ea typeface="Avenir Medium" pitchFamily="-65" charset="0"/>
                <a:cs typeface="Franklin Gothic Book"/>
              </a:rPr>
              <a:t> How many tasks can this standard be broken into?</a:t>
            </a:r>
          </a:p>
          <a:p>
            <a:pPr>
              <a:buFont typeface="Arial" pitchFamily="-65" charset="0"/>
              <a:buChar char="•"/>
            </a:pPr>
            <a:r>
              <a:rPr lang="en-US" sz="2900" b="1" i="1" dirty="0">
                <a:solidFill>
                  <a:srgbClr val="800000"/>
                </a:solidFill>
                <a:latin typeface="Franklin Gothic Book"/>
                <a:ea typeface="Avenir Medium" pitchFamily="-65" charset="0"/>
                <a:cs typeface="Franklin Gothic Book"/>
              </a:rPr>
              <a:t> Is this a receptive or expressive skill?</a:t>
            </a:r>
          </a:p>
          <a:p>
            <a:pPr>
              <a:buFont typeface="Arial" pitchFamily="-65" charset="0"/>
              <a:buChar char="•"/>
            </a:pPr>
            <a:r>
              <a:rPr lang="en-US" sz="2900" b="1" i="1" dirty="0">
                <a:solidFill>
                  <a:srgbClr val="800000"/>
                </a:solidFill>
                <a:latin typeface="Franklin Gothic Book"/>
                <a:ea typeface="Avenir Medium" pitchFamily="-65" charset="0"/>
                <a:cs typeface="Franklin Gothic Book"/>
              </a:rPr>
              <a:t> What are the language-based literacy expectations </a:t>
            </a:r>
          </a:p>
          <a:p>
            <a:r>
              <a:rPr lang="en-US" sz="2900" b="1" i="1" dirty="0">
                <a:solidFill>
                  <a:srgbClr val="800000"/>
                </a:solidFill>
                <a:latin typeface="Franklin Gothic Book"/>
                <a:ea typeface="Avenir Medium" pitchFamily="-65" charset="0"/>
                <a:cs typeface="Franklin Gothic Book"/>
              </a:rPr>
              <a:t>  contained in this standard?</a:t>
            </a:r>
          </a:p>
          <a:p>
            <a:pPr>
              <a:buFont typeface="Arial" pitchFamily="-65" charset="0"/>
              <a:buChar char="•"/>
            </a:pPr>
            <a:r>
              <a:rPr lang="en-US" sz="2900" b="1" i="1" dirty="0">
                <a:solidFill>
                  <a:srgbClr val="800000"/>
                </a:solidFill>
                <a:latin typeface="Franklin Gothic Book"/>
                <a:ea typeface="Avenir Medium" pitchFamily="-65" charset="0"/>
                <a:cs typeface="Franklin Gothic Book"/>
              </a:rPr>
              <a:t> What cognitive skills are necessary to master this </a:t>
            </a:r>
          </a:p>
          <a:p>
            <a:r>
              <a:rPr lang="en-US" sz="2900" b="1" i="1" dirty="0">
                <a:solidFill>
                  <a:srgbClr val="800000"/>
                </a:solidFill>
                <a:latin typeface="Franklin Gothic Book"/>
                <a:ea typeface="Avenir Medium" pitchFamily="-65" charset="0"/>
                <a:cs typeface="Franklin Gothic Book"/>
              </a:rPr>
              <a:t>  standard?</a:t>
            </a:r>
          </a:p>
        </p:txBody>
      </p:sp>
      <p:pic>
        <p:nvPicPr>
          <p:cNvPr id="183303" name="Picture 7" descr="Screen Shot 2014-03-12 at 10.04.51 PM.png"/>
          <p:cNvPicPr>
            <a:picLocks noChangeAspect="1"/>
          </p:cNvPicPr>
          <p:nvPr/>
        </p:nvPicPr>
        <p:blipFill>
          <a:blip r:embed="rId4"/>
          <a:srcRect/>
          <a:stretch>
            <a:fillRect/>
          </a:stretch>
        </p:blipFill>
        <p:spPr bwMode="auto">
          <a:xfrm>
            <a:off x="0" y="1295400"/>
            <a:ext cx="9144000" cy="2667000"/>
          </a:xfrm>
          <a:prstGeom prst="rect">
            <a:avLst/>
          </a:prstGeom>
          <a:noFill/>
          <a:ln w="9525">
            <a:solidFill>
              <a:schemeClr val="tx1"/>
            </a:solidFill>
            <a:miter lim="800000"/>
            <a:headEnd/>
            <a:tailEnd/>
          </a:ln>
        </p:spPr>
      </p:pic>
      <p:pic>
        <p:nvPicPr>
          <p:cNvPr id="8" name="Picture 7" descr="Screen Shot 2014-08-05 at 10.18.30 AM.png"/>
          <p:cNvPicPr>
            <a:picLocks noChangeAspect="1"/>
          </p:cNvPicPr>
          <p:nvPr/>
        </p:nvPicPr>
        <p:blipFill>
          <a:blip r:embed="rId5"/>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56675" name="Title 1"/>
          <p:cNvSpPr>
            <a:spLocks noGrp="1"/>
          </p:cNvSpPr>
          <p:nvPr>
            <p:ph type="title"/>
          </p:nvPr>
        </p:nvSpPr>
        <p:spPr>
          <a:xfrm>
            <a:off x="228600" y="457200"/>
            <a:ext cx="8229600" cy="1066800"/>
          </a:xfrm>
        </p:spPr>
        <p:txBody>
          <a:bodyPr/>
          <a:lstStyle/>
          <a:p>
            <a:r>
              <a:rPr lang="en-US" dirty="0" smtClean="0">
                <a:latin typeface="Franklin Gothic Book"/>
                <a:ea typeface="ＭＳ Ｐゴシック" pitchFamily="-101" charset="-128"/>
                <a:cs typeface="Franklin Gothic Book"/>
              </a:rPr>
              <a:t>CCSS RI – </a:t>
            </a:r>
            <a:r>
              <a:rPr lang="en-US" sz="3600" dirty="0" smtClean="0">
                <a:latin typeface="Franklin Gothic Book"/>
                <a:ea typeface="ＭＳ Ｐゴシック" pitchFamily="-101" charset="-128"/>
                <a:cs typeface="Franklin Gothic Book"/>
              </a:rPr>
              <a:t>Integrated Literacy</a:t>
            </a:r>
          </a:p>
        </p:txBody>
      </p:sp>
      <p:sp>
        <p:nvSpPr>
          <p:cNvPr id="3" name="Content Placeholder 2"/>
          <p:cNvSpPr>
            <a:spLocks noGrp="1"/>
          </p:cNvSpPr>
          <p:nvPr>
            <p:ph idx="1"/>
          </p:nvPr>
        </p:nvSpPr>
        <p:spPr>
          <a:xfrm>
            <a:off x="457200" y="1447800"/>
            <a:ext cx="8229600" cy="4608513"/>
          </a:xfrm>
        </p:spPr>
        <p:txBody>
          <a:bodyPr rtlCol="0">
            <a:normAutofit lnSpcReduction="10000"/>
          </a:bodyPr>
          <a:lstStyle/>
          <a:p>
            <a:pPr>
              <a:buFont typeface="Arial" pitchFamily="-65" charset="0"/>
              <a:buChar char="•"/>
              <a:defRPr/>
            </a:pPr>
            <a:r>
              <a:rPr lang="en-US" dirty="0" smtClean="0">
                <a:latin typeface="Franklin Gothic Book"/>
                <a:cs typeface="Franklin Gothic Book"/>
              </a:rPr>
              <a:t>RI.K-12.4: reference to L.K-12.4-6</a:t>
            </a:r>
          </a:p>
          <a:p>
            <a:pPr>
              <a:buFont typeface="Arial" pitchFamily="-65" charset="0"/>
              <a:buChar char="•"/>
              <a:defRPr/>
            </a:pPr>
            <a:r>
              <a:rPr lang="en-US" dirty="0" smtClean="0">
                <a:latin typeface="Franklin Gothic Book"/>
                <a:cs typeface="Franklin Gothic Book"/>
              </a:rPr>
              <a:t>RI.4-12.7: integrates listening (info. orally presented)</a:t>
            </a:r>
          </a:p>
          <a:p>
            <a:pPr>
              <a:buFont typeface="Arial" pitchFamily="-65" charset="0"/>
              <a:buChar char="•"/>
              <a:defRPr/>
            </a:pPr>
            <a:r>
              <a:rPr lang="en-US" dirty="0" smtClean="0">
                <a:latin typeface="Franklin Gothic Book"/>
                <a:cs typeface="Franklin Gothic Book"/>
              </a:rPr>
              <a:t>RI.4&amp;5.9: integrates writing and speaking</a:t>
            </a:r>
          </a:p>
          <a:p>
            <a:pPr>
              <a:buFont typeface="Arial" pitchFamily="-65" charset="0"/>
              <a:buChar char="•"/>
              <a:defRPr/>
            </a:pPr>
            <a:r>
              <a:rPr lang="en-US" dirty="0" smtClean="0">
                <a:latin typeface="Franklin Gothic Book"/>
                <a:cs typeface="Franklin Gothic Book"/>
              </a:rPr>
              <a:t>RI.2-5.10: integrates history/social studies, science and technical texts</a:t>
            </a:r>
          </a:p>
          <a:p>
            <a:pPr>
              <a:buFont typeface="Arial" pitchFamily="-65" charset="0"/>
              <a:buChar char="•"/>
              <a:defRPr/>
            </a:pPr>
            <a:r>
              <a:rPr lang="en-US" dirty="0" smtClean="0">
                <a:latin typeface="Franklin Gothic Book"/>
                <a:cs typeface="Franklin Gothic Book"/>
              </a:rPr>
              <a:t>Note executive functions and ask, “under what conditions will the student demonstrate mastery?”</a:t>
            </a: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p:txBody>
      </p:sp>
      <p:sp>
        <p:nvSpPr>
          <p:cNvPr id="156677" name="TextBox 4"/>
          <p:cNvSpPr txBox="1">
            <a:spLocks noChangeArrowheads="1"/>
          </p:cNvSpPr>
          <p:nvPr/>
        </p:nvSpPr>
        <p:spPr bwMode="auto">
          <a:xfrm>
            <a:off x="3581400" y="5715000"/>
            <a:ext cx="2133600" cy="369888"/>
          </a:xfrm>
          <a:prstGeom prst="rect">
            <a:avLst/>
          </a:prstGeom>
          <a:noFill/>
          <a:ln w="9525">
            <a:noFill/>
            <a:miter lim="800000"/>
            <a:headEnd/>
            <a:tailEnd/>
          </a:ln>
        </p:spPr>
        <p:txBody>
          <a:bodyPr>
            <a:prstTxWarp prst="textNoShape">
              <a:avLst/>
            </a:prstTxWarp>
            <a:spAutoFit/>
          </a:bodyPr>
          <a:lstStyle/>
          <a:p>
            <a:r>
              <a:rPr lang="en-US" sz="1800"/>
              <a:t>Visit </a:t>
            </a:r>
            <a:r>
              <a:rPr lang="en-US" sz="1800">
                <a:hlinkClick r:id="rId3"/>
              </a:rPr>
              <a:t>newsela.com</a:t>
            </a:r>
            <a:endParaRPr lang="en-US" sz="1800"/>
          </a:p>
        </p:txBody>
      </p:sp>
      <p:pic>
        <p:nvPicPr>
          <p:cNvPr id="7" name="Picture 6"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6-30 at 11.35.50 AM.png"/>
          <p:cNvPicPr>
            <a:picLocks noChangeAspect="1"/>
          </p:cNvPicPr>
          <p:nvPr/>
        </p:nvPicPr>
        <p:blipFill>
          <a:blip r:embed="rId3"/>
          <a:stretch>
            <a:fillRect/>
          </a:stretch>
        </p:blipFill>
        <p:spPr>
          <a:xfrm>
            <a:off x="1" y="0"/>
            <a:ext cx="9143999" cy="6858000"/>
          </a:xfrm>
          <a:prstGeom prst="rect">
            <a:avLst/>
          </a:prstGeom>
        </p:spPr>
      </p:pic>
      <p:sp>
        <p:nvSpPr>
          <p:cNvPr id="3" name="Rectangle 2"/>
          <p:cNvSpPr/>
          <p:nvPr/>
        </p:nvSpPr>
        <p:spPr>
          <a:xfrm rot="20037415">
            <a:off x="1576715" y="2643375"/>
            <a:ext cx="5648278" cy="1200329"/>
          </a:xfrm>
          <a:prstGeom prst="rect">
            <a:avLst/>
          </a:prstGeom>
          <a:noFill/>
        </p:spPr>
        <p:txBody>
          <a:bodyPr wrap="square" lIns="91440" tIns="45720" rIns="91440" bIns="45720">
            <a:spAutoFit/>
          </a:bodyPr>
          <a:lstStyle/>
          <a:p>
            <a:pPr algn="ctr"/>
            <a:r>
              <a:rPr lang="en-US" sz="7200" b="1" cap="none" spc="0" dirty="0" smtClean="0">
                <a:ln w="10541" cmpd="sng">
                  <a:solidFill>
                    <a:schemeClr val="accent1">
                      <a:shade val="88000"/>
                      <a:satMod val="110000"/>
                    </a:schemeClr>
                  </a:solidFill>
                  <a:prstDash val="solid"/>
                </a:ln>
                <a:effectLst/>
              </a:rPr>
              <a:t>UPDATED</a:t>
            </a:r>
            <a:endParaRPr lang="en-US" sz="7200" b="1" cap="none" spc="0" dirty="0">
              <a:ln w="10541" cmpd="sng">
                <a:solidFill>
                  <a:schemeClr val="accent1">
                    <a:shade val="88000"/>
                    <a:satMod val="110000"/>
                  </a:schemeClr>
                </a:solidFill>
                <a:prstDash val="solid"/>
              </a:ln>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4424792"/>
      </p:ext>
    </p:extLst>
  </p:cSld>
  <p:clrMapOvr>
    <a:masterClrMapping/>
  </p:clrMapOvr>
  <p:transition spd="slow" advTm="398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60771" name="Title 1"/>
          <p:cNvSpPr>
            <a:spLocks noGrp="1"/>
          </p:cNvSpPr>
          <p:nvPr>
            <p:ph type="title"/>
          </p:nvPr>
        </p:nvSpPr>
        <p:spPr>
          <a:xfrm>
            <a:off x="228600" y="457200"/>
            <a:ext cx="8229600" cy="1066800"/>
          </a:xfrm>
        </p:spPr>
        <p:txBody>
          <a:bodyPr/>
          <a:lstStyle/>
          <a:p>
            <a:r>
              <a:rPr lang="en-US" dirty="0" smtClean="0">
                <a:latin typeface="Franklin Gothic Book"/>
                <a:ea typeface="ＭＳ Ｐゴシック" pitchFamily="-101" charset="-128"/>
                <a:cs typeface="Franklin Gothic Book"/>
              </a:rPr>
              <a:t>CCSS RF – </a:t>
            </a:r>
            <a:r>
              <a:rPr lang="en-US" sz="3600" dirty="0" smtClean="0">
                <a:latin typeface="Franklin Gothic Book"/>
                <a:ea typeface="ＭＳ Ｐゴシック" pitchFamily="-101" charset="-128"/>
                <a:cs typeface="Franklin Gothic Book"/>
              </a:rPr>
              <a:t>Integrated Literacy</a:t>
            </a:r>
          </a:p>
        </p:txBody>
      </p:sp>
      <p:sp>
        <p:nvSpPr>
          <p:cNvPr id="3" name="Content Placeholder 2"/>
          <p:cNvSpPr>
            <a:spLocks noGrp="1"/>
          </p:cNvSpPr>
          <p:nvPr>
            <p:ph idx="1"/>
          </p:nvPr>
        </p:nvSpPr>
        <p:spPr>
          <a:xfrm>
            <a:off x="457200" y="1447800"/>
            <a:ext cx="8229600" cy="4608513"/>
          </a:xfrm>
        </p:spPr>
        <p:txBody>
          <a:bodyPr rtlCol="0">
            <a:normAutofit fontScale="92500" lnSpcReduction="10000"/>
          </a:bodyPr>
          <a:lstStyle/>
          <a:p>
            <a:pPr>
              <a:buFont typeface="Arial" pitchFamily="-65" charset="0"/>
              <a:buChar char="•"/>
              <a:defRPr/>
            </a:pPr>
            <a:r>
              <a:rPr lang="en-US" dirty="0" smtClean="0">
                <a:latin typeface="Franklin Gothic Book"/>
                <a:cs typeface="Franklin Gothic Book"/>
              </a:rPr>
              <a:t>RF.K.1-3: note emphasis on spoken words/ phonemic awareness</a:t>
            </a:r>
          </a:p>
          <a:p>
            <a:pPr>
              <a:buFont typeface="Arial" pitchFamily="-65" charset="0"/>
              <a:buChar char="•"/>
              <a:defRPr/>
            </a:pPr>
            <a:r>
              <a:rPr lang="en-US" dirty="0" smtClean="0">
                <a:latin typeface="Franklin Gothic Book"/>
                <a:cs typeface="Franklin Gothic Book"/>
              </a:rPr>
              <a:t>RF.1.2: note the emphasis on spoken words/ phonemic awareness</a:t>
            </a:r>
          </a:p>
          <a:p>
            <a:pPr>
              <a:buFont typeface="Arial" pitchFamily="-65" charset="0"/>
              <a:buChar char="•"/>
              <a:defRPr/>
            </a:pPr>
            <a:r>
              <a:rPr lang="en-US" dirty="0" smtClean="0">
                <a:latin typeface="Franklin Gothic Book"/>
                <a:cs typeface="Franklin Gothic Book"/>
              </a:rPr>
              <a:t>RF.1-5.3&amp;4: note progression from spoken words/ phonemic awareness to spelling/sound relationships to decoding/reading</a:t>
            </a:r>
          </a:p>
          <a:p>
            <a:pPr>
              <a:buFont typeface="Arial" pitchFamily="-65" charset="0"/>
              <a:buChar char="•"/>
              <a:defRPr/>
            </a:pPr>
            <a:r>
              <a:rPr lang="en-US" dirty="0" smtClean="0">
                <a:latin typeface="Franklin Gothic Book"/>
                <a:cs typeface="Franklin Gothic Book"/>
              </a:rPr>
              <a:t>Consider language-based disabilities (auditory processing) when addressing phonemic awareness</a:t>
            </a: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p:txBody>
      </p:sp>
      <p:pic>
        <p:nvPicPr>
          <p:cNvPr id="6" name="Picture 5"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64867" name="Title 1"/>
          <p:cNvSpPr>
            <a:spLocks noGrp="1"/>
          </p:cNvSpPr>
          <p:nvPr>
            <p:ph type="title"/>
          </p:nvPr>
        </p:nvSpPr>
        <p:spPr>
          <a:xfrm>
            <a:off x="228600" y="457200"/>
            <a:ext cx="8229600" cy="1066800"/>
          </a:xfrm>
        </p:spPr>
        <p:txBody>
          <a:bodyPr/>
          <a:lstStyle/>
          <a:p>
            <a:r>
              <a:rPr lang="en-US" dirty="0" smtClean="0">
                <a:latin typeface="Franklin Gothic Book"/>
                <a:ea typeface="ＭＳ Ｐゴシック" pitchFamily="-101" charset="-128"/>
                <a:cs typeface="Franklin Gothic Book"/>
              </a:rPr>
              <a:t>CCSS W – </a:t>
            </a:r>
            <a:r>
              <a:rPr lang="en-US" sz="3600" dirty="0" smtClean="0">
                <a:latin typeface="Franklin Gothic Book"/>
                <a:ea typeface="ＭＳ Ｐゴシック" pitchFamily="-101" charset="-128"/>
                <a:cs typeface="Franklin Gothic Book"/>
              </a:rPr>
              <a:t>Integrated Literacy</a:t>
            </a:r>
          </a:p>
        </p:txBody>
      </p:sp>
      <p:sp>
        <p:nvSpPr>
          <p:cNvPr id="3" name="Content Placeholder 2"/>
          <p:cNvSpPr>
            <a:spLocks noGrp="1"/>
          </p:cNvSpPr>
          <p:nvPr>
            <p:ph idx="1"/>
          </p:nvPr>
        </p:nvSpPr>
        <p:spPr>
          <a:xfrm>
            <a:off x="457200" y="1524000"/>
            <a:ext cx="8229600" cy="4608513"/>
          </a:xfrm>
        </p:spPr>
        <p:txBody>
          <a:bodyPr rtlCol="0">
            <a:normAutofit fontScale="85000" lnSpcReduction="20000"/>
          </a:bodyPr>
          <a:lstStyle/>
          <a:p>
            <a:pPr>
              <a:buFont typeface="Arial" pitchFamily="-65" charset="0"/>
              <a:buChar char="•"/>
              <a:defRPr/>
            </a:pPr>
            <a:r>
              <a:rPr lang="en-US" dirty="0" smtClean="0">
                <a:latin typeface="Franklin Gothic Book"/>
                <a:cs typeface="Franklin Gothic Book"/>
              </a:rPr>
              <a:t>Find references to “guidance and support”</a:t>
            </a:r>
          </a:p>
          <a:p>
            <a:pPr>
              <a:buFont typeface="Arial" pitchFamily="-65" charset="0"/>
              <a:buChar char="•"/>
              <a:defRPr/>
            </a:pPr>
            <a:r>
              <a:rPr lang="en-US" dirty="0" smtClean="0">
                <a:latin typeface="Franklin Gothic Book"/>
                <a:cs typeface="Franklin Gothic Book"/>
              </a:rPr>
              <a:t>W.K-12.1-3: lists types of writing as 1.opinion/argument; 2.informative/explanatory; 3.narrative</a:t>
            </a:r>
          </a:p>
          <a:p>
            <a:pPr>
              <a:buFont typeface="Arial" pitchFamily="-65" charset="0"/>
              <a:buChar char="•"/>
              <a:defRPr/>
            </a:pPr>
            <a:r>
              <a:rPr lang="en-US" dirty="0" smtClean="0">
                <a:latin typeface="Franklin Gothic Book"/>
                <a:cs typeface="Franklin Gothic Book"/>
              </a:rPr>
              <a:t>W.6-12.1: “opinion” pieces change to “argument”</a:t>
            </a:r>
          </a:p>
          <a:p>
            <a:pPr>
              <a:buFont typeface="Arial" pitchFamily="-65" charset="0"/>
              <a:buChar char="•"/>
              <a:defRPr/>
            </a:pPr>
            <a:r>
              <a:rPr lang="en-US" dirty="0" smtClean="0">
                <a:latin typeface="Franklin Gothic Book"/>
                <a:cs typeface="Franklin Gothic Book"/>
              </a:rPr>
              <a:t>W.2-12.4: references “Grade-specific expectations for writing types are defined in writing standards 1-3”</a:t>
            </a:r>
          </a:p>
          <a:p>
            <a:pPr>
              <a:buFont typeface="Arial" pitchFamily="-65" charset="0"/>
              <a:buChar char="•"/>
              <a:defRPr/>
            </a:pPr>
            <a:r>
              <a:rPr lang="en-US" dirty="0" smtClean="0">
                <a:latin typeface="Franklin Gothic Book"/>
                <a:cs typeface="Franklin Gothic Book"/>
              </a:rPr>
              <a:t>W.3-12.5: references “Editing for conventions should demonstrate command of L standards 1-3” </a:t>
            </a:r>
          </a:p>
          <a:p>
            <a:pPr>
              <a:buFont typeface="Arial" pitchFamily="-65" charset="0"/>
              <a:buChar char="•"/>
              <a:defRPr/>
            </a:pPr>
            <a:r>
              <a:rPr lang="en-US" dirty="0" smtClean="0">
                <a:latin typeface="Franklin Gothic Book"/>
                <a:cs typeface="Franklin Gothic Book"/>
              </a:rPr>
              <a:t>Reading expectations are included: W.3-12.8 and W.4-12.9</a:t>
            </a:r>
          </a:p>
          <a:p>
            <a:pPr>
              <a:buFont typeface="Arial" pitchFamily="-65" charset="0"/>
              <a:buChar char="•"/>
              <a:defRPr/>
            </a:pPr>
            <a:r>
              <a:rPr lang="en-US" dirty="0" smtClean="0">
                <a:latin typeface="Franklin Gothic Book"/>
                <a:cs typeface="Franklin Gothic Book"/>
              </a:rPr>
              <a:t>Executive functions are numerous and critical</a:t>
            </a: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p:txBody>
      </p:sp>
      <p:pic>
        <p:nvPicPr>
          <p:cNvPr id="7" name="Picture 6"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71011" name="Title 1"/>
          <p:cNvSpPr>
            <a:spLocks noGrp="1"/>
          </p:cNvSpPr>
          <p:nvPr>
            <p:ph type="title"/>
          </p:nvPr>
        </p:nvSpPr>
        <p:spPr>
          <a:xfrm>
            <a:off x="228600" y="457200"/>
            <a:ext cx="8229600" cy="1066800"/>
          </a:xfrm>
        </p:spPr>
        <p:txBody>
          <a:bodyPr/>
          <a:lstStyle/>
          <a:p>
            <a:r>
              <a:rPr lang="en-US" dirty="0" smtClean="0">
                <a:latin typeface="Franklin Gothic Book"/>
                <a:ea typeface="ＭＳ Ｐゴシック" pitchFamily="-101" charset="-128"/>
                <a:cs typeface="Franklin Gothic Book"/>
              </a:rPr>
              <a:t>CCSS SL – </a:t>
            </a:r>
            <a:r>
              <a:rPr lang="en-US" sz="3600" dirty="0" smtClean="0">
                <a:latin typeface="Franklin Gothic Book"/>
                <a:ea typeface="ＭＳ Ｐゴシック" pitchFamily="-101" charset="-128"/>
                <a:cs typeface="Franklin Gothic Book"/>
              </a:rPr>
              <a:t>Integrated Literacy</a:t>
            </a:r>
          </a:p>
        </p:txBody>
      </p:sp>
      <p:sp>
        <p:nvSpPr>
          <p:cNvPr id="3" name="Content Placeholder 2"/>
          <p:cNvSpPr>
            <a:spLocks noGrp="1"/>
          </p:cNvSpPr>
          <p:nvPr>
            <p:ph idx="1"/>
          </p:nvPr>
        </p:nvSpPr>
        <p:spPr>
          <a:xfrm>
            <a:off x="457200" y="1447800"/>
            <a:ext cx="8229600" cy="4608513"/>
          </a:xfrm>
        </p:spPr>
        <p:txBody>
          <a:bodyPr rtlCol="0">
            <a:normAutofit fontScale="92500"/>
          </a:bodyPr>
          <a:lstStyle/>
          <a:p>
            <a:pPr>
              <a:buFont typeface="Arial" pitchFamily="-65" charset="0"/>
              <a:buChar char="•"/>
              <a:defRPr/>
            </a:pPr>
            <a:r>
              <a:rPr lang="en-US" dirty="0" smtClean="0">
                <a:latin typeface="Franklin Gothic Book"/>
                <a:cs typeface="Franklin Gothic Book"/>
              </a:rPr>
              <a:t>Reading expectations are included: SL.3-12.1</a:t>
            </a:r>
          </a:p>
          <a:p>
            <a:pPr>
              <a:buFont typeface="Arial" pitchFamily="-65" charset="0"/>
              <a:buChar char="•"/>
              <a:defRPr/>
            </a:pPr>
            <a:r>
              <a:rPr lang="en-US" dirty="0" smtClean="0">
                <a:latin typeface="Franklin Gothic Book"/>
                <a:cs typeface="Franklin Gothic Book"/>
              </a:rPr>
              <a:t>Writing (fine motor) expectations are included: SL.K-5.5</a:t>
            </a:r>
          </a:p>
          <a:p>
            <a:pPr>
              <a:buFont typeface="Arial" pitchFamily="-65" charset="0"/>
              <a:buChar char="•"/>
              <a:defRPr/>
            </a:pPr>
            <a:r>
              <a:rPr lang="en-US" dirty="0" smtClean="0">
                <a:latin typeface="Franklin Gothic Book"/>
                <a:cs typeface="Franklin Gothic Book"/>
              </a:rPr>
              <a:t>Language expectations are included: SL.1-12.6</a:t>
            </a:r>
          </a:p>
          <a:p>
            <a:pPr>
              <a:buFont typeface="Arial" pitchFamily="-65" charset="0"/>
              <a:buChar char="•"/>
              <a:defRPr/>
            </a:pPr>
            <a:r>
              <a:rPr lang="en-US" dirty="0" smtClean="0">
                <a:latin typeface="Franklin Gothic Book"/>
                <a:cs typeface="Franklin Gothic Book"/>
              </a:rPr>
              <a:t>Consider language-based disabilities (auditory processing) when addressing oral, i.e., expressive/receptive language</a:t>
            </a:r>
          </a:p>
          <a:p>
            <a:pPr>
              <a:buFont typeface="Arial" pitchFamily="-65" charset="0"/>
              <a:buChar char="•"/>
              <a:defRPr/>
            </a:pPr>
            <a:r>
              <a:rPr lang="en-US" dirty="0" smtClean="0">
                <a:latin typeface="Franklin Gothic Book"/>
                <a:cs typeface="Franklin Gothic Book"/>
              </a:rPr>
              <a:t>Executive functions are numerous and critical</a:t>
            </a: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p:txBody>
      </p:sp>
      <p:pic>
        <p:nvPicPr>
          <p:cNvPr id="7" name="Picture 6"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TextBox 2"/>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75107" name="TextBox 4"/>
          <p:cNvSpPr txBox="1">
            <a:spLocks noChangeArrowheads="1"/>
          </p:cNvSpPr>
          <p:nvPr/>
        </p:nvSpPr>
        <p:spPr bwMode="auto">
          <a:xfrm>
            <a:off x="3733800" y="1143000"/>
            <a:ext cx="2209800" cy="523875"/>
          </a:xfrm>
          <a:prstGeom prst="rect">
            <a:avLst/>
          </a:prstGeom>
          <a:noFill/>
          <a:ln w="9525">
            <a:noFill/>
            <a:miter lim="800000"/>
            <a:headEnd/>
            <a:tailEnd/>
          </a:ln>
        </p:spPr>
        <p:txBody>
          <a:bodyPr>
            <a:prstTxWarp prst="textNoShape">
              <a:avLst/>
            </a:prstTxWarp>
            <a:spAutoFit/>
          </a:bodyPr>
          <a:lstStyle/>
          <a:p>
            <a:r>
              <a:rPr lang="en-US" sz="2800" dirty="0">
                <a:solidFill>
                  <a:srgbClr val="000000"/>
                </a:solidFill>
                <a:latin typeface="Franklin Gothic Book"/>
                <a:cs typeface="Franklin Gothic Book"/>
              </a:rPr>
              <a:t>CCSS</a:t>
            </a:r>
            <a:r>
              <a:rPr lang="en-US" sz="2800" dirty="0" smtClean="0">
                <a:solidFill>
                  <a:srgbClr val="000000"/>
                </a:solidFill>
                <a:latin typeface="Franklin Gothic Book"/>
                <a:cs typeface="Franklin Gothic Book"/>
              </a:rPr>
              <a:t> SL.8.3</a:t>
            </a:r>
            <a:endParaRPr lang="en-US" sz="2800" dirty="0">
              <a:solidFill>
                <a:srgbClr val="000000"/>
              </a:solidFill>
              <a:latin typeface="Franklin Gothic Book"/>
              <a:cs typeface="Franklin Gothic Book"/>
            </a:endParaRPr>
          </a:p>
        </p:txBody>
      </p:sp>
      <p:sp>
        <p:nvSpPr>
          <p:cNvPr id="175108" name="Rectangle 5"/>
          <p:cNvSpPr>
            <a:spLocks noChangeArrowheads="1"/>
          </p:cNvSpPr>
          <p:nvPr/>
        </p:nvSpPr>
        <p:spPr bwMode="auto">
          <a:xfrm>
            <a:off x="2283432" y="457200"/>
            <a:ext cx="5320086" cy="584776"/>
          </a:xfrm>
          <a:prstGeom prst="rect">
            <a:avLst/>
          </a:prstGeom>
          <a:noFill/>
          <a:ln w="9525">
            <a:noFill/>
            <a:miter lim="800000"/>
            <a:headEnd/>
            <a:tailEnd/>
          </a:ln>
        </p:spPr>
        <p:txBody>
          <a:bodyPr wrap="none">
            <a:prstTxWarp prst="textNoShape">
              <a:avLst/>
            </a:prstTxWarp>
            <a:spAutoFit/>
          </a:bodyPr>
          <a:lstStyle/>
          <a:p>
            <a:pPr algn="ctr" defTabSz="457200" eaLnBrk="1" hangingPunct="1"/>
            <a:r>
              <a:rPr lang="en-US" sz="3200" u="sng" dirty="0">
                <a:solidFill>
                  <a:srgbClr val="000000"/>
                </a:solidFill>
                <a:latin typeface="Franklin Gothic Book"/>
                <a:ea typeface="Avenir Medium" pitchFamily="-101" charset="0"/>
                <a:cs typeface="Franklin Gothic Book"/>
              </a:rPr>
              <a:t>CCSS SL – Integrated Literacy</a:t>
            </a:r>
          </a:p>
        </p:txBody>
      </p:sp>
      <p:sp>
        <p:nvSpPr>
          <p:cNvPr id="175109" name="Rectangle 6"/>
          <p:cNvSpPr>
            <a:spLocks noChangeArrowheads="1"/>
          </p:cNvSpPr>
          <p:nvPr/>
        </p:nvSpPr>
        <p:spPr bwMode="auto">
          <a:xfrm>
            <a:off x="381000" y="4267200"/>
            <a:ext cx="8534400" cy="2246313"/>
          </a:xfrm>
          <a:prstGeom prst="rect">
            <a:avLst/>
          </a:prstGeom>
          <a:noFill/>
          <a:ln w="9525">
            <a:noFill/>
            <a:miter lim="800000"/>
            <a:headEnd/>
            <a:tailEnd/>
          </a:ln>
        </p:spPr>
        <p:txBody>
          <a:bodyPr>
            <a:prstTxWarp prst="textNoShape">
              <a:avLst/>
            </a:prstTxWarp>
            <a:spAutoFit/>
          </a:bodyPr>
          <a:lstStyle/>
          <a:p>
            <a:pPr defTabSz="457200" eaLnBrk="1" hangingPunct="1"/>
            <a:r>
              <a:rPr lang="en-US" sz="2800" b="1" i="1" dirty="0">
                <a:solidFill>
                  <a:srgbClr val="800000"/>
                </a:solidFill>
                <a:latin typeface="Franklin Gothic Book"/>
                <a:ea typeface="Avenir Medium" pitchFamily="-101" charset="0"/>
                <a:cs typeface="Franklin Gothic Book"/>
              </a:rPr>
              <a:t>What is the “essential understanding” contained in this standard?</a:t>
            </a:r>
          </a:p>
          <a:p>
            <a:pPr defTabSz="457200" eaLnBrk="1" hangingPunct="1"/>
            <a:endParaRPr lang="en-US" sz="2800" b="1" i="1" dirty="0">
              <a:solidFill>
                <a:srgbClr val="800000"/>
              </a:solidFill>
              <a:latin typeface="Franklin Gothic Book"/>
              <a:ea typeface="Avenir Medium" pitchFamily="-101" charset="0"/>
              <a:cs typeface="Franklin Gothic Book"/>
            </a:endParaRPr>
          </a:p>
          <a:p>
            <a:pPr defTabSz="457200" eaLnBrk="1" hangingPunct="1"/>
            <a:r>
              <a:rPr lang="en-US" sz="2800" b="1" i="1" dirty="0">
                <a:solidFill>
                  <a:srgbClr val="800000"/>
                </a:solidFill>
                <a:latin typeface="Franklin Gothic Book"/>
                <a:ea typeface="Avenir Medium" pitchFamily="-101" charset="0"/>
                <a:cs typeface="Franklin Gothic Book"/>
              </a:rPr>
              <a:t>What are some instructional implications for a student with autism? ID? SLD</a:t>
            </a:r>
            <a:r>
              <a:rPr lang="en-US" sz="2800" b="1" i="1" dirty="0" smtClean="0">
                <a:solidFill>
                  <a:srgbClr val="800000"/>
                </a:solidFill>
                <a:latin typeface="Franklin Gothic Book"/>
                <a:ea typeface="Avenir Medium" pitchFamily="-101" charset="0"/>
                <a:cs typeface="Franklin Gothic Book"/>
              </a:rPr>
              <a:t>? ED?</a:t>
            </a:r>
            <a:endParaRPr lang="en-US" sz="2800" b="1" i="1" dirty="0">
              <a:solidFill>
                <a:srgbClr val="800000"/>
              </a:solidFill>
              <a:latin typeface="Franklin Gothic Book"/>
              <a:ea typeface="Avenir Medium" pitchFamily="-101" charset="0"/>
              <a:cs typeface="Franklin Gothic Book"/>
            </a:endParaRPr>
          </a:p>
        </p:txBody>
      </p:sp>
      <p:pic>
        <p:nvPicPr>
          <p:cNvPr id="175110" name="Picture 7" descr="Screen Shot 2014-03-20 at 12.43.23 PM.png"/>
          <p:cNvPicPr>
            <a:picLocks noChangeAspect="1"/>
          </p:cNvPicPr>
          <p:nvPr/>
        </p:nvPicPr>
        <p:blipFill>
          <a:blip r:embed="rId3"/>
          <a:srcRect/>
          <a:stretch>
            <a:fillRect/>
          </a:stretch>
        </p:blipFill>
        <p:spPr bwMode="auto">
          <a:xfrm>
            <a:off x="304800" y="1828800"/>
            <a:ext cx="8674100" cy="1997075"/>
          </a:xfrm>
          <a:prstGeom prst="rect">
            <a:avLst/>
          </a:prstGeom>
          <a:noFill/>
          <a:ln w="9525">
            <a:solidFill>
              <a:schemeClr val="tx1"/>
            </a:solidFill>
            <a:miter lim="800000"/>
            <a:headEnd/>
            <a:tailEnd/>
          </a:ln>
        </p:spPr>
      </p:pic>
      <p:pic>
        <p:nvPicPr>
          <p:cNvPr id="7" name="Picture 6"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77155" name="Title 1"/>
          <p:cNvSpPr>
            <a:spLocks noGrp="1"/>
          </p:cNvSpPr>
          <p:nvPr>
            <p:ph type="title"/>
          </p:nvPr>
        </p:nvSpPr>
        <p:spPr>
          <a:xfrm>
            <a:off x="228600" y="457200"/>
            <a:ext cx="8229600" cy="1066800"/>
          </a:xfrm>
        </p:spPr>
        <p:txBody>
          <a:bodyPr/>
          <a:lstStyle/>
          <a:p>
            <a:r>
              <a:rPr lang="en-US" dirty="0" smtClean="0">
                <a:latin typeface="Franklin Gothic Book"/>
                <a:ea typeface="ＭＳ Ｐゴシック" pitchFamily="-65" charset="-128"/>
                <a:cs typeface="Franklin Gothic Book"/>
              </a:rPr>
              <a:t>CCSS L – </a:t>
            </a:r>
            <a:r>
              <a:rPr lang="en-US" sz="3600" dirty="0" smtClean="0">
                <a:latin typeface="Franklin Gothic Book"/>
                <a:ea typeface="ＭＳ Ｐゴシック" pitchFamily="-65" charset="-128"/>
                <a:cs typeface="Franklin Gothic Book"/>
              </a:rPr>
              <a:t>Integrated Literacy</a:t>
            </a:r>
          </a:p>
        </p:txBody>
      </p:sp>
      <p:sp>
        <p:nvSpPr>
          <p:cNvPr id="3" name="Content Placeholder 2"/>
          <p:cNvSpPr>
            <a:spLocks noGrp="1"/>
          </p:cNvSpPr>
          <p:nvPr>
            <p:ph idx="1"/>
          </p:nvPr>
        </p:nvSpPr>
        <p:spPr>
          <a:xfrm>
            <a:off x="457200" y="1447800"/>
            <a:ext cx="8229600" cy="4800600"/>
          </a:xfrm>
        </p:spPr>
        <p:txBody>
          <a:bodyPr rtlCol="0">
            <a:normAutofit fontScale="92500" lnSpcReduction="10000"/>
          </a:bodyPr>
          <a:lstStyle/>
          <a:p>
            <a:pPr>
              <a:defRPr/>
            </a:pPr>
            <a:r>
              <a:rPr lang="en-US" dirty="0" smtClean="0">
                <a:latin typeface="Franklin Gothic Book"/>
                <a:cs typeface="Franklin Gothic Book"/>
              </a:rPr>
              <a:t>Reading AND speaking expectations are included: L.K-12.1</a:t>
            </a:r>
          </a:p>
          <a:p>
            <a:pPr>
              <a:defRPr/>
            </a:pPr>
            <a:r>
              <a:rPr lang="en-US" dirty="0" smtClean="0">
                <a:latin typeface="Franklin Gothic Book"/>
                <a:cs typeface="Franklin Gothic Book"/>
              </a:rPr>
              <a:t>Writing/spelling expectations are included: L.K-12.2</a:t>
            </a:r>
          </a:p>
          <a:p>
            <a:pPr>
              <a:defRPr/>
            </a:pPr>
            <a:r>
              <a:rPr lang="en-US" dirty="0" smtClean="0">
                <a:latin typeface="Franklin Gothic Book"/>
                <a:cs typeface="Franklin Gothic Book"/>
              </a:rPr>
              <a:t>Reading, writing, AND speaking and listening expectations are included: L.2-12.3 and L.9-12.6</a:t>
            </a:r>
          </a:p>
          <a:p>
            <a:pPr>
              <a:defRPr/>
            </a:pPr>
            <a:r>
              <a:rPr lang="en-US" dirty="0" smtClean="0">
                <a:latin typeface="Franklin Gothic Book"/>
                <a:cs typeface="Franklin Gothic Book"/>
              </a:rPr>
              <a:t>Reading and speaking and listening expectations are included: L.K-3.6</a:t>
            </a:r>
          </a:p>
          <a:p>
            <a:pPr>
              <a:defRPr/>
            </a:pPr>
            <a:r>
              <a:rPr lang="en-US" dirty="0" smtClean="0">
                <a:latin typeface="Franklin Gothic Book"/>
                <a:cs typeface="Franklin Gothic Book"/>
              </a:rPr>
              <a:t>Executive functions are numerous and critical</a:t>
            </a: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a:p>
            <a:pPr marL="365760" indent="-256032" fontAlgn="auto">
              <a:spcBef>
                <a:spcPts val="1100"/>
              </a:spcBef>
              <a:spcAft>
                <a:spcPts val="0"/>
              </a:spcAft>
              <a:buClr>
                <a:schemeClr val="accent3"/>
              </a:buClr>
              <a:buFont typeface="Georgia"/>
              <a:buChar char="•"/>
              <a:defRPr/>
            </a:pPr>
            <a:endParaRPr lang="en-US" dirty="0" smtClean="0">
              <a:latin typeface="Franklin Gothic Book"/>
              <a:cs typeface="Franklin Gothic Book"/>
              <a:sym typeface="Chalkboard" charset="0"/>
            </a:endParaRPr>
          </a:p>
        </p:txBody>
      </p:sp>
      <p:pic>
        <p:nvPicPr>
          <p:cNvPr id="6" name="Picture 5"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5346"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185347" name="TextBox 7"/>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185348" name="Title 1"/>
          <p:cNvSpPr txBox="1">
            <a:spLocks/>
          </p:cNvSpPr>
          <p:nvPr/>
        </p:nvSpPr>
        <p:spPr bwMode="auto">
          <a:xfrm>
            <a:off x="0" y="0"/>
            <a:ext cx="9144000" cy="619125"/>
          </a:xfrm>
          <a:prstGeom prst="rect">
            <a:avLst/>
          </a:prstGeom>
          <a:noFill/>
          <a:ln w="9525">
            <a:noFill/>
            <a:miter lim="800000"/>
            <a:headEnd/>
            <a:tailEnd/>
          </a:ln>
        </p:spPr>
        <p:txBody>
          <a:bodyPr anchor="b">
            <a:prstTxWarp prst="textNoShape">
              <a:avLst/>
            </a:prstTxWarp>
          </a:bodyPr>
          <a:lstStyle/>
          <a:p>
            <a:pPr algn="ctr"/>
            <a:r>
              <a:rPr lang="en-US" sz="3600" u="sng" dirty="0">
                <a:latin typeface="Franklin Gothic Book"/>
                <a:ea typeface="Avenir Medium" pitchFamily="-65" charset="0"/>
                <a:cs typeface="Franklin Gothic Book"/>
              </a:rPr>
              <a:t>Analysis of the CCSS</a:t>
            </a:r>
          </a:p>
        </p:txBody>
      </p:sp>
      <p:sp>
        <p:nvSpPr>
          <p:cNvPr id="185349" name="TextBox 5"/>
          <p:cNvSpPr txBox="1">
            <a:spLocks noChangeArrowheads="1"/>
          </p:cNvSpPr>
          <p:nvPr/>
        </p:nvSpPr>
        <p:spPr bwMode="auto">
          <a:xfrm>
            <a:off x="0" y="609600"/>
            <a:ext cx="9144000" cy="584200"/>
          </a:xfrm>
          <a:prstGeom prst="rect">
            <a:avLst/>
          </a:prstGeom>
          <a:noFill/>
          <a:ln w="9525">
            <a:noFill/>
            <a:miter lim="800000"/>
            <a:headEnd/>
            <a:tailEnd/>
          </a:ln>
        </p:spPr>
        <p:txBody>
          <a:bodyPr>
            <a:prstTxWarp prst="textNoShape">
              <a:avLst/>
            </a:prstTxWarp>
            <a:spAutoFit/>
          </a:bodyPr>
          <a:lstStyle/>
          <a:p>
            <a:pPr algn="ctr"/>
            <a:r>
              <a:rPr lang="en-US" sz="3200" u="sng" dirty="0" smtClean="0">
                <a:latin typeface="Franklin Gothic Book"/>
                <a:ea typeface="Avenir Medium" pitchFamily="-65" charset="0"/>
                <a:cs typeface="Franklin Gothic Book"/>
              </a:rPr>
              <a:t>CCSS L.</a:t>
            </a:r>
            <a:r>
              <a:rPr lang="en-US" sz="3200" u="sng" dirty="0">
                <a:latin typeface="Franklin Gothic Book"/>
                <a:ea typeface="Avenir Medium" pitchFamily="-65" charset="0"/>
                <a:cs typeface="Franklin Gothic Book"/>
              </a:rPr>
              <a:t>3-</a:t>
            </a:r>
            <a:r>
              <a:rPr lang="en-US" sz="3200" u="sng" dirty="0" smtClean="0">
                <a:latin typeface="Franklin Gothic Book"/>
                <a:ea typeface="Avenir Medium" pitchFamily="-65" charset="0"/>
                <a:cs typeface="Franklin Gothic Book"/>
              </a:rPr>
              <a:t>5.3</a:t>
            </a:r>
            <a:endParaRPr lang="en-US" sz="3200" u="sng" dirty="0">
              <a:latin typeface="Franklin Gothic Book"/>
              <a:ea typeface="Avenir Medium" pitchFamily="-65" charset="0"/>
              <a:cs typeface="Franklin Gothic Book"/>
            </a:endParaRPr>
          </a:p>
        </p:txBody>
      </p:sp>
      <p:sp>
        <p:nvSpPr>
          <p:cNvPr id="185350" name="TextBox 6"/>
          <p:cNvSpPr txBox="1">
            <a:spLocks noChangeArrowheads="1"/>
          </p:cNvSpPr>
          <p:nvPr/>
        </p:nvSpPr>
        <p:spPr bwMode="auto">
          <a:xfrm>
            <a:off x="0" y="4191000"/>
            <a:ext cx="9144000" cy="2324100"/>
          </a:xfrm>
          <a:prstGeom prst="rect">
            <a:avLst/>
          </a:prstGeom>
          <a:noFill/>
          <a:ln w="9525">
            <a:noFill/>
            <a:miter lim="800000"/>
            <a:headEnd/>
            <a:tailEnd/>
          </a:ln>
        </p:spPr>
        <p:txBody>
          <a:bodyPr>
            <a:prstTxWarp prst="textNoShape">
              <a:avLst/>
            </a:prstTxWarp>
            <a:spAutoFit/>
          </a:bodyPr>
          <a:lstStyle/>
          <a:p>
            <a:pPr>
              <a:buFont typeface="Arial" pitchFamily="-65" charset="0"/>
              <a:buChar char="•"/>
            </a:pPr>
            <a:r>
              <a:rPr lang="en-US" sz="2900" b="1" i="1" dirty="0">
                <a:solidFill>
                  <a:srgbClr val="800000"/>
                </a:solidFill>
                <a:latin typeface="Franklin Gothic Book"/>
                <a:ea typeface="Avenir Medium" pitchFamily="-65" charset="0"/>
                <a:cs typeface="Franklin Gothic Book"/>
              </a:rPr>
              <a:t> What is the essential </a:t>
            </a:r>
            <a:r>
              <a:rPr lang="en-US" sz="2900" b="1" i="1" dirty="0" err="1">
                <a:solidFill>
                  <a:srgbClr val="800000"/>
                </a:solidFill>
                <a:latin typeface="Franklin Gothic Book"/>
                <a:ea typeface="Avenir Medium" pitchFamily="-65" charset="0"/>
                <a:cs typeface="Franklin Gothic Book"/>
              </a:rPr>
              <a:t>understanding(s</a:t>
            </a:r>
            <a:r>
              <a:rPr lang="en-US" sz="2900" b="1" i="1" dirty="0">
                <a:solidFill>
                  <a:srgbClr val="800000"/>
                </a:solidFill>
                <a:latin typeface="Franklin Gothic Book"/>
                <a:ea typeface="Avenir Medium" pitchFamily="-65" charset="0"/>
                <a:cs typeface="Franklin Gothic Book"/>
              </a:rPr>
              <a:t>) of the three </a:t>
            </a:r>
          </a:p>
          <a:p>
            <a:r>
              <a:rPr lang="en-US" sz="2900" b="1" i="1" dirty="0">
                <a:solidFill>
                  <a:srgbClr val="800000"/>
                </a:solidFill>
                <a:latin typeface="Franklin Gothic Book"/>
                <a:ea typeface="Avenir Medium" pitchFamily="-65" charset="0"/>
                <a:cs typeface="Franklin Gothic Book"/>
              </a:rPr>
              <a:t>  standards above?</a:t>
            </a:r>
          </a:p>
          <a:p>
            <a:pPr>
              <a:buFont typeface="Arial" pitchFamily="-65" charset="0"/>
              <a:buChar char="•"/>
            </a:pPr>
            <a:r>
              <a:rPr lang="en-US" sz="2900" b="1" i="1" dirty="0">
                <a:solidFill>
                  <a:srgbClr val="800000"/>
                </a:solidFill>
                <a:latin typeface="Franklin Gothic Book"/>
                <a:ea typeface="Avenir Medium" pitchFamily="-65" charset="0"/>
                <a:cs typeface="Franklin Gothic Book"/>
              </a:rPr>
              <a:t> What are the integrated literacy expectations?</a:t>
            </a:r>
          </a:p>
          <a:p>
            <a:pPr>
              <a:buFont typeface="Arial" pitchFamily="-65" charset="0"/>
              <a:buChar char="•"/>
            </a:pPr>
            <a:r>
              <a:rPr lang="en-US" sz="2900" b="1" i="1" dirty="0">
                <a:solidFill>
                  <a:srgbClr val="800000"/>
                </a:solidFill>
                <a:latin typeface="Franklin Gothic Book"/>
                <a:ea typeface="Avenir Medium" pitchFamily="-65" charset="0"/>
                <a:cs typeface="Franklin Gothic Book"/>
              </a:rPr>
              <a:t> How are these standards preparing students for </a:t>
            </a:r>
          </a:p>
          <a:p>
            <a:r>
              <a:rPr lang="en-US" sz="2900" b="1" i="1" dirty="0">
                <a:solidFill>
                  <a:srgbClr val="800000"/>
                </a:solidFill>
                <a:latin typeface="Franklin Gothic Book"/>
                <a:ea typeface="Avenir Medium" pitchFamily="-65" charset="0"/>
                <a:cs typeface="Franklin Gothic Book"/>
              </a:rPr>
              <a:t>  college and career readiness?</a:t>
            </a:r>
          </a:p>
        </p:txBody>
      </p:sp>
      <p:pic>
        <p:nvPicPr>
          <p:cNvPr id="185351" name="Picture 9" descr="Screen Shot 2014-03-20 at 1.54.57 PM.png"/>
          <p:cNvPicPr>
            <a:picLocks noChangeAspect="1"/>
          </p:cNvPicPr>
          <p:nvPr/>
        </p:nvPicPr>
        <p:blipFill>
          <a:blip r:embed="rId4"/>
          <a:srcRect/>
          <a:stretch>
            <a:fillRect/>
          </a:stretch>
        </p:blipFill>
        <p:spPr bwMode="auto">
          <a:xfrm>
            <a:off x="0" y="1219200"/>
            <a:ext cx="9144000" cy="2819400"/>
          </a:xfrm>
          <a:prstGeom prst="rect">
            <a:avLst/>
          </a:prstGeom>
          <a:noFill/>
          <a:ln w="9525">
            <a:solidFill>
              <a:schemeClr val="tx1"/>
            </a:solidFill>
            <a:miter lim="800000"/>
            <a:headEnd/>
            <a:tailEnd/>
          </a:ln>
        </p:spPr>
      </p:pic>
      <p:pic>
        <p:nvPicPr>
          <p:cNvPr id="8" name="Picture 7" descr="Screen Shot 2014-08-05 at 10.18.30 AM.png"/>
          <p:cNvPicPr>
            <a:picLocks noChangeAspect="1"/>
          </p:cNvPicPr>
          <p:nvPr/>
        </p:nvPicPr>
        <p:blipFill>
          <a:blip r:embed="rId5"/>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4" name="Title 1"/>
          <p:cNvSpPr txBox="1">
            <a:spLocks/>
          </p:cNvSpPr>
          <p:nvPr/>
        </p:nvSpPr>
        <p:spPr bwMode="auto">
          <a:xfrm>
            <a:off x="0" y="609600"/>
            <a:ext cx="9144000" cy="4667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IEP Development</a:t>
            </a:r>
            <a:endParaRPr lang="en-US" sz="4000" b="1" u="sng" dirty="0">
              <a:solidFill>
                <a:srgbClr val="000000"/>
              </a:solidFill>
              <a:cs typeface="Franklin Gothic Book"/>
            </a:endParaRPr>
          </a:p>
        </p:txBody>
      </p:sp>
      <p:sp>
        <p:nvSpPr>
          <p:cNvPr id="261125" name="TextBox 9"/>
          <p:cNvSpPr txBox="1">
            <a:spLocks noChangeArrowheads="1"/>
          </p:cNvSpPr>
          <p:nvPr/>
        </p:nvSpPr>
        <p:spPr bwMode="auto">
          <a:xfrm>
            <a:off x="506587" y="1447800"/>
            <a:ext cx="8637413" cy="3970318"/>
          </a:xfrm>
          <a:prstGeom prst="rect">
            <a:avLst/>
          </a:prstGeom>
          <a:noFill/>
          <a:ln w="9525">
            <a:noFill/>
            <a:miter lim="800000"/>
            <a:headEnd/>
            <a:tailEnd/>
          </a:ln>
        </p:spPr>
        <p:txBody>
          <a:bodyPr wrap="square">
            <a:prstTxWarp prst="textNoShape">
              <a:avLst/>
            </a:prstTxWarp>
            <a:spAutoFit/>
          </a:bodyPr>
          <a:lstStyle/>
          <a:p>
            <a:pPr>
              <a:buFont typeface="Arial" pitchFamily="-65" charset="0"/>
              <a:buChar char="•"/>
            </a:pPr>
            <a:r>
              <a:rPr lang="en-US" sz="2400" dirty="0">
                <a:solidFill>
                  <a:srgbClr val="000000"/>
                </a:solidFill>
                <a:ea typeface="Avenir Medium" pitchFamily="-65" charset="0"/>
                <a:cs typeface="Franklin Gothic Book"/>
              </a:rPr>
              <a:t>  </a:t>
            </a:r>
            <a:r>
              <a:rPr lang="en-US" sz="3600" dirty="0">
                <a:solidFill>
                  <a:srgbClr val="000000"/>
                </a:solidFill>
                <a:ea typeface="Avenir Medium" pitchFamily="-65" charset="0"/>
                <a:cs typeface="Franklin Gothic Book"/>
              </a:rPr>
              <a:t>Present Levels of Academic </a:t>
            </a:r>
          </a:p>
          <a:p>
            <a:r>
              <a:rPr lang="en-US" sz="3600" dirty="0">
                <a:solidFill>
                  <a:srgbClr val="000000"/>
                </a:solidFill>
                <a:ea typeface="Avenir Medium" pitchFamily="-65" charset="0"/>
                <a:cs typeface="Franklin Gothic Book"/>
              </a:rPr>
              <a:t>   Achievement and Functional </a:t>
            </a:r>
          </a:p>
          <a:p>
            <a:r>
              <a:rPr lang="en-US" sz="3600" dirty="0">
                <a:solidFill>
                  <a:srgbClr val="000000"/>
                </a:solidFill>
                <a:ea typeface="Avenir Medium" pitchFamily="-65" charset="0"/>
                <a:cs typeface="Franklin Gothic Book"/>
              </a:rPr>
              <a:t>   Performance (PLAAFP)</a:t>
            </a:r>
          </a:p>
          <a:p>
            <a:pPr>
              <a:buFont typeface="Arial" pitchFamily="-65" charset="0"/>
              <a:buChar char="•"/>
            </a:pPr>
            <a:endParaRPr lang="en-US" sz="36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Special Factors</a:t>
            </a:r>
          </a:p>
          <a:p>
            <a:pPr>
              <a:buFont typeface="Arial" pitchFamily="-65" charset="0"/>
              <a:buChar char="•"/>
            </a:pPr>
            <a:endParaRPr lang="en-US" sz="36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Goals</a:t>
            </a: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2-07 at 4.29.58 PM.png"/>
          <p:cNvPicPr>
            <a:picLocks noChangeAspect="1"/>
          </p:cNvPicPr>
          <p:nvPr/>
        </p:nvPicPr>
        <p:blipFill>
          <a:blip r:embed="rId3"/>
          <a:srcRect/>
          <a:stretch>
            <a:fillRect/>
          </a:stretch>
        </p:blipFill>
        <p:spPr bwMode="auto">
          <a:xfrm>
            <a:off x="7391400" y="6438900"/>
            <a:ext cx="1752600" cy="419100"/>
          </a:xfrm>
          <a:prstGeom prst="rect">
            <a:avLst/>
          </a:prstGeom>
          <a:noFill/>
          <a:ln w="9525">
            <a:noFill/>
            <a:miter lim="800000"/>
            <a:headEnd/>
            <a:tailEnd/>
          </a:ln>
        </p:spPr>
      </p:pic>
      <p:pic>
        <p:nvPicPr>
          <p:cNvPr id="5" name="Picture 2"/>
          <p:cNvPicPr>
            <a:picLocks noChangeAspect="1" noChangeArrowheads="1"/>
          </p:cNvPicPr>
          <p:nvPr/>
        </p:nvPicPr>
        <p:blipFill>
          <a:blip r:embed="rId4"/>
          <a:srcRect l="24597" t="22917" r="25623" b="10417"/>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6" name="Title 1"/>
          <p:cNvSpPr txBox="1">
            <a:spLocks/>
          </p:cNvSpPr>
          <p:nvPr/>
        </p:nvSpPr>
        <p:spPr bwMode="auto">
          <a:xfrm>
            <a:off x="0" y="-838200"/>
            <a:ext cx="9144000" cy="26765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p>
          <a:p>
            <a:pPr algn="ctr"/>
            <a:r>
              <a:rPr lang="en-US" sz="3600" dirty="0">
                <a:solidFill>
                  <a:srgbClr val="000000"/>
                </a:solidFill>
                <a:ea typeface="Avenir Medium" pitchFamily="-65" charset="0"/>
                <a:cs typeface="Franklin Gothic Book"/>
              </a:rPr>
              <a:t>Student Strengths, </a:t>
            </a:r>
          </a:p>
          <a:p>
            <a:pPr algn="ctr"/>
            <a:r>
              <a:rPr lang="en-US" sz="3600" dirty="0">
                <a:solidFill>
                  <a:srgbClr val="000000"/>
                </a:solidFill>
                <a:ea typeface="Avenir Medium" pitchFamily="-65" charset="0"/>
                <a:cs typeface="Franklin Gothic Book"/>
              </a:rPr>
              <a:t>Interests, and Preferences</a:t>
            </a:r>
            <a:endParaRPr lang="en-US" sz="3600" b="1" dirty="0">
              <a:solidFill>
                <a:srgbClr val="000000"/>
              </a:solidFill>
              <a:ea typeface="Avenir Medium" pitchFamily="-65" charset="0"/>
              <a:cs typeface="Franklin Gothic Book"/>
            </a:endParaRPr>
          </a:p>
        </p:txBody>
      </p:sp>
      <p:sp>
        <p:nvSpPr>
          <p:cNvPr id="269317" name="TextBox 7"/>
          <p:cNvSpPr txBox="1">
            <a:spLocks noChangeArrowheads="1"/>
          </p:cNvSpPr>
          <p:nvPr/>
        </p:nvSpPr>
        <p:spPr bwMode="auto">
          <a:xfrm>
            <a:off x="3962400" y="2057400"/>
            <a:ext cx="4953000" cy="1154113"/>
          </a:xfrm>
          <a:prstGeom prst="rect">
            <a:avLst/>
          </a:prstGeom>
          <a:noFill/>
          <a:ln w="9525">
            <a:noFill/>
            <a:miter lim="800000"/>
            <a:headEnd/>
            <a:tailEnd/>
          </a:ln>
        </p:spPr>
        <p:txBody>
          <a:bodyPr>
            <a:prstTxWarp prst="textNoShape">
              <a:avLst/>
            </a:prstTxWarp>
            <a:spAutoFit/>
          </a:bodyPr>
          <a:lstStyle/>
          <a:p>
            <a:pPr>
              <a:spcAft>
                <a:spcPts val="600"/>
              </a:spcAft>
              <a:buFont typeface="Arial" pitchFamily="-65" charset="0"/>
              <a:buChar char="•"/>
            </a:pPr>
            <a:r>
              <a:rPr lang="en-US" sz="3200" dirty="0">
                <a:solidFill>
                  <a:srgbClr val="000000"/>
                </a:solidFill>
                <a:ea typeface="Avenir Medium" pitchFamily="-65" charset="0"/>
                <a:cs typeface="Franklin Gothic Book"/>
              </a:rPr>
              <a:t> Capitalization Learning</a:t>
            </a:r>
          </a:p>
          <a:p>
            <a:pPr>
              <a:spcAft>
                <a:spcPts val="600"/>
              </a:spcAft>
              <a:buFont typeface="Arial" pitchFamily="-65" charset="0"/>
              <a:buChar char="•"/>
            </a:pPr>
            <a:r>
              <a:rPr lang="en-US" sz="3200" dirty="0">
                <a:solidFill>
                  <a:srgbClr val="000000"/>
                </a:solidFill>
                <a:ea typeface="Avenir Medium" pitchFamily="-65" charset="0"/>
                <a:cs typeface="Franklin Gothic Book"/>
              </a:rPr>
              <a:t> Compensation Learning</a:t>
            </a:r>
          </a:p>
        </p:txBody>
      </p:sp>
      <p:pic>
        <p:nvPicPr>
          <p:cNvPr id="269318" name="Picture 6" descr="Screen Shot 2014-02-23 at 7.05.06 PM.png"/>
          <p:cNvPicPr>
            <a:picLocks noChangeAspect="1"/>
          </p:cNvPicPr>
          <p:nvPr/>
        </p:nvPicPr>
        <p:blipFill>
          <a:blip r:embed="rId3"/>
          <a:srcRect/>
          <a:stretch>
            <a:fillRect/>
          </a:stretch>
        </p:blipFill>
        <p:spPr bwMode="auto">
          <a:xfrm>
            <a:off x="609600" y="2438400"/>
            <a:ext cx="1901825" cy="2667000"/>
          </a:xfrm>
          <a:prstGeom prst="rect">
            <a:avLst/>
          </a:prstGeom>
          <a:blipFill dpi="0" rotWithShape="1">
            <a:blip r:embed="rId3"/>
            <a:srcRect/>
            <a:stretch>
              <a:fillRect/>
            </a:stretch>
          </a:blipFill>
          <a:ln w="9525">
            <a:noFill/>
            <a:miter lim="800000"/>
            <a:headEnd/>
            <a:tailEnd/>
          </a:ln>
        </p:spPr>
      </p:pic>
      <p:pic>
        <p:nvPicPr>
          <p:cNvPr id="269319" name="Picture 7" descr="Screen Shot 2014-02-23 at 7.17.24 PM.png"/>
          <p:cNvPicPr>
            <a:picLocks noChangeAspect="1"/>
          </p:cNvPicPr>
          <p:nvPr/>
        </p:nvPicPr>
        <p:blipFill>
          <a:blip r:embed="rId4"/>
          <a:srcRect/>
          <a:stretch>
            <a:fillRect/>
          </a:stretch>
        </p:blipFill>
        <p:spPr bwMode="auto">
          <a:xfrm flipH="1">
            <a:off x="4487863" y="3581400"/>
            <a:ext cx="4143375" cy="2438400"/>
          </a:xfrm>
          <a:prstGeom prst="rect">
            <a:avLst/>
          </a:prstGeom>
          <a:noFill/>
          <a:ln w="9525">
            <a:noFill/>
            <a:miter lim="800000"/>
            <a:headEnd/>
            <a:tailEnd/>
          </a:ln>
        </p:spPr>
      </p:pic>
      <p:sp>
        <p:nvSpPr>
          <p:cNvPr id="269320" name="TextBox 9"/>
          <p:cNvSpPr txBox="1">
            <a:spLocks noChangeArrowheads="1"/>
          </p:cNvSpPr>
          <p:nvPr/>
        </p:nvSpPr>
        <p:spPr bwMode="auto">
          <a:xfrm>
            <a:off x="4800600" y="5943600"/>
            <a:ext cx="4343400" cy="400050"/>
          </a:xfrm>
          <a:prstGeom prst="rect">
            <a:avLst/>
          </a:prstGeom>
          <a:noFill/>
          <a:ln w="9525">
            <a:noFill/>
            <a:miter lim="800000"/>
            <a:headEnd/>
            <a:tailEnd/>
          </a:ln>
        </p:spPr>
        <p:txBody>
          <a:bodyPr>
            <a:prstTxWarp prst="textNoShape">
              <a:avLst/>
            </a:prstTxWarp>
            <a:spAutoFit/>
          </a:bodyPr>
          <a:lstStyle/>
          <a:p>
            <a:r>
              <a:rPr lang="en-US" sz="2000" dirty="0">
                <a:hlinkClick r:id="rId5"/>
              </a:rPr>
              <a:t>NCLD Interview with Gavin Newsom</a:t>
            </a:r>
            <a:endParaRPr lang="en-US" sz="2000" dirty="0"/>
          </a:p>
        </p:txBody>
      </p:sp>
      <p:pic>
        <p:nvPicPr>
          <p:cNvPr id="7" name="Picture 3" descr="Screen Shot 2014-02-07 at 4.29.58 PM.png"/>
          <p:cNvPicPr>
            <a:picLocks noChangeAspect="1"/>
          </p:cNvPicPr>
          <p:nvPr/>
        </p:nvPicPr>
        <p:blipFill>
          <a:blip r:embed="rId6"/>
          <a:srcRect/>
          <a:stretch>
            <a:fillRect/>
          </a:stretch>
        </p:blipFill>
        <p:spPr bwMode="auto">
          <a:xfrm>
            <a:off x="0" y="6438900"/>
            <a:ext cx="1752600" cy="419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3810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u="sng" dirty="0">
                <a:solidFill>
                  <a:srgbClr val="000000"/>
                </a:solidFill>
                <a:ea typeface="Avenir Medium" pitchFamily="-65" charset="0"/>
                <a:cs typeface="Franklin Gothic Book"/>
              </a:rPr>
              <a:t>Positive Psychology and Happiness</a:t>
            </a:r>
            <a:endParaRPr lang="en-US" sz="4000" u="sng" kern="0" dirty="0">
              <a:solidFill>
                <a:srgbClr val="000000"/>
              </a:solidFill>
              <a:ea typeface="ＭＳ Ｐゴシック" pitchFamily="-65" charset="-128"/>
              <a:cs typeface="Franklin Gothic Book"/>
            </a:endParaRPr>
          </a:p>
        </p:txBody>
      </p:sp>
      <p:pic>
        <p:nvPicPr>
          <p:cNvPr id="271365" name="Picture 3" descr="Screen Shot 2014-01-07 at 10.40.05 AM.png">
            <a:hlinkClick r:id="rId3"/>
          </p:cNvPr>
          <p:cNvPicPr>
            <a:picLocks noChangeAspect="1"/>
          </p:cNvPicPr>
          <p:nvPr/>
        </p:nvPicPr>
        <p:blipFill>
          <a:blip r:embed="rId4"/>
          <a:srcRect/>
          <a:stretch>
            <a:fillRect/>
          </a:stretch>
        </p:blipFill>
        <p:spPr bwMode="auto">
          <a:xfrm>
            <a:off x="2514600" y="1219200"/>
            <a:ext cx="5819775" cy="4102100"/>
          </a:xfrm>
          <a:prstGeom prst="rect">
            <a:avLst/>
          </a:prstGeom>
          <a:noFill/>
          <a:ln w="9525">
            <a:noFill/>
            <a:miter lim="800000"/>
            <a:headEnd/>
            <a:tailEnd/>
          </a:ln>
        </p:spPr>
      </p:pic>
      <p:pic>
        <p:nvPicPr>
          <p:cNvPr id="271366" name="Picture 4" descr="Screen Shot 2014-01-07 at 10.54.24 AM.png"/>
          <p:cNvPicPr>
            <a:picLocks noChangeAspect="1"/>
          </p:cNvPicPr>
          <p:nvPr/>
        </p:nvPicPr>
        <p:blipFill>
          <a:blip r:embed="rId5"/>
          <a:srcRect t="1569"/>
          <a:stretch>
            <a:fillRect/>
          </a:stretch>
        </p:blipFill>
        <p:spPr bwMode="auto">
          <a:xfrm>
            <a:off x="457200" y="4419600"/>
            <a:ext cx="704850" cy="1057275"/>
          </a:xfrm>
          <a:prstGeom prst="rect">
            <a:avLst/>
          </a:prstGeom>
          <a:noFill/>
          <a:ln w="9525">
            <a:noFill/>
            <a:miter lim="800000"/>
            <a:headEnd/>
            <a:tailEnd/>
          </a:ln>
        </p:spPr>
      </p:pic>
      <p:sp>
        <p:nvSpPr>
          <p:cNvPr id="271367" name="TextBox 6"/>
          <p:cNvSpPr txBox="1">
            <a:spLocks noChangeArrowheads="1"/>
          </p:cNvSpPr>
          <p:nvPr/>
        </p:nvSpPr>
        <p:spPr bwMode="auto">
          <a:xfrm>
            <a:off x="0" y="5638800"/>
            <a:ext cx="1676400" cy="692150"/>
          </a:xfrm>
          <a:prstGeom prst="rect">
            <a:avLst/>
          </a:prstGeom>
          <a:noFill/>
          <a:ln w="9525">
            <a:noFill/>
            <a:miter lim="800000"/>
            <a:headEnd/>
            <a:tailEnd/>
          </a:ln>
        </p:spPr>
        <p:txBody>
          <a:bodyPr>
            <a:prstTxWarp prst="textNoShape">
              <a:avLst/>
            </a:prstTxWarp>
            <a:spAutoFit/>
          </a:bodyPr>
          <a:lstStyle/>
          <a:p>
            <a:pPr algn="ctr"/>
            <a:r>
              <a:rPr lang="en-US" dirty="0">
                <a:solidFill>
                  <a:srgbClr val="1C1C10"/>
                </a:solidFill>
                <a:ea typeface="Arial" pitchFamily="-65" charset="0"/>
                <a:cs typeface="Arial" pitchFamily="-65" charset="0"/>
              </a:rPr>
              <a:t>Shawn </a:t>
            </a:r>
            <a:r>
              <a:rPr lang="en-US" dirty="0" err="1">
                <a:solidFill>
                  <a:srgbClr val="1C1C10"/>
                </a:solidFill>
                <a:ea typeface="Arial" pitchFamily="-65" charset="0"/>
                <a:cs typeface="Arial" pitchFamily="-65" charset="0"/>
              </a:rPr>
              <a:t>Achor</a:t>
            </a:r>
            <a:r>
              <a:rPr lang="en-US" dirty="0">
                <a:solidFill>
                  <a:srgbClr val="1C1C10"/>
                </a:solidFill>
                <a:ea typeface="Arial" pitchFamily="-65" charset="0"/>
                <a:cs typeface="Arial" pitchFamily="-65" charset="0"/>
              </a:rPr>
              <a:t>:</a:t>
            </a:r>
          </a:p>
          <a:p>
            <a:pPr algn="ctr"/>
            <a:r>
              <a:rPr lang="en-US" dirty="0">
                <a:solidFill>
                  <a:srgbClr val="1C1C10"/>
                </a:solidFill>
                <a:ea typeface="Arial" pitchFamily="-65" charset="0"/>
                <a:cs typeface="Arial" pitchFamily="-65" charset="0"/>
              </a:rPr>
              <a:t>The Happiness </a:t>
            </a:r>
          </a:p>
          <a:p>
            <a:pPr algn="ctr"/>
            <a:r>
              <a:rPr lang="en-US" dirty="0">
                <a:solidFill>
                  <a:srgbClr val="1C1C10"/>
                </a:solidFill>
                <a:ea typeface="Arial" pitchFamily="-65" charset="0"/>
                <a:cs typeface="Arial" pitchFamily="-65" charset="0"/>
              </a:rPr>
              <a:t>Advantage</a:t>
            </a:r>
          </a:p>
        </p:txBody>
      </p:sp>
      <p:sp>
        <p:nvSpPr>
          <p:cNvPr id="271368" name="TextBox 7"/>
          <p:cNvSpPr txBox="1">
            <a:spLocks noChangeArrowheads="1"/>
          </p:cNvSpPr>
          <p:nvPr/>
        </p:nvSpPr>
        <p:spPr bwMode="auto">
          <a:xfrm>
            <a:off x="1676400" y="5257800"/>
            <a:ext cx="7467600" cy="708025"/>
          </a:xfrm>
          <a:prstGeom prst="rect">
            <a:avLst/>
          </a:prstGeom>
          <a:noFill/>
          <a:ln w="9525">
            <a:noFill/>
            <a:miter lim="800000"/>
            <a:headEnd/>
            <a:tailEnd/>
          </a:ln>
        </p:spPr>
        <p:txBody>
          <a:bodyPr>
            <a:prstTxWarp prst="textNoShape">
              <a:avLst/>
            </a:prstTxWarp>
            <a:spAutoFit/>
          </a:bodyPr>
          <a:lstStyle/>
          <a:p>
            <a:pPr algn="ctr"/>
            <a:r>
              <a:rPr lang="en-US" sz="2000">
                <a:latin typeface="Avenir Medium" pitchFamily="-65" charset="0"/>
                <a:ea typeface="Avenir Medium" pitchFamily="-65" charset="0"/>
                <a:cs typeface="Avenir Medium" pitchFamily="-65" charset="0"/>
                <a:hlinkClick r:id="rId6"/>
              </a:rPr>
              <a:t>http://www.ted.com/talks/shawn_achor_the_happy_secret_to_better_work</a:t>
            </a:r>
            <a:endParaRPr lang="en-US" sz="2000">
              <a:latin typeface="Avenir Medium" pitchFamily="-65" charset="0"/>
              <a:ea typeface="Avenir Medium" pitchFamily="-65" charset="0"/>
              <a:cs typeface="Avenir Medium" pitchFamily="-65" charset="0"/>
            </a:endParaRPr>
          </a:p>
        </p:txBody>
      </p:sp>
      <p:sp>
        <p:nvSpPr>
          <p:cNvPr id="271369" name="TextBox 9"/>
          <p:cNvSpPr txBox="1">
            <a:spLocks noChangeArrowheads="1"/>
          </p:cNvSpPr>
          <p:nvPr/>
        </p:nvSpPr>
        <p:spPr bwMode="auto">
          <a:xfrm>
            <a:off x="1752600" y="6019800"/>
            <a:ext cx="7391400" cy="400050"/>
          </a:xfrm>
          <a:prstGeom prst="rect">
            <a:avLst/>
          </a:prstGeom>
          <a:noFill/>
          <a:ln w="9525">
            <a:noFill/>
            <a:miter lim="800000"/>
            <a:headEnd/>
            <a:tailEnd/>
          </a:ln>
        </p:spPr>
        <p:txBody>
          <a:bodyPr>
            <a:prstTxWarp prst="textNoShape">
              <a:avLst/>
            </a:prstTxWarp>
            <a:spAutoFit/>
          </a:bodyPr>
          <a:lstStyle/>
          <a:p>
            <a:pPr algn="ctr"/>
            <a:r>
              <a:rPr lang="en-US" sz="2000">
                <a:latin typeface="Avenir Medium" pitchFamily="-65" charset="0"/>
                <a:ea typeface="Avenir Medium" pitchFamily="-65" charset="0"/>
                <a:cs typeface="Avenir Medium" pitchFamily="-65" charset="0"/>
                <a:hlinkClick r:id="rId7"/>
              </a:rPr>
              <a:t>http://goodthinkinc.com</a:t>
            </a:r>
            <a:r>
              <a:rPr lang="en-US" sz="2000"/>
              <a:t>/</a:t>
            </a:r>
          </a:p>
        </p:txBody>
      </p:sp>
      <p:pic>
        <p:nvPicPr>
          <p:cNvPr id="271370" name="Picture 10" descr="Screen Shot 2014-03-06 at 1.28.54 PM.png"/>
          <p:cNvPicPr>
            <a:picLocks noChangeAspect="1"/>
          </p:cNvPicPr>
          <p:nvPr/>
        </p:nvPicPr>
        <p:blipFill>
          <a:blip r:embed="rId8"/>
          <a:srcRect/>
          <a:stretch>
            <a:fillRect/>
          </a:stretch>
        </p:blipFill>
        <p:spPr bwMode="auto">
          <a:xfrm>
            <a:off x="304800" y="1981200"/>
            <a:ext cx="838200" cy="1281112"/>
          </a:xfrm>
          <a:prstGeom prst="rect">
            <a:avLst/>
          </a:prstGeom>
          <a:noFill/>
          <a:ln w="9525">
            <a:noFill/>
            <a:miter lim="800000"/>
            <a:headEnd/>
            <a:tailEnd/>
          </a:ln>
        </p:spPr>
      </p:pic>
      <p:sp>
        <p:nvSpPr>
          <p:cNvPr id="271371" name="TextBox 6"/>
          <p:cNvSpPr txBox="1">
            <a:spLocks noChangeArrowheads="1"/>
          </p:cNvSpPr>
          <p:nvPr/>
        </p:nvSpPr>
        <p:spPr bwMode="auto">
          <a:xfrm>
            <a:off x="0" y="3429000"/>
            <a:ext cx="1676400" cy="492125"/>
          </a:xfrm>
          <a:prstGeom prst="rect">
            <a:avLst/>
          </a:prstGeom>
          <a:noFill/>
          <a:ln w="9525">
            <a:noFill/>
            <a:miter lim="800000"/>
            <a:headEnd/>
            <a:tailEnd/>
          </a:ln>
        </p:spPr>
        <p:txBody>
          <a:bodyPr>
            <a:prstTxWarp prst="textNoShape">
              <a:avLst/>
            </a:prstTxWarp>
            <a:spAutoFit/>
          </a:bodyPr>
          <a:lstStyle/>
          <a:p>
            <a:pPr algn="ctr"/>
            <a:r>
              <a:rPr lang="en-US" dirty="0">
                <a:solidFill>
                  <a:srgbClr val="1C1C10"/>
                </a:solidFill>
                <a:ea typeface="Arial" pitchFamily="-65" charset="0"/>
                <a:cs typeface="Arial" pitchFamily="-65" charset="0"/>
              </a:rPr>
              <a:t>Shawn </a:t>
            </a:r>
            <a:r>
              <a:rPr lang="en-US" dirty="0" err="1">
                <a:solidFill>
                  <a:srgbClr val="1C1C10"/>
                </a:solidFill>
                <a:ea typeface="Arial" pitchFamily="-65" charset="0"/>
                <a:cs typeface="Arial" pitchFamily="-65" charset="0"/>
              </a:rPr>
              <a:t>Achor</a:t>
            </a:r>
            <a:r>
              <a:rPr lang="en-US" dirty="0">
                <a:solidFill>
                  <a:srgbClr val="1C1C10"/>
                </a:solidFill>
                <a:ea typeface="Arial" pitchFamily="-65" charset="0"/>
                <a:cs typeface="Arial" pitchFamily="-65" charset="0"/>
              </a:rPr>
              <a:t>:</a:t>
            </a:r>
          </a:p>
          <a:p>
            <a:pPr algn="ctr"/>
            <a:r>
              <a:rPr lang="en-US" dirty="0">
                <a:solidFill>
                  <a:srgbClr val="1C1C10"/>
                </a:solidFill>
                <a:ea typeface="Arial" pitchFamily="-65" charset="0"/>
                <a:cs typeface="Arial" pitchFamily="-65" charset="0"/>
              </a:rPr>
              <a:t>Before Happiness</a:t>
            </a:r>
          </a:p>
        </p:txBody>
      </p:sp>
      <p:pic>
        <p:nvPicPr>
          <p:cNvPr id="12" name="Picture 11" descr="Screen Shot 2014-08-05 at 10.18.30 AM.png"/>
          <p:cNvPicPr>
            <a:picLocks noChangeAspect="1"/>
          </p:cNvPicPr>
          <p:nvPr/>
        </p:nvPicPr>
        <p:blipFill>
          <a:blip r:embed="rId9"/>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pic>
        <p:nvPicPr>
          <p:cNvPr id="3" name="Picture 2" descr="Screen Shot 2014-06-30 at 1.02.57 PM.png"/>
          <p:cNvPicPr>
            <a:picLocks noChangeAspect="1"/>
          </p:cNvPicPr>
          <p:nvPr/>
        </p:nvPicPr>
        <p:blipFill>
          <a:blip r:embed="rId3"/>
          <a:stretch>
            <a:fillRect/>
          </a:stretch>
        </p:blipFill>
        <p:spPr>
          <a:xfrm>
            <a:off x="0" y="646331"/>
            <a:ext cx="9144000" cy="5945331"/>
          </a:xfrm>
          <a:prstGeom prst="rect">
            <a:avLst/>
          </a:prstGeom>
        </p:spPr>
      </p:pic>
      <p:sp>
        <p:nvSpPr>
          <p:cNvPr id="4" name="Rectangle 3"/>
          <p:cNvSpPr/>
          <p:nvPr/>
        </p:nvSpPr>
        <p:spPr>
          <a:xfrm>
            <a:off x="0" y="0"/>
            <a:ext cx="9144000" cy="646331"/>
          </a:xfrm>
          <a:prstGeom prst="rect">
            <a:avLst/>
          </a:prstGeom>
        </p:spPr>
        <p:txBody>
          <a:bodyPr wrap="square">
            <a:spAutoFit/>
          </a:bodyPr>
          <a:lstStyle/>
          <a:p>
            <a:pPr algn="ctr"/>
            <a:r>
              <a:rPr lang="en-US" sz="3600" dirty="0" smtClean="0">
                <a:solidFill>
                  <a:srgbClr val="000000"/>
                </a:solidFill>
                <a:cs typeface="Century Gothic"/>
              </a:rPr>
              <a:t>Expert Learners Are…</a:t>
            </a:r>
            <a:endParaRPr lang="en-US" sz="3600" dirty="0">
              <a:solidFill>
                <a:srgbClr val="000000"/>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2" name="Title 1"/>
          <p:cNvSpPr txBox="1">
            <a:spLocks/>
          </p:cNvSpPr>
          <p:nvPr/>
        </p:nvSpPr>
        <p:spPr bwMode="auto">
          <a:xfrm>
            <a:off x="0" y="685800"/>
            <a:ext cx="9144000" cy="619125"/>
          </a:xfrm>
          <a:prstGeom prst="rect">
            <a:avLst/>
          </a:prstGeom>
          <a:noFill/>
          <a:ln w="9525">
            <a:noFill/>
            <a:miter lim="800000"/>
            <a:headEnd/>
            <a:tailEnd/>
          </a:ln>
        </p:spPr>
        <p:txBody>
          <a:bodyPr anchor="b">
            <a:prstTxWarp prst="textNoShape">
              <a:avLst/>
            </a:prstTxWarp>
          </a:bodyPr>
          <a:lstStyle/>
          <a:p>
            <a:pPr algn="ctr"/>
            <a:r>
              <a:rPr lang="en-US" sz="4000" u="sng" dirty="0">
                <a:solidFill>
                  <a:srgbClr val="000000"/>
                </a:solidFill>
                <a:ea typeface="Avenir Medium" pitchFamily="-65" charset="0"/>
                <a:cs typeface="Franklin Gothic Book"/>
              </a:rPr>
              <a:t>PLAAFP</a:t>
            </a:r>
          </a:p>
          <a:p>
            <a:pPr algn="ctr"/>
            <a:r>
              <a:rPr lang="en-US" sz="3600" dirty="0">
                <a:solidFill>
                  <a:srgbClr val="000000"/>
                </a:solidFill>
                <a:ea typeface="Avenir Medium" pitchFamily="-65" charset="0"/>
                <a:cs typeface="Franklin Gothic Book"/>
              </a:rPr>
              <a:t>Parent Concerns</a:t>
            </a:r>
            <a:endParaRPr lang="en-US" sz="3600" b="1" dirty="0">
              <a:solidFill>
                <a:srgbClr val="000000"/>
              </a:solidFill>
              <a:ea typeface="Avenir Medium" pitchFamily="-65" charset="0"/>
              <a:cs typeface="Franklin Gothic Book"/>
            </a:endParaRPr>
          </a:p>
        </p:txBody>
      </p:sp>
      <p:sp>
        <p:nvSpPr>
          <p:cNvPr id="273414" name="Rectangle 5"/>
          <p:cNvSpPr>
            <a:spLocks noChangeArrowheads="1"/>
          </p:cNvSpPr>
          <p:nvPr/>
        </p:nvSpPr>
        <p:spPr bwMode="auto">
          <a:xfrm>
            <a:off x="0" y="1295400"/>
            <a:ext cx="9144000" cy="830263"/>
          </a:xfrm>
          <a:prstGeom prst="rect">
            <a:avLst/>
          </a:prstGeom>
          <a:noFill/>
          <a:ln w="9525">
            <a:noFill/>
            <a:miter lim="800000"/>
            <a:headEnd/>
            <a:tailEnd/>
          </a:ln>
        </p:spPr>
        <p:txBody>
          <a:bodyPr wrap="square">
            <a:prstTxWarp prst="textNoShape">
              <a:avLst/>
            </a:prstTxWarp>
            <a:spAutoFit/>
          </a:bodyPr>
          <a:lstStyle/>
          <a:p>
            <a:pPr algn="ctr"/>
            <a:r>
              <a:rPr lang="en-US" sz="4800" dirty="0">
                <a:solidFill>
                  <a:srgbClr val="000000"/>
                </a:solidFill>
                <a:ea typeface="Avenir Medium" pitchFamily="-65" charset="0"/>
                <a:cs typeface="Franklin Gothic Book"/>
              </a:rPr>
              <a:t>W.Y.L.</a:t>
            </a:r>
          </a:p>
        </p:txBody>
      </p:sp>
      <p:pic>
        <p:nvPicPr>
          <p:cNvPr id="273415" name="Picture 6" descr="Screen Shot 2014-03-10 at 9.30.41 PM.png"/>
          <p:cNvPicPr>
            <a:picLocks noChangeAspect="1"/>
          </p:cNvPicPr>
          <p:nvPr/>
        </p:nvPicPr>
        <p:blipFill>
          <a:blip r:embed="rId3"/>
          <a:srcRect/>
          <a:stretch>
            <a:fillRect/>
          </a:stretch>
        </p:blipFill>
        <p:spPr bwMode="auto">
          <a:xfrm>
            <a:off x="2667000" y="2209800"/>
            <a:ext cx="3560763" cy="3568700"/>
          </a:xfrm>
          <a:prstGeom prst="rect">
            <a:avLst/>
          </a:prstGeom>
          <a:noFill/>
          <a:ln w="9525">
            <a:noFill/>
            <a:miter lim="800000"/>
            <a:headEnd/>
            <a:tailEnd/>
          </a:ln>
        </p:spPr>
      </p:pic>
      <p:pic>
        <p:nvPicPr>
          <p:cNvPr id="5" name="Picture 4"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5458"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275459"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275460"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r>
              <a:rPr lang="en-US" sz="4000" u="sng" dirty="0">
                <a:solidFill>
                  <a:srgbClr val="000000"/>
                </a:solidFill>
                <a:ea typeface="Avenir Medium" pitchFamily="-65" charset="0"/>
                <a:cs typeface="Franklin Gothic Book"/>
              </a:rPr>
              <a:t>PLAAFP</a:t>
            </a:r>
          </a:p>
          <a:p>
            <a:pPr algn="ctr"/>
            <a:r>
              <a:rPr lang="en-US" sz="3600" dirty="0">
                <a:solidFill>
                  <a:srgbClr val="000000"/>
                </a:solidFill>
                <a:ea typeface="Avenir Medium" pitchFamily="-65" charset="0"/>
                <a:cs typeface="Franklin Gothic Book"/>
              </a:rPr>
              <a:t>Parent Concerns</a:t>
            </a:r>
            <a:endParaRPr lang="en-US" sz="3600" b="1" dirty="0">
              <a:solidFill>
                <a:srgbClr val="000000"/>
              </a:solidFill>
              <a:ea typeface="Avenir Medium" pitchFamily="-65" charset="0"/>
              <a:cs typeface="Franklin Gothic Book"/>
            </a:endParaRPr>
          </a:p>
        </p:txBody>
      </p:sp>
      <p:pic>
        <p:nvPicPr>
          <p:cNvPr id="275461" name="Picture 7" descr="Screen Shot 2014-03-13 at 10.50.49 PM.png"/>
          <p:cNvPicPr>
            <a:picLocks noChangeAspect="1"/>
          </p:cNvPicPr>
          <p:nvPr/>
        </p:nvPicPr>
        <p:blipFill>
          <a:blip r:embed="rId4"/>
          <a:srcRect/>
          <a:stretch>
            <a:fillRect/>
          </a:stretch>
        </p:blipFill>
        <p:spPr bwMode="auto">
          <a:xfrm>
            <a:off x="533400" y="1219200"/>
            <a:ext cx="8145463"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8" name="Title 1"/>
          <p:cNvSpPr txBox="1">
            <a:spLocks/>
          </p:cNvSpPr>
          <p:nvPr/>
        </p:nvSpPr>
        <p:spPr bwMode="auto">
          <a:xfrm>
            <a:off x="0" y="990600"/>
            <a:ext cx="9144000" cy="6191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p>
          <a:p>
            <a:pPr algn="ctr"/>
            <a:r>
              <a:rPr lang="en-US" sz="3600" dirty="0">
                <a:solidFill>
                  <a:srgbClr val="000000"/>
                </a:solidFill>
                <a:ea typeface="Avenir Medium" pitchFamily="-65" charset="0"/>
                <a:cs typeface="Franklin Gothic Book"/>
              </a:rPr>
              <a:t>Description</a:t>
            </a:r>
          </a:p>
        </p:txBody>
      </p:sp>
      <p:sp>
        <p:nvSpPr>
          <p:cNvPr id="277510" name="Rectangle 5"/>
          <p:cNvSpPr>
            <a:spLocks noChangeArrowheads="1"/>
          </p:cNvSpPr>
          <p:nvPr/>
        </p:nvSpPr>
        <p:spPr bwMode="auto">
          <a:xfrm>
            <a:off x="0" y="2209800"/>
            <a:ext cx="9144000" cy="2308324"/>
          </a:xfrm>
          <a:prstGeom prst="rect">
            <a:avLst/>
          </a:prstGeom>
          <a:noFill/>
          <a:ln w="9525">
            <a:noFill/>
            <a:miter lim="800000"/>
            <a:headEnd/>
            <a:tailEnd/>
          </a:ln>
        </p:spPr>
        <p:txBody>
          <a:bodyPr wrap="square">
            <a:prstTxWarp prst="textNoShape">
              <a:avLst/>
            </a:prstTxWarp>
            <a:spAutoFit/>
          </a:bodyPr>
          <a:lstStyle/>
          <a:p>
            <a:pPr algn="ctr"/>
            <a:r>
              <a:rPr lang="en-US" sz="3600" dirty="0">
                <a:solidFill>
                  <a:srgbClr val="000000"/>
                </a:solidFill>
                <a:ea typeface="Avenir Medium" pitchFamily="-65" charset="0"/>
                <a:cs typeface="Franklin Gothic Book"/>
              </a:rPr>
              <a:t>The PLAAFP is a brief, detailed description of a student’s achievement and performance at the time the IEP is written and includes all areas affected by the disability.</a:t>
            </a: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6" name="Title 1"/>
          <p:cNvSpPr txBox="1">
            <a:spLocks/>
          </p:cNvSpPr>
          <p:nvPr/>
        </p:nvSpPr>
        <p:spPr bwMode="auto">
          <a:xfrm>
            <a:off x="0" y="304800"/>
            <a:ext cx="9144000" cy="6191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p>
        </p:txBody>
      </p:sp>
      <p:sp>
        <p:nvSpPr>
          <p:cNvPr id="279557" name="TextBox 5"/>
          <p:cNvSpPr txBox="1">
            <a:spLocks noChangeArrowheads="1"/>
          </p:cNvSpPr>
          <p:nvPr/>
        </p:nvSpPr>
        <p:spPr bwMode="auto">
          <a:xfrm>
            <a:off x="412702" y="1066800"/>
            <a:ext cx="8731298" cy="5509201"/>
          </a:xfrm>
          <a:prstGeom prst="rect">
            <a:avLst/>
          </a:prstGeom>
          <a:noFill/>
          <a:ln w="9525">
            <a:noFill/>
            <a:miter lim="800000"/>
            <a:headEnd/>
            <a:tailEnd/>
          </a:ln>
        </p:spPr>
        <p:txBody>
          <a:bodyPr wrap="square">
            <a:prstTxWarp prst="textNoShape">
              <a:avLst/>
            </a:prstTxWarp>
            <a:spAutoFit/>
          </a:bodyPr>
          <a:lstStyle/>
          <a:p>
            <a:pPr>
              <a:spcBef>
                <a:spcPts val="2400"/>
              </a:spcBef>
              <a:buFont typeface="Arial"/>
              <a:buChar char="•"/>
            </a:pPr>
            <a:r>
              <a:rPr lang="en-US" sz="3600" dirty="0" smtClean="0">
                <a:solidFill>
                  <a:srgbClr val="000000"/>
                </a:solidFill>
                <a:ea typeface="Avenir Medium" pitchFamily="-65" charset="0"/>
                <a:cs typeface="Franklin Gothic Book"/>
              </a:rPr>
              <a:t> Pre</a:t>
            </a:r>
            <a:r>
              <a:rPr lang="en-US" sz="3600" dirty="0">
                <a:solidFill>
                  <a:srgbClr val="000000"/>
                </a:solidFill>
                <a:ea typeface="Avenir Medium" pitchFamily="-65" charset="0"/>
                <a:cs typeface="Franklin Gothic Book"/>
              </a:rPr>
              <a:t>-academic/Academic/Functional Skills</a:t>
            </a:r>
            <a:endParaRPr lang="en-US" sz="3600" dirty="0" smtClean="0">
              <a:solidFill>
                <a:srgbClr val="000000"/>
              </a:solidFill>
              <a:ea typeface="Avenir Medium" pitchFamily="-65" charset="0"/>
              <a:cs typeface="Franklin Gothic Book"/>
            </a:endParaRPr>
          </a:p>
          <a:p>
            <a:pPr>
              <a:spcBef>
                <a:spcPts val="2400"/>
              </a:spcBef>
              <a:buFont typeface="Arial"/>
              <a:buChar char="•"/>
            </a:pPr>
            <a:r>
              <a:rPr lang="en-US" sz="3600" dirty="0" smtClean="0">
                <a:solidFill>
                  <a:srgbClr val="000000"/>
                </a:solidFill>
                <a:ea typeface="Avenir Medium" pitchFamily="-65" charset="0"/>
                <a:cs typeface="Franklin Gothic Book"/>
              </a:rPr>
              <a:t> Communication</a:t>
            </a:r>
          </a:p>
          <a:p>
            <a:pPr>
              <a:spcBef>
                <a:spcPts val="2400"/>
              </a:spcBef>
              <a:buFont typeface="Arial"/>
              <a:buChar char="•"/>
            </a:pPr>
            <a:r>
              <a:rPr lang="en-US" sz="3600" dirty="0" smtClean="0">
                <a:solidFill>
                  <a:srgbClr val="000000"/>
                </a:solidFill>
                <a:ea typeface="Avenir Medium" pitchFamily="-65" charset="0"/>
                <a:cs typeface="Franklin Gothic Book"/>
              </a:rPr>
              <a:t> Gross</a:t>
            </a:r>
            <a:r>
              <a:rPr lang="en-US" sz="3600" dirty="0">
                <a:solidFill>
                  <a:srgbClr val="000000"/>
                </a:solidFill>
                <a:ea typeface="Avenir Medium" pitchFamily="-65" charset="0"/>
                <a:cs typeface="Franklin Gothic Book"/>
              </a:rPr>
              <a:t>/Fine Motor Development</a:t>
            </a:r>
            <a:endParaRPr lang="en-US" sz="3600" dirty="0" smtClean="0">
              <a:solidFill>
                <a:srgbClr val="000000"/>
              </a:solidFill>
              <a:ea typeface="Avenir Medium" pitchFamily="-65" charset="0"/>
              <a:cs typeface="Franklin Gothic Book"/>
            </a:endParaRPr>
          </a:p>
          <a:p>
            <a:pPr>
              <a:spcBef>
                <a:spcPts val="2400"/>
              </a:spcBef>
              <a:buFont typeface="Arial"/>
              <a:buChar char="•"/>
            </a:pPr>
            <a:r>
              <a:rPr lang="en-US" sz="3600" dirty="0" smtClean="0">
                <a:solidFill>
                  <a:srgbClr val="000000"/>
                </a:solidFill>
                <a:ea typeface="Avenir Medium" pitchFamily="-65" charset="0"/>
                <a:cs typeface="Franklin Gothic Book"/>
              </a:rPr>
              <a:t> Social</a:t>
            </a:r>
            <a:r>
              <a:rPr lang="en-US" sz="3600" dirty="0">
                <a:solidFill>
                  <a:srgbClr val="000000"/>
                </a:solidFill>
                <a:ea typeface="Avenir Medium" pitchFamily="-65" charset="0"/>
                <a:cs typeface="Franklin Gothic Book"/>
              </a:rPr>
              <a:t>/Emotional/Behavioral Development</a:t>
            </a:r>
            <a:endParaRPr lang="en-US" sz="3600" dirty="0" smtClean="0">
              <a:solidFill>
                <a:srgbClr val="000000"/>
              </a:solidFill>
              <a:ea typeface="Avenir Medium" pitchFamily="-65" charset="0"/>
              <a:cs typeface="Franklin Gothic Book"/>
            </a:endParaRPr>
          </a:p>
          <a:p>
            <a:pPr>
              <a:spcBef>
                <a:spcPts val="2400"/>
              </a:spcBef>
              <a:buFont typeface="Arial"/>
              <a:buChar char="•"/>
            </a:pPr>
            <a:r>
              <a:rPr lang="en-US" sz="3600" dirty="0" smtClean="0">
                <a:solidFill>
                  <a:srgbClr val="000000"/>
                </a:solidFill>
                <a:ea typeface="Avenir Medium" pitchFamily="-65" charset="0"/>
                <a:cs typeface="Franklin Gothic Book"/>
              </a:rPr>
              <a:t> Vocational</a:t>
            </a:r>
          </a:p>
          <a:p>
            <a:pPr>
              <a:spcBef>
                <a:spcPts val="2400"/>
              </a:spcBef>
              <a:buFont typeface="Arial"/>
              <a:buChar char="•"/>
            </a:pPr>
            <a:r>
              <a:rPr lang="en-US" sz="3600" dirty="0" smtClean="0">
                <a:solidFill>
                  <a:srgbClr val="000000"/>
                </a:solidFill>
                <a:ea typeface="Avenir Medium" pitchFamily="-65" charset="0"/>
                <a:cs typeface="Franklin Gothic Book"/>
              </a:rPr>
              <a:t> Adaptive</a:t>
            </a:r>
            <a:r>
              <a:rPr lang="en-US" sz="3600" dirty="0">
                <a:solidFill>
                  <a:srgbClr val="000000"/>
                </a:solidFill>
                <a:ea typeface="Avenir Medium" pitchFamily="-65" charset="0"/>
                <a:cs typeface="Franklin Gothic Book"/>
              </a:rPr>
              <a:t>/Daily Living Skills</a:t>
            </a:r>
          </a:p>
          <a:p>
            <a:endParaRPr lang="en-US" sz="3600" dirty="0">
              <a:solidFill>
                <a:srgbClr val="000000"/>
              </a:solidFill>
              <a:cs typeface="Franklin Gothic Book"/>
            </a:endParaRP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4" name="Title 1"/>
          <p:cNvSpPr txBox="1">
            <a:spLocks/>
          </p:cNvSpPr>
          <p:nvPr/>
        </p:nvSpPr>
        <p:spPr bwMode="auto">
          <a:xfrm>
            <a:off x="457200" y="2286000"/>
            <a:ext cx="8686800" cy="4572000"/>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endParaRPr lang="en-US" sz="4000" b="1" dirty="0">
              <a:solidFill>
                <a:srgbClr val="000000"/>
              </a:solidFill>
              <a:cs typeface="Franklin Gothic Book"/>
            </a:endParaRPr>
          </a:p>
          <a:p>
            <a:pPr>
              <a:buFont typeface="Arial" pitchFamily="-65" charset="0"/>
              <a:buChar char="•"/>
            </a:pPr>
            <a:endParaRPr lang="en-US" sz="28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Anyone who reads the PLAAFP should</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have </a:t>
            </a:r>
            <a:r>
              <a:rPr lang="en-US" sz="3600" dirty="0">
                <a:solidFill>
                  <a:srgbClr val="000000"/>
                </a:solidFill>
                <a:ea typeface="Avenir Medium" pitchFamily="-65" charset="0"/>
                <a:cs typeface="Franklin Gothic Book"/>
              </a:rPr>
              <a:t>an understanding of a student’s</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strengths</a:t>
            </a:r>
            <a:r>
              <a:rPr lang="en-US" sz="3600" dirty="0">
                <a:solidFill>
                  <a:srgbClr val="000000"/>
                </a:solidFill>
                <a:ea typeface="Avenir Medium" pitchFamily="-65" charset="0"/>
                <a:cs typeface="Franklin Gothic Book"/>
              </a:rPr>
              <a:t>, areas of need, be able to plan</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standards</a:t>
            </a:r>
            <a:r>
              <a:rPr lang="en-US" sz="3600" dirty="0">
                <a:solidFill>
                  <a:srgbClr val="000000"/>
                </a:solidFill>
                <a:ea typeface="Avenir Medium" pitchFamily="-65" charset="0"/>
                <a:cs typeface="Franklin Gothic Book"/>
              </a:rPr>
              <a:t>-based instruction, and </a:t>
            </a:r>
            <a:r>
              <a:rPr lang="en-US" sz="3600" dirty="0" smtClean="0">
                <a:solidFill>
                  <a:srgbClr val="000000"/>
                </a:solidFill>
                <a:ea typeface="Avenir Medium" pitchFamily="-65" charset="0"/>
                <a:cs typeface="Franklin Gothic Book"/>
              </a:rPr>
              <a:t>develop</a:t>
            </a:r>
          </a:p>
          <a:p>
            <a:r>
              <a:rPr lang="en-US" sz="3600" dirty="0" smtClean="0">
                <a:solidFill>
                  <a:srgbClr val="000000"/>
                </a:solidFill>
                <a:ea typeface="Avenir Medium" pitchFamily="-65" charset="0"/>
                <a:cs typeface="Franklin Gothic Book"/>
              </a:rPr>
              <a:t>  goals</a:t>
            </a:r>
            <a:r>
              <a:rPr lang="en-US" sz="3600" dirty="0">
                <a:solidFill>
                  <a:srgbClr val="000000"/>
                </a:solidFill>
                <a:ea typeface="Avenir Medium" pitchFamily="-65" charset="0"/>
                <a:cs typeface="Franklin Gothic Book"/>
              </a:rPr>
              <a:t>. </a:t>
            </a:r>
          </a:p>
          <a:p>
            <a:pPr>
              <a:buFont typeface="Arial" pitchFamily="-65" charset="0"/>
              <a:buChar char="•"/>
            </a:pPr>
            <a:endParaRPr lang="en-US" sz="36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Obtained from various assessments and</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data</a:t>
            </a:r>
            <a:r>
              <a:rPr lang="en-US" sz="3600" dirty="0">
                <a:solidFill>
                  <a:srgbClr val="000000"/>
                </a:solidFill>
                <a:ea typeface="Avenir Medium" pitchFamily="-65" charset="0"/>
                <a:cs typeface="Franklin Gothic Book"/>
              </a:rPr>
              <a:t>, including information provided by</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parent </a:t>
            </a:r>
            <a:r>
              <a:rPr lang="en-US" sz="3600" dirty="0">
                <a:solidFill>
                  <a:srgbClr val="000000"/>
                </a:solidFill>
                <a:ea typeface="Avenir Medium" pitchFamily="-65" charset="0"/>
                <a:cs typeface="Franklin Gothic Book"/>
              </a:rPr>
              <a:t>and general education teacher. </a:t>
            </a:r>
          </a:p>
          <a:p>
            <a:pPr>
              <a:buFont typeface="Arial" pitchFamily="-65" charset="0"/>
              <a:buChar char="•"/>
            </a:pPr>
            <a:endParaRPr lang="en-US" sz="1800" dirty="0">
              <a:solidFill>
                <a:srgbClr val="005500"/>
              </a:solidFill>
              <a:latin typeface="Avenir Medium" pitchFamily="-65" charset="0"/>
              <a:ea typeface="Avenir Medium" pitchFamily="-65" charset="0"/>
              <a:cs typeface="Avenir Medium" pitchFamily="-65" charset="0"/>
            </a:endParaRPr>
          </a:p>
          <a:p>
            <a:pPr>
              <a:buFont typeface="Arial" pitchFamily="-65" charset="0"/>
              <a:buChar char="•"/>
            </a:pPr>
            <a:endParaRPr lang="en-US" sz="1800" dirty="0">
              <a:solidFill>
                <a:srgbClr val="005500"/>
              </a:solidFill>
              <a:latin typeface="Avenir Medium" pitchFamily="-65" charset="0"/>
              <a:ea typeface="Avenir Medium" pitchFamily="-65" charset="0"/>
              <a:cs typeface="Avenir Medium" pitchFamily="-65" charset="0"/>
            </a:endParaRPr>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652" name="Title 1"/>
          <p:cNvSpPr txBox="1">
            <a:spLocks/>
          </p:cNvSpPr>
          <p:nvPr/>
        </p:nvSpPr>
        <p:spPr bwMode="auto">
          <a:xfrm>
            <a:off x="304800" y="2057400"/>
            <a:ext cx="8839200" cy="4800600"/>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endParaRPr lang="en-US" sz="4000" b="1" dirty="0">
              <a:solidFill>
                <a:srgbClr val="000000"/>
              </a:solidFill>
              <a:cs typeface="Franklin Gothic Book"/>
            </a:endParaRPr>
          </a:p>
          <a:p>
            <a:pPr>
              <a:buFont typeface="Arial" pitchFamily="-65" charset="0"/>
              <a:buChar char="•"/>
            </a:pPr>
            <a:endParaRPr lang="en-US" sz="1800" dirty="0">
              <a:solidFill>
                <a:srgbClr val="000000"/>
              </a:solidFill>
              <a:ea typeface="Avenir Medium" pitchFamily="-65" charset="0"/>
              <a:cs typeface="Franklin Gothic Book"/>
            </a:endParaRPr>
          </a:p>
          <a:p>
            <a:pPr>
              <a:buFont typeface="Arial" pitchFamily="-65" charset="0"/>
              <a:buChar char="•"/>
            </a:pPr>
            <a:endParaRPr lang="en-US" sz="18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Includes a statement on how the student’s</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disability </a:t>
            </a:r>
            <a:r>
              <a:rPr lang="en-US" sz="3600" dirty="0">
                <a:solidFill>
                  <a:srgbClr val="000000"/>
                </a:solidFill>
                <a:ea typeface="Avenir Medium" pitchFamily="-65" charset="0"/>
                <a:cs typeface="Franklin Gothic Book"/>
              </a:rPr>
              <a:t>affects his or her involvement</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and </a:t>
            </a:r>
            <a:r>
              <a:rPr lang="en-US" sz="3600" dirty="0">
                <a:solidFill>
                  <a:srgbClr val="000000"/>
                </a:solidFill>
                <a:ea typeface="Avenir Medium" pitchFamily="-65" charset="0"/>
                <a:cs typeface="Franklin Gothic Book"/>
              </a:rPr>
              <a:t>progress in the general education</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curriculum</a:t>
            </a:r>
            <a:r>
              <a:rPr lang="en-US" sz="3600" dirty="0">
                <a:solidFill>
                  <a:srgbClr val="000000"/>
                </a:solidFill>
                <a:ea typeface="Avenir Medium" pitchFamily="-65" charset="0"/>
                <a:cs typeface="Franklin Gothic Book"/>
              </a:rPr>
              <a:t>. </a:t>
            </a:r>
          </a:p>
          <a:p>
            <a:pPr>
              <a:buFont typeface="Arial" pitchFamily="-65" charset="0"/>
              <a:buChar char="•"/>
            </a:pPr>
            <a:endParaRPr lang="en-US" sz="3600" dirty="0">
              <a:solidFill>
                <a:srgbClr val="000000"/>
              </a:solidFill>
              <a:ea typeface="Avenir Medium" pitchFamily="-65" charset="0"/>
              <a:cs typeface="Franklin Gothic Book"/>
            </a:endParaRPr>
          </a:p>
          <a:p>
            <a:pPr>
              <a:buFont typeface="Arial" pitchFamily="-65" charset="0"/>
              <a:buChar char="•"/>
            </a:pPr>
            <a:r>
              <a:rPr lang="en-US" sz="3600" dirty="0">
                <a:solidFill>
                  <a:srgbClr val="000000"/>
                </a:solidFill>
                <a:ea typeface="Avenir Medium" pitchFamily="-65" charset="0"/>
                <a:cs typeface="Franklin Gothic Book"/>
              </a:rPr>
              <a:t> Establishes the baseline, that will be used</a:t>
            </a:r>
            <a:r>
              <a:rPr lang="en-US" sz="3600" dirty="0" smtClean="0">
                <a:solidFill>
                  <a:srgbClr val="000000"/>
                </a:solidFill>
                <a:ea typeface="Avenir Medium" pitchFamily="-65" charset="0"/>
                <a:cs typeface="Franklin Gothic Book"/>
              </a:rPr>
              <a:t> </a:t>
            </a:r>
          </a:p>
          <a:p>
            <a:r>
              <a:rPr lang="en-US" sz="3600" dirty="0" smtClean="0">
                <a:solidFill>
                  <a:srgbClr val="000000"/>
                </a:solidFill>
                <a:ea typeface="Avenir Medium" pitchFamily="-65" charset="0"/>
                <a:cs typeface="Franklin Gothic Book"/>
              </a:rPr>
              <a:t>   to </a:t>
            </a:r>
            <a:r>
              <a:rPr lang="en-US" sz="3600" dirty="0">
                <a:solidFill>
                  <a:srgbClr val="000000"/>
                </a:solidFill>
                <a:ea typeface="Avenir Medium" pitchFamily="-65" charset="0"/>
                <a:cs typeface="Franklin Gothic Book"/>
              </a:rPr>
              <a:t>gauge measurable annual goals</a:t>
            </a:r>
            <a:r>
              <a:rPr lang="en-US" sz="3600" dirty="0" smtClean="0">
                <a:solidFill>
                  <a:srgbClr val="000000"/>
                </a:solidFill>
                <a:ea typeface="Avenir Medium" pitchFamily="-65" charset="0"/>
                <a:cs typeface="Franklin Gothic Book"/>
              </a:rPr>
              <a:t>/</a:t>
            </a:r>
          </a:p>
          <a:p>
            <a:r>
              <a:rPr lang="en-US" sz="3600" dirty="0" smtClean="0">
                <a:solidFill>
                  <a:srgbClr val="000000"/>
                </a:solidFill>
                <a:ea typeface="Avenir Medium" pitchFamily="-65" charset="0"/>
                <a:cs typeface="Franklin Gothic Book"/>
              </a:rPr>
              <a:t>   benchmarks</a:t>
            </a:r>
            <a:r>
              <a:rPr lang="en-US" sz="3600" dirty="0">
                <a:solidFill>
                  <a:srgbClr val="000000"/>
                </a:solidFill>
                <a:ea typeface="Avenir Medium" pitchFamily="-65" charset="0"/>
                <a:cs typeface="Franklin Gothic Book"/>
              </a:rPr>
              <a:t>.</a:t>
            </a:r>
          </a:p>
          <a:p>
            <a:pPr>
              <a:buFont typeface="Arial" pitchFamily="-65" charset="0"/>
              <a:buChar char="•"/>
            </a:pPr>
            <a:endParaRPr lang="en-US" sz="1800" dirty="0">
              <a:solidFill>
                <a:srgbClr val="005500"/>
              </a:solidFill>
              <a:ea typeface="Avenir Medium" pitchFamily="-65" charset="0"/>
              <a:cs typeface="Avenir Medium" pitchFamily="-65" charset="0"/>
            </a:endParaRPr>
          </a:p>
          <a:p>
            <a:endParaRPr lang="en-US" sz="3200" dirty="0">
              <a:solidFill>
                <a:srgbClr val="005500"/>
              </a:solidFill>
              <a:ea typeface="Avenir Medium" pitchFamily="-65" charset="0"/>
              <a:cs typeface="Avenir Medium" pitchFamily="-65" charset="0"/>
            </a:endParaRPr>
          </a:p>
          <a:p>
            <a:pPr>
              <a:buFont typeface="Arial" pitchFamily="-65" charset="0"/>
              <a:buChar char="•"/>
            </a:pPr>
            <a:endParaRPr lang="en-US" sz="1800" dirty="0">
              <a:solidFill>
                <a:srgbClr val="005500"/>
              </a:solidFill>
              <a:ea typeface="Avenir Medium" pitchFamily="-65" charset="0"/>
              <a:cs typeface="Avenir Medium" pitchFamily="-65" charset="0"/>
            </a:endParaRPr>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700" name="Title 1"/>
          <p:cNvSpPr txBox="1">
            <a:spLocks/>
          </p:cNvSpPr>
          <p:nvPr/>
        </p:nvSpPr>
        <p:spPr bwMode="auto">
          <a:xfrm>
            <a:off x="228600" y="2286000"/>
            <a:ext cx="8915400" cy="4724400"/>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p>
          <a:p>
            <a:pPr algn="ctr"/>
            <a:r>
              <a:rPr lang="en-US" sz="3200" dirty="0">
                <a:solidFill>
                  <a:srgbClr val="000000"/>
                </a:solidFill>
                <a:ea typeface="Avenir Medium" pitchFamily="-65" charset="0"/>
                <a:cs typeface="Franklin Gothic Book"/>
              </a:rPr>
              <a:t>Four Components</a:t>
            </a:r>
            <a:endParaRPr lang="en-US" sz="3200" dirty="0">
              <a:solidFill>
                <a:srgbClr val="000000"/>
              </a:solidFill>
              <a:cs typeface="Franklin Gothic Book"/>
            </a:endParaRPr>
          </a:p>
          <a:p>
            <a:endParaRPr lang="en-US" sz="800" dirty="0">
              <a:solidFill>
                <a:srgbClr val="000000"/>
              </a:solidFill>
              <a:ea typeface="Avenir Medium" pitchFamily="-65" charset="0"/>
              <a:cs typeface="Franklin Gothic Book"/>
            </a:endParaRPr>
          </a:p>
          <a:p>
            <a:pPr>
              <a:buFont typeface="Arial" pitchFamily="-65" charset="0"/>
              <a:buChar char="•"/>
            </a:pPr>
            <a:r>
              <a:rPr lang="en-US" sz="2800" dirty="0">
                <a:solidFill>
                  <a:srgbClr val="000000"/>
                </a:solidFill>
                <a:ea typeface="Avenir Medium" pitchFamily="-65" charset="0"/>
                <a:cs typeface="Franklin Gothic Book"/>
              </a:rPr>
              <a:t> Data-based student specific information related to</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current </a:t>
            </a:r>
            <a:r>
              <a:rPr lang="en-US" sz="2800" dirty="0">
                <a:solidFill>
                  <a:srgbClr val="000000"/>
                </a:solidFill>
                <a:ea typeface="Avenir Medium" pitchFamily="-65" charset="0"/>
                <a:cs typeface="Franklin Gothic Book"/>
              </a:rPr>
              <a:t>academic achievement and functional</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performance </a:t>
            </a:r>
            <a:r>
              <a:rPr lang="en-US" sz="2800" dirty="0">
                <a:solidFill>
                  <a:srgbClr val="000000"/>
                </a:solidFill>
                <a:ea typeface="Avenir Medium" pitchFamily="-65" charset="0"/>
                <a:cs typeface="Franklin Gothic Book"/>
              </a:rPr>
              <a:t>from a variety of sources: formative</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assessment </a:t>
            </a:r>
            <a:r>
              <a:rPr lang="en-US" sz="2800" dirty="0">
                <a:solidFill>
                  <a:srgbClr val="000000"/>
                </a:solidFill>
                <a:ea typeface="Avenir Medium" pitchFamily="-65" charset="0"/>
                <a:cs typeface="Franklin Gothic Book"/>
              </a:rPr>
              <a:t>records, curriculum-based assessments,</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formal </a:t>
            </a:r>
            <a:r>
              <a:rPr lang="en-US" sz="2800" dirty="0">
                <a:solidFill>
                  <a:srgbClr val="000000"/>
                </a:solidFill>
                <a:ea typeface="Avenir Medium" pitchFamily="-65" charset="0"/>
                <a:cs typeface="Franklin Gothic Book"/>
              </a:rPr>
              <a:t>checklists, input from service providers,</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observations </a:t>
            </a:r>
            <a:r>
              <a:rPr lang="en-US" sz="2800" dirty="0">
                <a:solidFill>
                  <a:srgbClr val="000000"/>
                </a:solidFill>
                <a:ea typeface="Avenir Medium" pitchFamily="-65" charset="0"/>
                <a:cs typeface="Franklin Gothic Book"/>
              </a:rPr>
              <a:t>and anecdotal records, etc.</a:t>
            </a:r>
          </a:p>
          <a:p>
            <a:pPr>
              <a:buFont typeface="Arial" pitchFamily="-65" charset="0"/>
              <a:buChar char="•"/>
            </a:pPr>
            <a:endParaRPr lang="en-US" sz="2800" dirty="0">
              <a:solidFill>
                <a:srgbClr val="000000"/>
              </a:solidFill>
              <a:ea typeface="Avenir Medium" pitchFamily="-65" charset="0"/>
              <a:cs typeface="Franklin Gothic Book"/>
            </a:endParaRPr>
          </a:p>
          <a:p>
            <a:pPr>
              <a:buFont typeface="Arial" pitchFamily="-65" charset="0"/>
              <a:buChar char="•"/>
            </a:pPr>
            <a:r>
              <a:rPr lang="en-US" sz="2800" dirty="0">
                <a:solidFill>
                  <a:srgbClr val="000000"/>
                </a:solidFill>
                <a:ea typeface="Avenir Medium" pitchFamily="-65" charset="0"/>
                <a:cs typeface="Franklin Gothic Book"/>
              </a:rPr>
              <a:t> Strengths of student</a:t>
            </a:r>
          </a:p>
          <a:p>
            <a:pPr>
              <a:buFont typeface="Arial" pitchFamily="-65" charset="0"/>
              <a:buChar char="•"/>
            </a:pPr>
            <a:endParaRPr lang="en-US" sz="2800" dirty="0">
              <a:solidFill>
                <a:srgbClr val="000000"/>
              </a:solidFill>
              <a:ea typeface="Avenir Medium" pitchFamily="-65" charset="0"/>
              <a:cs typeface="Franklin Gothic Book"/>
            </a:endParaRPr>
          </a:p>
          <a:p>
            <a:pPr>
              <a:buFont typeface="Arial" pitchFamily="-65" charset="0"/>
              <a:buChar char="•"/>
            </a:pPr>
            <a:r>
              <a:rPr lang="en-US" sz="2800" dirty="0">
                <a:solidFill>
                  <a:srgbClr val="000000"/>
                </a:solidFill>
                <a:ea typeface="Avenir Medium" pitchFamily="-65" charset="0"/>
                <a:cs typeface="Franklin Gothic Book"/>
              </a:rPr>
              <a:t>Needs resulting from the disability</a:t>
            </a:r>
          </a:p>
          <a:p>
            <a:pPr>
              <a:buFont typeface="Arial" pitchFamily="-65" charset="0"/>
              <a:buChar char="•"/>
            </a:pPr>
            <a:endParaRPr lang="en-US" sz="2800" dirty="0">
              <a:solidFill>
                <a:srgbClr val="000000"/>
              </a:solidFill>
              <a:ea typeface="Avenir Medium" pitchFamily="-65" charset="0"/>
              <a:cs typeface="Franklin Gothic Book"/>
            </a:endParaRPr>
          </a:p>
          <a:p>
            <a:pPr>
              <a:buFont typeface="Arial" pitchFamily="-65" charset="0"/>
              <a:buChar char="•"/>
            </a:pPr>
            <a:r>
              <a:rPr lang="en-US" sz="2800" dirty="0">
                <a:solidFill>
                  <a:srgbClr val="000000"/>
                </a:solidFill>
                <a:ea typeface="Avenir Medium" pitchFamily="-65" charset="0"/>
                <a:cs typeface="Franklin Gothic Book"/>
              </a:rPr>
              <a:t> Effects of the disability on progress and involvement in</a:t>
            </a:r>
            <a:r>
              <a:rPr lang="en-US" sz="2800" dirty="0" smtClean="0">
                <a:solidFill>
                  <a:srgbClr val="000000"/>
                </a:solidFill>
                <a:ea typeface="Avenir Medium" pitchFamily="-65" charset="0"/>
                <a:cs typeface="Franklin Gothic Book"/>
              </a:rPr>
              <a:t> </a:t>
            </a:r>
          </a:p>
          <a:p>
            <a:r>
              <a:rPr lang="en-US" sz="2800" dirty="0" smtClean="0">
                <a:solidFill>
                  <a:srgbClr val="000000"/>
                </a:solidFill>
                <a:ea typeface="Avenir Medium" pitchFamily="-65" charset="0"/>
                <a:cs typeface="Franklin Gothic Book"/>
              </a:rPr>
              <a:t>   the </a:t>
            </a:r>
            <a:r>
              <a:rPr lang="en-US" sz="2800" dirty="0">
                <a:solidFill>
                  <a:srgbClr val="000000"/>
                </a:solidFill>
                <a:ea typeface="Avenir Medium" pitchFamily="-65" charset="0"/>
                <a:cs typeface="Franklin Gothic Book"/>
              </a:rPr>
              <a:t>general education curriculum.</a:t>
            </a:r>
          </a:p>
          <a:p>
            <a:pPr>
              <a:buFont typeface="Arial" pitchFamily="-65" charset="0"/>
              <a:buChar char="•"/>
            </a:pPr>
            <a:endParaRPr lang="en-US" sz="1800" dirty="0">
              <a:solidFill>
                <a:srgbClr val="000000"/>
              </a:solidFill>
              <a:ea typeface="Avenir Medium" pitchFamily="-65" charset="0"/>
              <a:cs typeface="Avenir Medium" pitchFamily="-65" charset="0"/>
            </a:endParaRPr>
          </a:p>
        </p:txBody>
      </p:sp>
      <p:pic>
        <p:nvPicPr>
          <p:cNvPr id="3" name="Picture 2"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7746"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287747"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pic>
        <p:nvPicPr>
          <p:cNvPr id="287748" name="Picture 3" descr="Screen Shot 2014-02-07 at 4.29.58 PM.png"/>
          <p:cNvPicPr>
            <a:picLocks noChangeAspect="1"/>
          </p:cNvPicPr>
          <p:nvPr/>
        </p:nvPicPr>
        <p:blipFill>
          <a:blip r:embed="rId4"/>
          <a:srcRect/>
          <a:stretch>
            <a:fillRect/>
          </a:stretch>
        </p:blipFill>
        <p:spPr bwMode="auto">
          <a:xfrm>
            <a:off x="7391400" y="6438900"/>
            <a:ext cx="1752600" cy="419100"/>
          </a:xfrm>
          <a:prstGeom prst="rect">
            <a:avLst/>
          </a:prstGeom>
          <a:noFill/>
          <a:ln w="9525">
            <a:noFill/>
            <a:miter lim="800000"/>
            <a:headEnd/>
            <a:tailEnd/>
          </a:ln>
        </p:spPr>
      </p:pic>
      <p:sp>
        <p:nvSpPr>
          <p:cNvPr id="287749" name="Title 1"/>
          <p:cNvSpPr txBox="1">
            <a:spLocks/>
          </p:cNvSpPr>
          <p:nvPr/>
        </p:nvSpPr>
        <p:spPr bwMode="auto">
          <a:xfrm>
            <a:off x="0" y="1600200"/>
            <a:ext cx="9144000" cy="1066800"/>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PLAAFP</a:t>
            </a:r>
          </a:p>
          <a:p>
            <a:pPr algn="ctr"/>
            <a:r>
              <a:rPr lang="en-US" sz="3200" dirty="0">
                <a:solidFill>
                  <a:srgbClr val="000000"/>
                </a:solidFill>
                <a:ea typeface="Avenir Medium" pitchFamily="-65" charset="0"/>
                <a:cs typeface="Franklin Gothic Book"/>
              </a:rPr>
              <a:t>Written Language Example</a:t>
            </a:r>
          </a:p>
          <a:p>
            <a:pPr algn="ctr"/>
            <a:endParaRPr lang="en-US" sz="1400" dirty="0">
              <a:solidFill>
                <a:srgbClr val="000000"/>
              </a:solidFill>
              <a:ea typeface="Avenir Medium" pitchFamily="-65" charset="0"/>
              <a:cs typeface="Avenir Medium" pitchFamily="-65" charset="0"/>
            </a:endParaRPr>
          </a:p>
          <a:p>
            <a:pPr algn="ctr"/>
            <a:r>
              <a:rPr lang="en-US" sz="2400" dirty="0">
                <a:solidFill>
                  <a:srgbClr val="000000"/>
                </a:solidFill>
                <a:ea typeface="Avenir Medium" pitchFamily="-65" charset="0"/>
                <a:cs typeface="Avenir Medium" pitchFamily="-65" charset="0"/>
              </a:rPr>
              <a:t>Current, Relevant, Objective, Measurable, and Understandable</a:t>
            </a:r>
          </a:p>
          <a:p>
            <a:pPr algn="ctr"/>
            <a:endParaRPr lang="en-US" sz="2400" dirty="0">
              <a:solidFill>
                <a:srgbClr val="005500"/>
              </a:solidFill>
            </a:endParaRPr>
          </a:p>
          <a:p>
            <a:pPr>
              <a:buFont typeface="Arial" pitchFamily="-65" charset="0"/>
              <a:buChar char="•"/>
            </a:pPr>
            <a:endParaRPr lang="en-US" sz="1800" dirty="0">
              <a:solidFill>
                <a:srgbClr val="005500"/>
              </a:solidFill>
              <a:ea typeface="Avenir Medium" pitchFamily="-65" charset="0"/>
              <a:cs typeface="Avenir Medium" pitchFamily="-65" charset="0"/>
            </a:endParaRPr>
          </a:p>
          <a:p>
            <a:pPr>
              <a:buFont typeface="Arial" pitchFamily="-65" charset="0"/>
              <a:buChar char="•"/>
            </a:pPr>
            <a:endParaRPr lang="en-US" sz="1800" dirty="0">
              <a:solidFill>
                <a:srgbClr val="005500"/>
              </a:solidFill>
              <a:ea typeface="Avenir Medium" pitchFamily="-65" charset="0"/>
              <a:cs typeface="Avenir Medium" pitchFamily="-65" charset="0"/>
            </a:endParaRPr>
          </a:p>
        </p:txBody>
      </p:sp>
      <p:pic>
        <p:nvPicPr>
          <p:cNvPr id="287750" name="Picture 6" descr="Screen Shot 2014-03-11 at 8.46.45 AM.png"/>
          <p:cNvPicPr>
            <a:picLocks noChangeAspect="1"/>
          </p:cNvPicPr>
          <p:nvPr/>
        </p:nvPicPr>
        <p:blipFill>
          <a:blip r:embed="rId5"/>
          <a:srcRect/>
          <a:stretch>
            <a:fillRect/>
          </a:stretch>
        </p:blipFill>
        <p:spPr bwMode="auto">
          <a:xfrm>
            <a:off x="0" y="1676400"/>
            <a:ext cx="91440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9794"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289795" name="TextBox 5"/>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289796" name="Title 1"/>
          <p:cNvSpPr txBox="1">
            <a:spLocks/>
          </p:cNvSpPr>
          <p:nvPr/>
        </p:nvSpPr>
        <p:spPr bwMode="auto">
          <a:xfrm>
            <a:off x="0" y="-228600"/>
            <a:ext cx="9144000" cy="7620000"/>
          </a:xfrm>
          <a:prstGeom prst="rect">
            <a:avLst/>
          </a:prstGeom>
          <a:noFill/>
          <a:ln w="9525">
            <a:noFill/>
            <a:miter lim="800000"/>
            <a:headEnd/>
            <a:tailEnd/>
          </a:ln>
        </p:spPr>
        <p:txBody>
          <a:bodyPr anchor="b">
            <a:prstTxWarp prst="textNoShape">
              <a:avLst/>
            </a:prstTxWarp>
          </a:bodyPr>
          <a:lstStyle/>
          <a:p>
            <a:pPr algn="ctr"/>
            <a:r>
              <a:rPr lang="en-US" sz="3600" b="1" u="sng" dirty="0">
                <a:solidFill>
                  <a:srgbClr val="000000"/>
                </a:solidFill>
                <a:ea typeface="Avenir Medium" pitchFamily="-65" charset="0"/>
                <a:cs typeface="Franklin Gothic Book"/>
              </a:rPr>
              <a:t>PLAAFP</a:t>
            </a:r>
          </a:p>
          <a:p>
            <a:pPr algn="ctr"/>
            <a:r>
              <a:rPr lang="en-US" sz="2000" dirty="0">
                <a:solidFill>
                  <a:srgbClr val="000000"/>
                </a:solidFill>
                <a:ea typeface="Avenir Medium" pitchFamily="-65" charset="0"/>
                <a:cs typeface="Franklin Gothic Book"/>
              </a:rPr>
              <a:t>Written Language Example</a:t>
            </a:r>
          </a:p>
          <a:p>
            <a:r>
              <a:rPr lang="en-US" sz="2800" dirty="0">
                <a:solidFill>
                  <a:srgbClr val="000000"/>
                </a:solidFill>
                <a:ea typeface="Avenir Medium" pitchFamily="-65" charset="0"/>
                <a:cs typeface="Franklin Gothic Book"/>
              </a:rPr>
              <a:t>Based on a review of curriculum-based assessments, Kevin’s work samples resulting from weekly writing prompts using a scoring rubric, it is noted that student is able to spell grade level words accurately at 80%. Although sentences are in basic subject/verb format, Kevin is able relate meaning to the reader using legible handwriting. Organization and structure of paragraph are a concern and Kevin is able to write a 5 sentence paragraph and 4 supporting sentences in 1 of 5 trials. Kevin’s written language skills impact writing assignments in all subject areas. </a:t>
            </a:r>
          </a:p>
          <a:p>
            <a:endParaRPr lang="en-US" sz="2400" b="1" i="1" dirty="0">
              <a:solidFill>
                <a:srgbClr val="000000"/>
              </a:solidFill>
              <a:ea typeface="Avenir Medium" pitchFamily="-65" charset="0"/>
              <a:cs typeface="Franklin Gothic Book"/>
            </a:endParaRPr>
          </a:p>
          <a:p>
            <a:r>
              <a:rPr lang="en-US" sz="2400" b="1" i="1" dirty="0">
                <a:solidFill>
                  <a:srgbClr val="000000"/>
                </a:solidFill>
                <a:ea typeface="Avenir Medium" pitchFamily="-65" charset="0"/>
                <a:cs typeface="Franklin Gothic Book"/>
              </a:rPr>
              <a:t>Identify all four components of the PLAAFP in the example above.</a:t>
            </a:r>
          </a:p>
          <a:p>
            <a:pPr algn="ctr"/>
            <a:endParaRPr lang="en-US" sz="1400" dirty="0">
              <a:solidFill>
                <a:srgbClr val="000000"/>
              </a:solidFill>
              <a:ea typeface="Avenir Medium" pitchFamily="-65" charset="0"/>
              <a:cs typeface="Franklin Gothic Book"/>
            </a:endParaRPr>
          </a:p>
          <a:p>
            <a:pPr>
              <a:buFont typeface="Arial" pitchFamily="-65" charset="0"/>
              <a:buChar char="•"/>
            </a:pPr>
            <a:endParaRPr lang="en-US" sz="1800" dirty="0">
              <a:solidFill>
                <a:srgbClr val="000000"/>
              </a:solidFill>
              <a:ea typeface="Avenir Medium" pitchFamily="-65" charset="0"/>
              <a:cs typeface="Franklin Gothic Book"/>
            </a:endParaRPr>
          </a:p>
          <a:p>
            <a:pPr>
              <a:buFont typeface="Arial" pitchFamily="-65" charset="0"/>
              <a:buChar char="•"/>
            </a:pPr>
            <a:endParaRPr lang="en-US" sz="1800" dirty="0">
              <a:solidFill>
                <a:srgbClr val="000000"/>
              </a:solidFill>
              <a:ea typeface="Avenir Medium" pitchFamily="-65" charset="0"/>
              <a:cs typeface="Franklin Gothic Book"/>
            </a:endParaRPr>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3048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Special Factors</a:t>
            </a:r>
            <a:endParaRPr lang="en-US" sz="4000" b="1" u="sng" kern="0" dirty="0">
              <a:solidFill>
                <a:srgbClr val="000000"/>
              </a:solidFill>
              <a:ea typeface="ＭＳ Ｐゴシック" pitchFamily="-65" charset="-128"/>
              <a:cs typeface="Franklin Gothic Book"/>
            </a:endParaRPr>
          </a:p>
        </p:txBody>
      </p:sp>
      <p:sp>
        <p:nvSpPr>
          <p:cNvPr id="313349" name="Rectangle 4"/>
          <p:cNvSpPr>
            <a:spLocks noChangeArrowheads="1"/>
          </p:cNvSpPr>
          <p:nvPr/>
        </p:nvSpPr>
        <p:spPr bwMode="auto">
          <a:xfrm>
            <a:off x="381000" y="923925"/>
            <a:ext cx="8763000" cy="6309420"/>
          </a:xfrm>
          <a:prstGeom prst="rect">
            <a:avLst/>
          </a:prstGeom>
          <a:noFill/>
          <a:ln w="9525">
            <a:noFill/>
            <a:miter lim="800000"/>
            <a:headEnd/>
            <a:tailEnd/>
          </a:ln>
        </p:spPr>
        <p:txBody>
          <a:bodyPr wrap="square">
            <a:prstTxWarp prst="textNoShape">
              <a:avLst/>
            </a:prstTxWarp>
            <a:spAutoFit/>
          </a:bodyPr>
          <a:lstStyle/>
          <a:p>
            <a:r>
              <a:rPr lang="en-US" sz="2800" b="1" i="1" dirty="0">
                <a:solidFill>
                  <a:srgbClr val="000000"/>
                </a:solidFill>
                <a:cs typeface="Franklin Gothic Book"/>
              </a:rPr>
              <a:t>Assistive Technology: </a:t>
            </a:r>
            <a:r>
              <a:rPr lang="en-US" sz="2800" dirty="0">
                <a:solidFill>
                  <a:srgbClr val="000000"/>
                </a:solidFill>
                <a:cs typeface="Franklin Gothic Book"/>
              </a:rPr>
              <a:t>Does the student require assistive technology devices and services or low incidence services, equipment and materials to meet educational goals and objectives? If yes, specify the type of devices, services, equipment, and/or materials needed.</a:t>
            </a:r>
          </a:p>
          <a:p>
            <a:endParaRPr lang="en-US" sz="2800" dirty="0">
              <a:solidFill>
                <a:srgbClr val="000000"/>
              </a:solidFill>
              <a:cs typeface="Franklin Gothic Book"/>
            </a:endParaRPr>
          </a:p>
          <a:p>
            <a:r>
              <a:rPr lang="en-US" sz="2800" b="1" i="1" dirty="0">
                <a:solidFill>
                  <a:srgbClr val="000000"/>
                </a:solidFill>
                <a:cs typeface="Franklin Gothic Book"/>
              </a:rPr>
              <a:t>Low Incidence: </a:t>
            </a:r>
            <a:r>
              <a:rPr lang="en-US" sz="2800" dirty="0">
                <a:solidFill>
                  <a:srgbClr val="000000"/>
                </a:solidFill>
                <a:cs typeface="Franklin Gothic Book"/>
              </a:rPr>
              <a:t>This applies only to the students with the following eligibility categories: DB, VI, OI, HH, and Deaf. Low incidence equipment is indicated only if it is required to meet specific educational needs. Check yes or no. If yes, specify.  Note: Best practice – assistive technology should be addressed in the Supplemental Aids and Services section and/or in a goal</a:t>
            </a:r>
            <a:r>
              <a:rPr lang="en-US" sz="2400" dirty="0">
                <a:solidFill>
                  <a:srgbClr val="000000"/>
                </a:solidFill>
                <a:cs typeface="Franklin Gothic Book"/>
              </a:rPr>
              <a:t>.</a:t>
            </a:r>
            <a:endParaRPr lang="en-US" sz="2400" dirty="0" smtClean="0">
              <a:solidFill>
                <a:srgbClr val="000000"/>
              </a:solidFill>
              <a:cs typeface="Franklin Gothic Book"/>
            </a:endParaRPr>
          </a:p>
          <a:p>
            <a:r>
              <a:rPr lang="en-US" sz="2400" baseline="30000" dirty="0" smtClean="0">
                <a:solidFill>
                  <a:srgbClr val="000000"/>
                </a:solidFill>
                <a:cs typeface="Franklin Gothic Book"/>
              </a:rPr>
              <a:t> </a:t>
            </a:r>
            <a:r>
              <a:rPr lang="en-US" sz="2400" dirty="0" smtClean="0">
                <a:solidFill>
                  <a:srgbClr val="000000"/>
                </a:solidFill>
                <a:cs typeface="Franklin Gothic Book"/>
              </a:rPr>
              <a:t>                                                           </a:t>
            </a:r>
            <a:r>
              <a:rPr lang="en-US" sz="2400" baseline="30000" dirty="0" smtClean="0">
                <a:solidFill>
                  <a:srgbClr val="000000"/>
                </a:solidFill>
                <a:cs typeface="Franklin Gothic Book"/>
              </a:rPr>
              <a:t>(</a:t>
            </a:r>
            <a:r>
              <a:rPr lang="en-US" sz="2400" baseline="30000" dirty="0">
                <a:solidFill>
                  <a:srgbClr val="000000"/>
                </a:solidFill>
                <a:cs typeface="Franklin Gothic Book"/>
              </a:rPr>
              <a:t>cont.)</a:t>
            </a:r>
          </a:p>
          <a:p>
            <a:endParaRPr lang="en-US" sz="2400" baseline="30000" dirty="0">
              <a:solidFill>
                <a:srgbClr val="000000"/>
              </a:solidFill>
              <a:cs typeface="Franklin Gothic Book"/>
            </a:endParaRPr>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0" y="323165"/>
            <a:ext cx="9144000" cy="646331"/>
          </a:xfrm>
          <a:prstGeom prst="rect">
            <a:avLst/>
          </a:prstGeom>
        </p:spPr>
        <p:txBody>
          <a:bodyPr wrap="square">
            <a:spAutoFit/>
          </a:bodyPr>
          <a:lstStyle/>
          <a:p>
            <a:pPr algn="ctr"/>
            <a:r>
              <a:rPr lang="en-US" sz="3600" dirty="0" smtClean="0">
                <a:solidFill>
                  <a:srgbClr val="000000"/>
                </a:solidFill>
                <a:cs typeface="Century Gothic"/>
              </a:rPr>
              <a:t>Expert Learners and Growth Mindset</a:t>
            </a:r>
            <a:endParaRPr lang="en-US" sz="3600" dirty="0">
              <a:solidFill>
                <a:srgbClr val="000000"/>
              </a:solidFill>
            </a:endParaRPr>
          </a:p>
        </p:txBody>
      </p:sp>
      <p:sp>
        <p:nvSpPr>
          <p:cNvPr id="4" name="Rectangle 3"/>
          <p:cNvSpPr/>
          <p:nvPr/>
        </p:nvSpPr>
        <p:spPr>
          <a:xfrm>
            <a:off x="2743200" y="1981200"/>
            <a:ext cx="6172200" cy="2708434"/>
          </a:xfrm>
          <a:prstGeom prst="rect">
            <a:avLst/>
          </a:prstGeom>
        </p:spPr>
        <p:txBody>
          <a:bodyPr wrap="square">
            <a:spAutoFit/>
          </a:bodyPr>
          <a:lstStyle/>
          <a:p>
            <a:r>
              <a:rPr lang="en-US" sz="3400" dirty="0" smtClean="0">
                <a:solidFill>
                  <a:srgbClr val="000000"/>
                </a:solidFill>
                <a:cs typeface="Century Gothic"/>
              </a:rPr>
              <a:t>Expert Learners they know that learning is continuous, that there is no arrival point at which one is finally “expert” and no longer needs to practice.</a:t>
            </a:r>
            <a:endParaRPr lang="en-US" sz="3400" dirty="0">
              <a:solidFill>
                <a:srgbClr val="000000"/>
              </a:solidFill>
              <a:cs typeface="Century Gothic"/>
            </a:endParaRPr>
          </a:p>
        </p:txBody>
      </p:sp>
      <p:pic>
        <p:nvPicPr>
          <p:cNvPr id="6" name="Picture 5" descr="Screen Shot 2014-08-20 at 10.25.06 AM.png"/>
          <p:cNvPicPr>
            <a:picLocks noChangeAspect="1"/>
          </p:cNvPicPr>
          <p:nvPr/>
        </p:nvPicPr>
        <p:blipFill>
          <a:blip r:embed="rId3"/>
          <a:stretch>
            <a:fillRect/>
          </a:stretch>
        </p:blipFill>
        <p:spPr>
          <a:xfrm>
            <a:off x="304800" y="1676400"/>
            <a:ext cx="2262442" cy="3544669"/>
          </a:xfrm>
          <a:prstGeom prst="rect">
            <a:avLst/>
          </a:prstGeom>
        </p:spPr>
      </p:pic>
      <p:sp>
        <p:nvSpPr>
          <p:cNvPr id="7" name="Rectangle 6"/>
          <p:cNvSpPr/>
          <p:nvPr/>
        </p:nvSpPr>
        <p:spPr>
          <a:xfrm>
            <a:off x="304800" y="5549900"/>
            <a:ext cx="4388040" cy="461665"/>
          </a:xfrm>
          <a:prstGeom prst="rect">
            <a:avLst/>
          </a:prstGeom>
        </p:spPr>
        <p:txBody>
          <a:bodyPr wrap="none">
            <a:spAutoFit/>
          </a:bodyPr>
          <a:lstStyle/>
          <a:p>
            <a:r>
              <a:rPr lang="en-US" sz="2400" b="1" dirty="0" smtClean="0">
                <a:solidFill>
                  <a:srgbClr val="000000"/>
                </a:solidFill>
                <a:cs typeface="Century Gothic"/>
                <a:hlinkClick r:id="rId4"/>
              </a:rPr>
              <a:t>http://www.mindsetworks.com/</a:t>
            </a:r>
            <a:r>
              <a:rPr lang="en-US" sz="2400" b="1" dirty="0" smtClean="0">
                <a:solidFill>
                  <a:srgbClr val="000000"/>
                </a:solidFill>
                <a:cs typeface="Century Gothic"/>
              </a:rPr>
              <a:t> </a:t>
            </a:r>
            <a:endParaRPr lang="en-US" sz="2400" b="1"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Special Factors</a:t>
            </a:r>
            <a:endParaRPr lang="en-US" sz="4000" b="1" u="sng" kern="0" dirty="0">
              <a:solidFill>
                <a:srgbClr val="000000"/>
              </a:solidFill>
              <a:ea typeface="ＭＳ Ｐゴシック" pitchFamily="-65" charset="-128"/>
              <a:cs typeface="Franklin Gothic Book"/>
            </a:endParaRPr>
          </a:p>
        </p:txBody>
      </p:sp>
      <p:sp>
        <p:nvSpPr>
          <p:cNvPr id="315397" name="Rectangle 4"/>
          <p:cNvSpPr>
            <a:spLocks noChangeArrowheads="1"/>
          </p:cNvSpPr>
          <p:nvPr/>
        </p:nvSpPr>
        <p:spPr bwMode="auto">
          <a:xfrm>
            <a:off x="264833" y="461818"/>
            <a:ext cx="8879167" cy="6863418"/>
          </a:xfrm>
          <a:prstGeom prst="rect">
            <a:avLst/>
          </a:prstGeom>
          <a:noFill/>
          <a:ln w="9525">
            <a:noFill/>
            <a:miter lim="800000"/>
            <a:headEnd/>
            <a:tailEnd/>
          </a:ln>
        </p:spPr>
        <p:txBody>
          <a:bodyPr wrap="square">
            <a:prstTxWarp prst="textNoShape">
              <a:avLst/>
            </a:prstTxWarp>
            <a:spAutoFit/>
          </a:bodyPr>
          <a:lstStyle/>
          <a:p>
            <a:r>
              <a:rPr lang="en-US" sz="2800" b="1" i="1" dirty="0">
                <a:solidFill>
                  <a:srgbClr val="000000"/>
                </a:solidFill>
                <a:cs typeface="Franklin Gothic Book"/>
              </a:rPr>
              <a:t>Blindness or Visual Impairment:</a:t>
            </a:r>
            <a:r>
              <a:rPr lang="en-US" sz="2800" i="1" dirty="0">
                <a:solidFill>
                  <a:srgbClr val="000000"/>
                </a:solidFill>
                <a:cs typeface="Franklin Gothic Book"/>
              </a:rPr>
              <a:t> </a:t>
            </a:r>
            <a:r>
              <a:rPr lang="en-US" sz="2800" dirty="0">
                <a:solidFill>
                  <a:srgbClr val="000000"/>
                </a:solidFill>
                <a:cs typeface="Franklin Gothic Book"/>
              </a:rPr>
              <a:t>Is the student blind or visually impaired? If the student is visually impaired, indicate whether instruction in Braille will be provided, and if not, why? If the student will not be using Braille he/she may use large print text or other modified input.</a:t>
            </a:r>
          </a:p>
          <a:p>
            <a:endParaRPr lang="en-US" sz="2800" dirty="0">
              <a:solidFill>
                <a:srgbClr val="000000"/>
              </a:solidFill>
              <a:cs typeface="Franklin Gothic Book"/>
            </a:endParaRPr>
          </a:p>
          <a:p>
            <a:r>
              <a:rPr lang="en-US" sz="2800" b="1" i="1" dirty="0">
                <a:solidFill>
                  <a:srgbClr val="000000"/>
                </a:solidFill>
                <a:cs typeface="Franklin Gothic Book"/>
              </a:rPr>
              <a:t>Deaf or Hard of Hearing: </a:t>
            </a:r>
            <a:r>
              <a:rPr lang="en-US" sz="2800" dirty="0">
                <a:solidFill>
                  <a:srgbClr val="000000"/>
                </a:solidFill>
                <a:cs typeface="Franklin Gothic Book"/>
              </a:rPr>
              <a:t>If the student is deaf or hard of hearing, consider the student’s language and communication needs, opportunities for direct communications with peers and professional personnel in the student’s language and communication mode, academic level, and full range of needs including opportunities for direct instruction in the student’s language and communication mode. </a:t>
            </a:r>
            <a:endParaRPr lang="en-US" sz="2800" dirty="0" smtClean="0">
              <a:solidFill>
                <a:srgbClr val="000000"/>
              </a:solidFill>
              <a:cs typeface="Franklin Gothic Book"/>
            </a:endParaRPr>
          </a:p>
          <a:p>
            <a:r>
              <a:rPr lang="en-US" sz="2400" baseline="30000" dirty="0" smtClean="0">
                <a:solidFill>
                  <a:srgbClr val="000000"/>
                </a:solidFill>
                <a:cs typeface="Franklin Gothic Book"/>
              </a:rPr>
              <a:t> </a:t>
            </a:r>
            <a:r>
              <a:rPr lang="en-US" sz="2400" dirty="0" smtClean="0">
                <a:solidFill>
                  <a:srgbClr val="000000"/>
                </a:solidFill>
                <a:cs typeface="Franklin Gothic Book"/>
              </a:rPr>
              <a:t>                                                              </a:t>
            </a:r>
            <a:r>
              <a:rPr lang="en-US" sz="2400" baseline="30000" dirty="0" smtClean="0">
                <a:solidFill>
                  <a:srgbClr val="000000"/>
                </a:solidFill>
                <a:cs typeface="Franklin Gothic Book"/>
              </a:rPr>
              <a:t>(</a:t>
            </a:r>
            <a:r>
              <a:rPr lang="en-US" sz="2400" baseline="30000" dirty="0">
                <a:solidFill>
                  <a:srgbClr val="000000"/>
                </a:solidFill>
                <a:cs typeface="Franklin Gothic Book"/>
              </a:rPr>
              <a:t>cont.)</a:t>
            </a:r>
          </a:p>
          <a:p>
            <a:endParaRPr lang="en-US" sz="2400" baseline="30000" dirty="0">
              <a:solidFill>
                <a:srgbClr val="000000"/>
              </a:solidFill>
              <a:cs typeface="Franklin Gothic Book"/>
            </a:endParaRPr>
          </a:p>
        </p:txBody>
      </p:sp>
      <p:pic>
        <p:nvPicPr>
          <p:cNvPr id="6" name="Picture 5"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Special Factors</a:t>
            </a:r>
            <a:endParaRPr lang="en-US" sz="4000" b="1" u="sng" kern="0" dirty="0">
              <a:solidFill>
                <a:srgbClr val="000000"/>
              </a:solidFill>
              <a:ea typeface="ＭＳ Ｐゴシック" pitchFamily="-65" charset="-128"/>
              <a:cs typeface="Franklin Gothic Book"/>
            </a:endParaRPr>
          </a:p>
        </p:txBody>
      </p:sp>
      <p:sp>
        <p:nvSpPr>
          <p:cNvPr id="317445" name="Rectangle 4"/>
          <p:cNvSpPr>
            <a:spLocks noChangeArrowheads="1"/>
          </p:cNvSpPr>
          <p:nvPr/>
        </p:nvSpPr>
        <p:spPr bwMode="auto">
          <a:xfrm>
            <a:off x="381000" y="533400"/>
            <a:ext cx="8763000" cy="6186309"/>
          </a:xfrm>
          <a:prstGeom prst="rect">
            <a:avLst/>
          </a:prstGeom>
          <a:noFill/>
          <a:ln w="9525">
            <a:noFill/>
            <a:miter lim="800000"/>
            <a:headEnd/>
            <a:tailEnd/>
          </a:ln>
        </p:spPr>
        <p:txBody>
          <a:bodyPr wrap="square">
            <a:prstTxWarp prst="textNoShape">
              <a:avLst/>
            </a:prstTxWarp>
            <a:spAutoFit/>
          </a:bodyPr>
          <a:lstStyle/>
          <a:p>
            <a:endParaRPr lang="en-US" sz="2400" baseline="30000" dirty="0">
              <a:solidFill>
                <a:srgbClr val="000000"/>
              </a:solidFill>
              <a:cs typeface="Franklin Gothic Book"/>
            </a:endParaRPr>
          </a:p>
          <a:p>
            <a:r>
              <a:rPr lang="en-US" sz="2800" b="1" i="1" dirty="0">
                <a:solidFill>
                  <a:srgbClr val="000000"/>
                </a:solidFill>
                <a:cs typeface="Franklin Gothic Book"/>
              </a:rPr>
              <a:t>English Learner: </a:t>
            </a:r>
            <a:r>
              <a:rPr lang="en-US" sz="2800" dirty="0">
                <a:solidFill>
                  <a:srgbClr val="000000"/>
                </a:solidFill>
                <a:cs typeface="Franklin Gothic Book"/>
              </a:rPr>
              <a:t>The IEP Team needs to decide which of the three program options the student needs Structured English Immersion (SEI), English Language Mainstream (ELM) or an alternative program (native language instruction). </a:t>
            </a:r>
          </a:p>
          <a:p>
            <a:endParaRPr lang="en-US" sz="2800" dirty="0">
              <a:solidFill>
                <a:srgbClr val="000000"/>
              </a:solidFill>
              <a:cs typeface="Franklin Gothic Book"/>
            </a:endParaRPr>
          </a:p>
          <a:p>
            <a:r>
              <a:rPr lang="en-US" sz="2800" b="1" i="1" dirty="0">
                <a:solidFill>
                  <a:srgbClr val="000000"/>
                </a:solidFill>
                <a:cs typeface="Franklin Gothic Book"/>
              </a:rPr>
              <a:t>Behavior:</a:t>
            </a:r>
            <a:r>
              <a:rPr lang="en-US" sz="2800" b="1" dirty="0">
                <a:solidFill>
                  <a:srgbClr val="000000"/>
                </a:solidFill>
                <a:cs typeface="Franklin Gothic Book"/>
              </a:rPr>
              <a:t> </a:t>
            </a:r>
            <a:r>
              <a:rPr lang="en-US" sz="2800" dirty="0">
                <a:solidFill>
                  <a:srgbClr val="000000"/>
                </a:solidFill>
                <a:cs typeface="Franklin Gothic Book"/>
              </a:rPr>
              <a:t>Does the student’s behavior impede learning? If yes, describe how the behavior impedes learning. Specify positive behavior interventions, strategies, and supports to address the behaviors. Check if there is a Behavior Support Plan or Behavior Intervention Plan and attach a copy. If there is a behavior goal check the box to indicate a goal is in the IEP. Check which type of plan is attached.</a:t>
            </a:r>
          </a:p>
          <a:p>
            <a:endParaRPr lang="en-US" sz="2400" baseline="30000" dirty="0">
              <a:solidFill>
                <a:srgbClr val="000000"/>
              </a:solidFill>
              <a:cs typeface="Franklin Gothic Book"/>
            </a:endParaRPr>
          </a:p>
        </p:txBody>
      </p:sp>
      <p:pic>
        <p:nvPicPr>
          <p:cNvPr id="6" name="Picture 5"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9492"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Areas of Need</a:t>
            </a:r>
            <a:r>
              <a:rPr lang="en-US" sz="4000" b="1" dirty="0">
                <a:solidFill>
                  <a:srgbClr val="000000"/>
                </a:solidFill>
                <a:ea typeface="Avenir Medium" pitchFamily="-65" charset="0"/>
                <a:cs typeface="Franklin Gothic Book"/>
              </a:rPr>
              <a:t> </a:t>
            </a:r>
            <a:endParaRPr lang="en-US" sz="4000" dirty="0">
              <a:solidFill>
                <a:srgbClr val="000000"/>
              </a:solidFill>
              <a:cs typeface="Franklin Gothic Book"/>
            </a:endParaRPr>
          </a:p>
        </p:txBody>
      </p:sp>
      <p:sp>
        <p:nvSpPr>
          <p:cNvPr id="319493" name="TextBox 5"/>
          <p:cNvSpPr txBox="1">
            <a:spLocks noChangeArrowheads="1"/>
          </p:cNvSpPr>
          <p:nvPr/>
        </p:nvSpPr>
        <p:spPr bwMode="auto">
          <a:xfrm>
            <a:off x="381000" y="1524000"/>
            <a:ext cx="8458200" cy="4031873"/>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3200" dirty="0" smtClean="0">
                <a:solidFill>
                  <a:srgbClr val="000000"/>
                </a:solidFill>
                <a:ea typeface="Avenir Medium" pitchFamily="-65" charset="0"/>
                <a:cs typeface="Franklin Gothic Book"/>
              </a:rPr>
              <a:t> Indicate </a:t>
            </a:r>
            <a:r>
              <a:rPr lang="en-US" sz="3200" dirty="0">
                <a:solidFill>
                  <a:srgbClr val="000000"/>
                </a:solidFill>
                <a:ea typeface="Avenir Medium" pitchFamily="-65" charset="0"/>
                <a:cs typeface="Franklin Gothic Book"/>
              </a:rPr>
              <a:t>areas of educational need that have</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been </a:t>
            </a:r>
            <a:r>
              <a:rPr lang="en-US" sz="3200" dirty="0">
                <a:solidFill>
                  <a:srgbClr val="000000"/>
                </a:solidFill>
                <a:ea typeface="Avenir Medium" pitchFamily="-65" charset="0"/>
                <a:cs typeface="Franklin Gothic Book"/>
              </a:rPr>
              <a:t>identified by the IEP Team based on</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assessments </a:t>
            </a:r>
            <a:r>
              <a:rPr lang="en-US" sz="3200" dirty="0">
                <a:solidFill>
                  <a:srgbClr val="000000"/>
                </a:solidFill>
                <a:ea typeface="Avenir Medium" pitchFamily="-65" charset="0"/>
                <a:cs typeface="Franklin Gothic Book"/>
              </a:rPr>
              <a:t>and present levels of academic</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achievement </a:t>
            </a:r>
            <a:r>
              <a:rPr lang="en-US" sz="3200" dirty="0">
                <a:solidFill>
                  <a:srgbClr val="000000"/>
                </a:solidFill>
                <a:ea typeface="Avenir Medium" pitchFamily="-65" charset="0"/>
                <a:cs typeface="Franklin Gothic Book"/>
              </a:rPr>
              <a:t>and functional performance and</a:t>
            </a:r>
            <a:r>
              <a:rPr lang="en-US" sz="3200" dirty="0" smtClean="0">
                <a:solidFill>
                  <a:srgbClr val="000000"/>
                </a:solidFill>
                <a:ea typeface="Avenir Medium" pitchFamily="-65" charset="0"/>
                <a:cs typeface="Franklin Gothic Book"/>
              </a:rPr>
              <a:t>/</a:t>
            </a:r>
          </a:p>
          <a:p>
            <a:r>
              <a:rPr lang="en-US" sz="3200" dirty="0" smtClean="0">
                <a:solidFill>
                  <a:srgbClr val="000000"/>
                </a:solidFill>
                <a:ea typeface="Avenir Medium" pitchFamily="-65" charset="0"/>
                <a:cs typeface="Franklin Gothic Book"/>
              </a:rPr>
              <a:t>  or </a:t>
            </a:r>
            <a:r>
              <a:rPr lang="en-US" sz="3200" dirty="0">
                <a:solidFill>
                  <a:srgbClr val="000000"/>
                </a:solidFill>
                <a:ea typeface="Avenir Medium" pitchFamily="-65" charset="0"/>
                <a:cs typeface="Franklin Gothic Book"/>
              </a:rPr>
              <a:t>special factors. </a:t>
            </a:r>
          </a:p>
          <a:p>
            <a:endParaRPr lang="en-US" sz="3200" dirty="0" smtClean="0">
              <a:solidFill>
                <a:srgbClr val="000000"/>
              </a:solidFill>
              <a:ea typeface="Avenir Medium" pitchFamily="-65" charset="0"/>
              <a:cs typeface="Franklin Gothic Book"/>
            </a:endParaRPr>
          </a:p>
          <a:p>
            <a:pPr>
              <a:buFont typeface="Arial"/>
              <a:buChar char="•"/>
            </a:pPr>
            <a:r>
              <a:rPr lang="en-US" sz="3200" dirty="0" smtClean="0">
                <a:solidFill>
                  <a:srgbClr val="000000"/>
                </a:solidFill>
                <a:ea typeface="Avenir Medium" pitchFamily="-65" charset="0"/>
                <a:cs typeface="Franklin Gothic Book"/>
              </a:rPr>
              <a:t> For </a:t>
            </a:r>
            <a:r>
              <a:rPr lang="en-US" sz="3200" dirty="0">
                <a:solidFill>
                  <a:srgbClr val="000000"/>
                </a:solidFill>
                <a:ea typeface="Avenir Medium" pitchFamily="-65" charset="0"/>
                <a:cs typeface="Franklin Gothic Book"/>
              </a:rPr>
              <a:t>every identified area of need there must</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be </a:t>
            </a:r>
            <a:r>
              <a:rPr lang="en-US" sz="3200" dirty="0">
                <a:solidFill>
                  <a:srgbClr val="000000"/>
                </a:solidFill>
                <a:ea typeface="Avenir Medium" pitchFamily="-65" charset="0"/>
                <a:cs typeface="Franklin Gothic Book"/>
              </a:rPr>
              <a:t>a goal.</a:t>
            </a: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Measurable Annual Goals</a:t>
            </a:r>
            <a:endParaRPr lang="en-US" sz="4000" b="1" u="sng" kern="0" dirty="0">
              <a:solidFill>
                <a:srgbClr val="000000"/>
              </a:solidFill>
              <a:ea typeface="ＭＳ Ｐゴシック" pitchFamily="-65" charset="-128"/>
              <a:cs typeface="Franklin Gothic Book"/>
            </a:endParaRPr>
          </a:p>
        </p:txBody>
      </p:sp>
      <p:sp>
        <p:nvSpPr>
          <p:cNvPr id="321542" name="TextBox 7"/>
          <p:cNvSpPr txBox="1">
            <a:spLocks noChangeArrowheads="1"/>
          </p:cNvSpPr>
          <p:nvPr/>
        </p:nvSpPr>
        <p:spPr bwMode="auto">
          <a:xfrm>
            <a:off x="412702" y="1295400"/>
            <a:ext cx="8731298" cy="5878532"/>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sz="3200" dirty="0" smtClean="0">
                <a:solidFill>
                  <a:srgbClr val="000000"/>
                </a:solidFill>
                <a:ea typeface="Avenir Medium" pitchFamily="-65" charset="0"/>
                <a:cs typeface="Franklin Gothic Book"/>
              </a:rPr>
              <a:t> Review </a:t>
            </a:r>
            <a:r>
              <a:rPr lang="en-US" sz="3200" dirty="0">
                <a:solidFill>
                  <a:srgbClr val="000000"/>
                </a:solidFill>
                <a:ea typeface="Avenir Medium" pitchFamily="-65" charset="0"/>
                <a:cs typeface="Franklin Gothic Book"/>
              </a:rPr>
              <a:t>progress/mastery of goals in previous</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IEP </a:t>
            </a:r>
            <a:r>
              <a:rPr lang="en-US" sz="3200" dirty="0">
                <a:solidFill>
                  <a:srgbClr val="000000"/>
                </a:solidFill>
                <a:ea typeface="Avenir Medium" pitchFamily="-65" charset="0"/>
                <a:cs typeface="Franklin Gothic Book"/>
              </a:rPr>
              <a:t>to create alignment.</a:t>
            </a:r>
          </a:p>
          <a:p>
            <a:endParaRPr lang="en-US" sz="3200" dirty="0" smtClean="0">
              <a:solidFill>
                <a:srgbClr val="000000"/>
              </a:solidFill>
              <a:ea typeface="Avenir Medium" pitchFamily="-65" charset="0"/>
              <a:cs typeface="Franklin Gothic Book"/>
            </a:endParaRPr>
          </a:p>
          <a:p>
            <a:pPr>
              <a:buFont typeface="Arial"/>
              <a:buChar char="•"/>
            </a:pPr>
            <a:r>
              <a:rPr lang="en-US" sz="3200" dirty="0" smtClean="0">
                <a:solidFill>
                  <a:srgbClr val="000000"/>
                </a:solidFill>
                <a:ea typeface="Avenir Medium" pitchFamily="-65" charset="0"/>
                <a:cs typeface="Franklin Gothic Book"/>
              </a:rPr>
              <a:t> With </a:t>
            </a:r>
            <a:r>
              <a:rPr lang="en-US" sz="3200" dirty="0">
                <a:solidFill>
                  <a:srgbClr val="000000"/>
                </a:solidFill>
                <a:ea typeface="Avenir Medium" pitchFamily="-65" charset="0"/>
                <a:cs typeface="Franklin Gothic Book"/>
              </a:rPr>
              <a:t>the PLAAFP information, Special Factors,</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and </a:t>
            </a:r>
            <a:r>
              <a:rPr lang="en-US" sz="3200" dirty="0">
                <a:solidFill>
                  <a:srgbClr val="000000"/>
                </a:solidFill>
                <a:ea typeface="Avenir Medium" pitchFamily="-65" charset="0"/>
                <a:cs typeface="Franklin Gothic Book"/>
              </a:rPr>
              <a:t>prioritized areas of need in mind, begin </a:t>
            </a:r>
            <a:r>
              <a:rPr lang="en-US" sz="3200" dirty="0" smtClean="0">
                <a:solidFill>
                  <a:srgbClr val="000000"/>
                </a:solidFill>
                <a:ea typeface="Avenir Medium" pitchFamily="-65" charset="0"/>
                <a:cs typeface="Franklin Gothic Book"/>
              </a:rPr>
              <a:t>by         </a:t>
            </a:r>
          </a:p>
          <a:p>
            <a:r>
              <a:rPr lang="en-US" sz="3200" dirty="0" smtClean="0">
                <a:solidFill>
                  <a:srgbClr val="000000"/>
                </a:solidFill>
                <a:ea typeface="Avenir Medium" pitchFamily="-65" charset="0"/>
                <a:cs typeface="Franklin Gothic Book"/>
              </a:rPr>
              <a:t>  identifying </a:t>
            </a:r>
            <a:r>
              <a:rPr lang="en-US" sz="3200" dirty="0">
                <a:solidFill>
                  <a:srgbClr val="000000"/>
                </a:solidFill>
                <a:ea typeface="Avenir Medium" pitchFamily="-65" charset="0"/>
                <a:cs typeface="Franklin Gothic Book"/>
              </a:rPr>
              <a:t>age-appropriate expectations (CCSS</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at </a:t>
            </a:r>
            <a:r>
              <a:rPr lang="en-US" sz="3200" dirty="0">
                <a:solidFill>
                  <a:srgbClr val="000000"/>
                </a:solidFill>
                <a:ea typeface="Avenir Medium" pitchFamily="-65" charset="0"/>
                <a:cs typeface="Franklin Gothic Book"/>
              </a:rPr>
              <a:t>grade level, for example).</a:t>
            </a:r>
          </a:p>
          <a:p>
            <a:endParaRPr lang="en-US" sz="3200" dirty="0" smtClean="0">
              <a:solidFill>
                <a:srgbClr val="000000"/>
              </a:solidFill>
              <a:ea typeface="Avenir Medium" pitchFamily="-65" charset="0"/>
              <a:cs typeface="Franklin Gothic Book"/>
            </a:endParaRPr>
          </a:p>
          <a:p>
            <a:pPr>
              <a:buFont typeface="Arial"/>
              <a:buChar char="•"/>
            </a:pPr>
            <a:r>
              <a:rPr lang="en-US" sz="3200" dirty="0" smtClean="0">
                <a:solidFill>
                  <a:srgbClr val="000000"/>
                </a:solidFill>
                <a:ea typeface="Avenir Medium" pitchFamily="-65" charset="0"/>
                <a:cs typeface="Franklin Gothic Book"/>
              </a:rPr>
              <a:t> Once </a:t>
            </a:r>
            <a:r>
              <a:rPr lang="en-US" sz="3200" dirty="0">
                <a:solidFill>
                  <a:srgbClr val="000000"/>
                </a:solidFill>
                <a:ea typeface="Avenir Medium" pitchFamily="-65" charset="0"/>
                <a:cs typeface="Franklin Gothic Book"/>
              </a:rPr>
              <a:t>the standard is chosen, determine how the</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student’s </a:t>
            </a:r>
            <a:r>
              <a:rPr lang="en-US" sz="3200" dirty="0">
                <a:solidFill>
                  <a:srgbClr val="000000"/>
                </a:solidFill>
                <a:ea typeface="Avenir Medium" pitchFamily="-65" charset="0"/>
                <a:cs typeface="Franklin Gothic Book"/>
              </a:rPr>
              <a:t>skill deficit affects involvement and</a:t>
            </a:r>
            <a:r>
              <a:rPr lang="en-US" sz="3200" dirty="0" smtClean="0">
                <a:solidFill>
                  <a:srgbClr val="000000"/>
                </a:solidFill>
                <a:ea typeface="Avenir Medium" pitchFamily="-65" charset="0"/>
                <a:cs typeface="Franklin Gothic Book"/>
              </a:rPr>
              <a:t> </a:t>
            </a:r>
          </a:p>
          <a:p>
            <a:r>
              <a:rPr lang="en-US" sz="3200" dirty="0" smtClean="0">
                <a:solidFill>
                  <a:srgbClr val="000000"/>
                </a:solidFill>
                <a:ea typeface="Avenir Medium" pitchFamily="-65" charset="0"/>
                <a:cs typeface="Franklin Gothic Book"/>
              </a:rPr>
              <a:t>  progress </a:t>
            </a:r>
            <a:r>
              <a:rPr lang="en-US" sz="3200" dirty="0">
                <a:solidFill>
                  <a:srgbClr val="000000"/>
                </a:solidFill>
                <a:ea typeface="Avenir Medium" pitchFamily="-65" charset="0"/>
                <a:cs typeface="Franklin Gothic Book"/>
              </a:rPr>
              <a:t>in the general education curriculum.</a:t>
            </a:r>
          </a:p>
          <a:p>
            <a:endParaRPr lang="en-US" sz="2400" dirty="0">
              <a:solidFill>
                <a:srgbClr val="000000"/>
              </a:solidFill>
              <a:ea typeface="Avenir Medium" pitchFamily="-65" charset="0"/>
              <a:cs typeface="Franklin Gothic Book"/>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Measurable Annual Goals</a:t>
            </a:r>
            <a:endParaRPr lang="en-US" sz="4000" b="1" u="sng" kern="0" dirty="0">
              <a:solidFill>
                <a:srgbClr val="000000"/>
              </a:solidFill>
              <a:ea typeface="ＭＳ Ｐゴシック" pitchFamily="-65" charset="-128"/>
              <a:cs typeface="Franklin Gothic Book"/>
            </a:endParaRPr>
          </a:p>
        </p:txBody>
      </p:sp>
      <p:sp>
        <p:nvSpPr>
          <p:cNvPr id="323590" name="TextBox 7"/>
          <p:cNvSpPr txBox="1">
            <a:spLocks noChangeArrowheads="1"/>
          </p:cNvSpPr>
          <p:nvPr/>
        </p:nvSpPr>
        <p:spPr bwMode="auto">
          <a:xfrm>
            <a:off x="304800" y="1295400"/>
            <a:ext cx="8839200" cy="6278642"/>
          </a:xfrm>
          <a:prstGeom prst="rect">
            <a:avLst/>
          </a:prstGeom>
          <a:noFill/>
          <a:ln w="9525">
            <a:noFill/>
            <a:miter lim="800000"/>
            <a:headEnd/>
            <a:tailEnd/>
          </a:ln>
        </p:spPr>
        <p:txBody>
          <a:bodyPr wrap="square">
            <a:prstTxWarp prst="textNoShape">
              <a:avLst/>
            </a:prstTxWarp>
            <a:spAutoFit/>
          </a:bodyPr>
          <a:lstStyle/>
          <a:p>
            <a:endParaRPr lang="en-US" sz="2400" dirty="0">
              <a:solidFill>
                <a:srgbClr val="000000"/>
              </a:solidFill>
              <a:ea typeface="Avenir Medium" pitchFamily="-65" charset="0"/>
              <a:cs typeface="Franklin Gothic Book"/>
            </a:endParaRPr>
          </a:p>
          <a:p>
            <a:r>
              <a:rPr lang="en-US" sz="3600" dirty="0">
                <a:solidFill>
                  <a:srgbClr val="000000"/>
                </a:solidFill>
                <a:ea typeface="Avenir Medium" pitchFamily="-65" charset="0"/>
                <a:cs typeface="Franklin Gothic Book"/>
              </a:rPr>
              <a:t>Determine the essential learning expectations of the standard and the way in which student will access and master the skill.</a:t>
            </a:r>
          </a:p>
          <a:p>
            <a:endParaRPr lang="en-US" sz="3600" dirty="0">
              <a:solidFill>
                <a:srgbClr val="000000"/>
              </a:solidFill>
              <a:ea typeface="Avenir Medium" pitchFamily="-65" charset="0"/>
              <a:cs typeface="Franklin Gothic Book"/>
            </a:endParaRPr>
          </a:p>
          <a:p>
            <a:r>
              <a:rPr lang="en-US" sz="3600" dirty="0">
                <a:solidFill>
                  <a:srgbClr val="000000"/>
                </a:solidFill>
                <a:ea typeface="Avenir Medium" pitchFamily="-65" charset="0"/>
                <a:cs typeface="Franklin Gothic Book"/>
              </a:rPr>
              <a:t>Include clear, succinct language in objective, quantifiable terms that would be interpreted the same by anyone who reads it.</a:t>
            </a:r>
          </a:p>
          <a:p>
            <a:endParaRPr lang="en-US" sz="3600" dirty="0">
              <a:solidFill>
                <a:srgbClr val="000000"/>
              </a:solidFill>
              <a:ea typeface="Avenir Medium" pitchFamily="-65" charset="0"/>
              <a:cs typeface="Franklin Gothic Book"/>
            </a:endParaRPr>
          </a:p>
          <a:p>
            <a:endParaRPr lang="en-US" sz="3600" dirty="0">
              <a:solidFill>
                <a:srgbClr val="000000"/>
              </a:solidFill>
              <a:ea typeface="Avenir Medium" pitchFamily="-65" charset="0"/>
              <a:cs typeface="Franklin Gothic Book"/>
            </a:endParaRPr>
          </a:p>
          <a:p>
            <a:endParaRPr lang="en-US" sz="1800" dirty="0">
              <a:solidFill>
                <a:srgbClr val="000000"/>
              </a:solidFill>
              <a:ea typeface="Avenir Medium" pitchFamily="-65" charset="0"/>
              <a:cs typeface="Franklin Gothic Book"/>
            </a:endParaRPr>
          </a:p>
          <a:p>
            <a:endParaRPr lang="en-US" sz="1800" dirty="0">
              <a:solidFill>
                <a:srgbClr val="000000"/>
              </a:solidFill>
              <a:ea typeface="Avenir Medium" pitchFamily="-65" charset="0"/>
              <a:cs typeface="Franklin Gothic Book"/>
            </a:endParaRPr>
          </a:p>
          <a:p>
            <a:endParaRPr lang="en-US" sz="1800" dirty="0">
              <a:solidFill>
                <a:srgbClr val="000000"/>
              </a:solidFill>
              <a:ea typeface="Avenir Medium" pitchFamily="-65" charset="0"/>
              <a:cs typeface="Franklin Gothic Book"/>
            </a:endParaRPr>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7620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Measurable Annual Goals</a:t>
            </a:r>
          </a:p>
          <a:p>
            <a:pPr algn="ctr">
              <a:defRPr/>
            </a:pPr>
            <a:r>
              <a:rPr lang="en-US" sz="4000" b="1" kern="0" dirty="0">
                <a:solidFill>
                  <a:srgbClr val="000000"/>
                </a:solidFill>
                <a:ea typeface="ＭＳ Ｐゴシック" pitchFamily="-65" charset="-128"/>
                <a:cs typeface="Franklin Gothic Book"/>
              </a:rPr>
              <a:t>Components</a:t>
            </a:r>
          </a:p>
        </p:txBody>
      </p:sp>
      <p:sp>
        <p:nvSpPr>
          <p:cNvPr id="325638" name="TextBox 7"/>
          <p:cNvSpPr txBox="1">
            <a:spLocks noChangeArrowheads="1"/>
          </p:cNvSpPr>
          <p:nvPr/>
        </p:nvSpPr>
        <p:spPr bwMode="auto">
          <a:xfrm>
            <a:off x="412702" y="1828800"/>
            <a:ext cx="8731298" cy="6401752"/>
          </a:xfrm>
          <a:prstGeom prst="rect">
            <a:avLst/>
          </a:prstGeom>
          <a:noFill/>
          <a:ln w="9525">
            <a:noFill/>
            <a:miter lim="800000"/>
            <a:headEnd/>
            <a:tailEnd/>
          </a:ln>
        </p:spPr>
        <p:txBody>
          <a:bodyPr wrap="square">
            <a:prstTxWarp prst="textNoShape">
              <a:avLst/>
            </a:prstTxWarp>
            <a:spAutoFit/>
          </a:bodyPr>
          <a:lstStyle/>
          <a:p>
            <a:pPr>
              <a:spcAft>
                <a:spcPts val="1800"/>
              </a:spcAft>
            </a:pPr>
            <a:r>
              <a:rPr lang="en-US" sz="3200" b="1" dirty="0">
                <a:solidFill>
                  <a:srgbClr val="000000"/>
                </a:solidFill>
                <a:ea typeface="Avenir Medium" pitchFamily="-65" charset="0"/>
                <a:cs typeface="Franklin Gothic Book"/>
              </a:rPr>
              <a:t>By when (date): ________________________</a:t>
            </a:r>
          </a:p>
          <a:p>
            <a:pPr>
              <a:spcAft>
                <a:spcPts val="1800"/>
              </a:spcAft>
            </a:pPr>
            <a:r>
              <a:rPr lang="en-US" sz="3200" b="1" dirty="0">
                <a:solidFill>
                  <a:srgbClr val="000000"/>
                </a:solidFill>
                <a:ea typeface="Avenir Medium" pitchFamily="-65" charset="0"/>
                <a:cs typeface="Franklin Gothic Book"/>
              </a:rPr>
              <a:t>Who (student): ________________________</a:t>
            </a:r>
          </a:p>
          <a:p>
            <a:pPr>
              <a:spcAft>
                <a:spcPts val="1800"/>
              </a:spcAft>
            </a:pPr>
            <a:r>
              <a:rPr lang="en-US" sz="3200" b="1" dirty="0">
                <a:solidFill>
                  <a:srgbClr val="000000"/>
                </a:solidFill>
                <a:ea typeface="Avenir Medium" pitchFamily="-65" charset="0"/>
                <a:cs typeface="Franklin Gothic Book"/>
              </a:rPr>
              <a:t>When </a:t>
            </a:r>
            <a:r>
              <a:rPr lang="en-US" sz="3200" b="1" dirty="0" smtClean="0">
                <a:solidFill>
                  <a:srgbClr val="000000"/>
                </a:solidFill>
                <a:ea typeface="Avenir Medium" pitchFamily="-65" charset="0"/>
                <a:cs typeface="Franklin Gothic Book"/>
              </a:rPr>
              <a:t>given/under </a:t>
            </a:r>
            <a:r>
              <a:rPr lang="en-US" sz="3200" b="1" dirty="0">
                <a:solidFill>
                  <a:srgbClr val="000000"/>
                </a:solidFill>
                <a:ea typeface="Avenir Medium" pitchFamily="-65" charset="0"/>
                <a:cs typeface="Franklin Gothic Book"/>
              </a:rPr>
              <a:t>what conditions: </a:t>
            </a:r>
            <a:r>
              <a:rPr lang="en-US" sz="3200" b="1" dirty="0" smtClean="0">
                <a:solidFill>
                  <a:srgbClr val="000000"/>
                </a:solidFill>
                <a:ea typeface="Avenir Medium" pitchFamily="-65" charset="0"/>
                <a:cs typeface="Franklin Gothic Book"/>
              </a:rPr>
              <a:t>___________</a:t>
            </a:r>
            <a:endParaRPr lang="en-US" sz="3200" b="1" dirty="0">
              <a:solidFill>
                <a:srgbClr val="000000"/>
              </a:solidFill>
              <a:ea typeface="Avenir Medium" pitchFamily="-65" charset="0"/>
              <a:cs typeface="Franklin Gothic Book"/>
            </a:endParaRPr>
          </a:p>
          <a:p>
            <a:pPr>
              <a:spcAft>
                <a:spcPts val="1800"/>
              </a:spcAft>
            </a:pPr>
            <a:r>
              <a:rPr lang="en-US" sz="3200" b="1" dirty="0">
                <a:solidFill>
                  <a:srgbClr val="000000"/>
                </a:solidFill>
                <a:ea typeface="Avenir Medium" pitchFamily="-65" charset="0"/>
                <a:cs typeface="Franklin Gothic Book"/>
              </a:rPr>
              <a:t>Does what (behavior): __________________</a:t>
            </a:r>
          </a:p>
          <a:p>
            <a:pPr>
              <a:spcAft>
                <a:spcPts val="1800"/>
              </a:spcAft>
            </a:pPr>
            <a:r>
              <a:rPr lang="en-US" sz="3200" b="1" dirty="0">
                <a:solidFill>
                  <a:srgbClr val="000000"/>
                </a:solidFill>
                <a:ea typeface="Avenir Medium" pitchFamily="-65" charset="0"/>
                <a:cs typeface="Franklin Gothic Book"/>
              </a:rPr>
              <a:t>As measured by: _______________________</a:t>
            </a:r>
          </a:p>
          <a:p>
            <a:pPr>
              <a:spcAft>
                <a:spcPts val="1800"/>
              </a:spcAft>
            </a:pPr>
            <a:r>
              <a:rPr lang="en-US" sz="3200" b="1" dirty="0">
                <a:solidFill>
                  <a:srgbClr val="000000"/>
                </a:solidFill>
                <a:ea typeface="Avenir Medium" pitchFamily="-65" charset="0"/>
                <a:cs typeface="Franklin Gothic Book"/>
              </a:rPr>
              <a:t>At what mastery level:__________________</a:t>
            </a:r>
          </a:p>
          <a:p>
            <a:endParaRPr lang="en-US" sz="3200" dirty="0">
              <a:solidFill>
                <a:srgbClr val="000000"/>
              </a:solidFill>
              <a:ea typeface="Avenir Medium" pitchFamily="-65" charset="0"/>
              <a:cs typeface="Franklin Gothic Book"/>
            </a:endParaRPr>
          </a:p>
          <a:p>
            <a:endParaRPr lang="en-US" sz="3200" dirty="0">
              <a:solidFill>
                <a:srgbClr val="000000"/>
              </a:solidFill>
              <a:ea typeface="Avenir Medium" pitchFamily="-65" charset="0"/>
              <a:cs typeface="Franklin Gothic Book"/>
            </a:endParaRPr>
          </a:p>
          <a:p>
            <a:endParaRPr lang="en-US" sz="3200" dirty="0">
              <a:solidFill>
                <a:srgbClr val="000000"/>
              </a:solidFill>
              <a:ea typeface="Avenir Medium" pitchFamily="-65" charset="0"/>
              <a:cs typeface="Franklin Gothic Book"/>
            </a:endParaRPr>
          </a:p>
          <a:p>
            <a:endParaRPr lang="en-US" sz="3200" dirty="0">
              <a:solidFill>
                <a:srgbClr val="000000"/>
              </a:solidFill>
              <a:ea typeface="Avenir Medium" pitchFamily="-65" charset="0"/>
              <a:cs typeface="Franklin Gothic Book"/>
            </a:endParaRPr>
          </a:p>
        </p:txBody>
      </p:sp>
      <p:pic>
        <p:nvPicPr>
          <p:cNvPr id="4" name="Picture 3" descr="Screen Shot 2014-02-07 at 4.29.58 PM.png"/>
          <p:cNvPicPr>
            <a:picLocks noChangeAspect="1"/>
          </p:cNvPicPr>
          <p:nvPr/>
        </p:nvPicPr>
        <p:blipFill>
          <a:blip r:embed="rId3"/>
          <a:srcRect/>
          <a:stretch>
            <a:fillRect/>
          </a:stretch>
        </p:blipFill>
        <p:spPr bwMode="auto">
          <a:xfrm>
            <a:off x="7391400" y="6438900"/>
            <a:ext cx="1752600" cy="419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82" name="Picture 3" descr="Screen Shot 2014-02-07 at 4.29.58 PM.png"/>
          <p:cNvPicPr>
            <a:picLocks noChangeAspect="1"/>
          </p:cNvPicPr>
          <p:nvPr/>
        </p:nvPicPr>
        <p:blipFill>
          <a:blip r:embed="rId3"/>
          <a:srcRect/>
          <a:stretch>
            <a:fillRect/>
          </a:stretch>
        </p:blipFill>
        <p:spPr bwMode="auto">
          <a:xfrm>
            <a:off x="7391400" y="6438900"/>
            <a:ext cx="1752600" cy="419100"/>
          </a:xfrm>
          <a:prstGeom prst="rect">
            <a:avLst/>
          </a:prstGeom>
          <a:noFill/>
          <a:ln w="9525">
            <a:noFill/>
            <a:miter lim="800000"/>
            <a:headEnd/>
            <a:tailEnd/>
          </a:ln>
        </p:spPr>
      </p:pic>
      <p:pic>
        <p:nvPicPr>
          <p:cNvPr id="327683" name="Picture 2" descr="Screen Shot 2014-02-07 at 4.26.20 PM.png"/>
          <p:cNvPicPr>
            <a:picLocks noChangeAspect="1"/>
          </p:cNvPicPr>
          <p:nvPr/>
        </p:nvPicPr>
        <p:blipFill>
          <a:blip r:embed="rId4"/>
          <a:srcRect/>
          <a:stretch>
            <a:fillRect/>
          </a:stretch>
        </p:blipFill>
        <p:spPr bwMode="auto">
          <a:xfrm>
            <a:off x="1676400" y="0"/>
            <a:ext cx="7467600" cy="6858000"/>
          </a:xfrm>
          <a:prstGeom prst="rect">
            <a:avLst/>
          </a:prstGeom>
          <a:noFill/>
          <a:ln w="9525">
            <a:noFill/>
            <a:miter lim="800000"/>
            <a:headEnd/>
            <a:tailEnd/>
          </a:ln>
        </p:spPr>
      </p:pic>
      <p:sp>
        <p:nvSpPr>
          <p:cNvPr id="327684" name="TextBox 4"/>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graphicFrame>
        <p:nvGraphicFramePr>
          <p:cNvPr id="7" name="Table 6"/>
          <p:cNvGraphicFramePr>
            <a:graphicFrameLocks noGrp="1"/>
          </p:cNvGraphicFramePr>
          <p:nvPr/>
        </p:nvGraphicFramePr>
        <p:xfrm>
          <a:off x="0" y="0"/>
          <a:ext cx="8991600" cy="6858001"/>
        </p:xfrm>
        <a:graphic>
          <a:graphicData uri="http://schemas.openxmlformats.org/drawingml/2006/table">
            <a:tbl>
              <a:tblPr/>
              <a:tblGrid>
                <a:gridCol w="1492747"/>
                <a:gridCol w="1557139"/>
                <a:gridCol w="1484940"/>
                <a:gridCol w="1484942"/>
                <a:gridCol w="1484940"/>
                <a:gridCol w="1486892"/>
              </a:tblGrid>
              <a:tr h="576996">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Calibri" pitchFamily="-108" charset="0"/>
                          <a:ea typeface="Calibri" pitchFamily="-108" charset="0"/>
                          <a:cs typeface="Times New Roman" pitchFamily="-108" charset="0"/>
                        </a:rPr>
                        <a:t>BLOOM’S TAXONOMY</a:t>
                      </a:r>
                      <a:endParaRPr kumimoji="0" lang="en-US" sz="3200" b="0" i="0" u="none" strike="noStrike" cap="none" normalizeH="0" baseline="0" dirty="0">
                        <a:ln>
                          <a:noFill/>
                        </a:ln>
                        <a:solidFill>
                          <a:schemeClr val="tx1"/>
                        </a:solidFill>
                        <a:effectLst/>
                        <a:latin typeface="Calibri" pitchFamily="-108" charset="0"/>
                        <a:ea typeface="Calibri" pitchFamily="-108" charset="0"/>
                        <a:cs typeface="Times New Roman"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458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Remembering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Understanding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Applying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Analyzing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Evaluating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Creating</a:t>
                      </a: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35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recall or remember the info.?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define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duplicate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list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memorize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recall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repeat reproduce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state</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explain ideas or concepts?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classify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describe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discuss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explain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identify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locate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recognize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report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select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translate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paraphrase</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use the info. in a new way?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choose demonstrate dramatize employ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illustrate interpret operate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schedule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sketch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solve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use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write.</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distinguish between the different parts?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appraise compare contrast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criticize differentiate discriminate distinguish examine experiment question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test</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justify a stand or decision?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appraise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argue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defend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judge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select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support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value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evaluate</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Narrow" pitchFamily="-108" charset="0"/>
                          <a:ea typeface="Calibri" pitchFamily="-108" charset="0"/>
                          <a:cs typeface="Calibri" pitchFamily="-108" charset="0"/>
                        </a:rPr>
                        <a:t>Can the student create new product or point of view?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assemble, construct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create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design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develop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formulate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Narrow" pitchFamily="-108" charset="0"/>
                          <a:ea typeface="Calibri" pitchFamily="-108" charset="0"/>
                          <a:cs typeface="Calibri" pitchFamily="-108" charset="0"/>
                        </a:rPr>
                        <a:t>write</a:t>
                      </a:r>
                    </a:p>
                  </a:txBody>
                  <a:tcPr marL="43970" marR="439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27710" name="Right Arrow 5"/>
          <p:cNvSpPr>
            <a:spLocks noChangeArrowheads="1"/>
          </p:cNvSpPr>
          <p:nvPr/>
        </p:nvSpPr>
        <p:spPr bwMode="auto">
          <a:xfrm>
            <a:off x="1143000" y="5638800"/>
            <a:ext cx="7391400" cy="990600"/>
          </a:xfrm>
          <a:prstGeom prst="rightArrow">
            <a:avLst>
              <a:gd name="adj1" fmla="val 50000"/>
              <a:gd name="adj2" fmla="val 49985"/>
            </a:avLst>
          </a:prstGeom>
          <a:solidFill>
            <a:srgbClr val="0D1793"/>
          </a:solidFill>
          <a:ln w="9525">
            <a:solidFill>
              <a:schemeClr val="tx1"/>
            </a:solidFill>
            <a:round/>
            <a:headEnd/>
            <a:tailEnd/>
          </a:ln>
        </p:spPr>
        <p:txBody>
          <a:bodyPr>
            <a:prstTxWarp prst="textNoShape">
              <a:avLst/>
            </a:prstTxWarp>
          </a:bodyPr>
          <a:lstStyle/>
          <a:p>
            <a:endParaRPr lang="en-US"/>
          </a:p>
        </p:txBody>
      </p:sp>
      <p:sp>
        <p:nvSpPr>
          <p:cNvPr id="327711" name="TextBox 7"/>
          <p:cNvSpPr txBox="1">
            <a:spLocks noChangeArrowheads="1"/>
          </p:cNvSpPr>
          <p:nvPr/>
        </p:nvSpPr>
        <p:spPr bwMode="auto">
          <a:xfrm>
            <a:off x="3505200" y="5410200"/>
            <a:ext cx="4267200" cy="461963"/>
          </a:xfrm>
          <a:prstGeom prst="rect">
            <a:avLst/>
          </a:prstGeom>
          <a:noFill/>
          <a:ln w="9525">
            <a:noFill/>
            <a:miter lim="800000"/>
            <a:headEnd/>
            <a:tailEnd/>
          </a:ln>
        </p:spPr>
        <p:txBody>
          <a:bodyPr>
            <a:prstTxWarp prst="textNoShape">
              <a:avLst/>
            </a:prstTxWarp>
            <a:spAutoFit/>
          </a:bodyPr>
          <a:lstStyle/>
          <a:p>
            <a:r>
              <a:rPr lang="en-US" sz="2400" b="1"/>
              <a:t>Increased Difficulty</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1003168" y="595615"/>
            <a:ext cx="7421562" cy="619125"/>
          </a:xfrm>
          <a:prstGeom prst="rect">
            <a:avLst/>
          </a:prstGeom>
          <a:noFill/>
          <a:ln w="9525">
            <a:noFill/>
            <a:miter lim="800000"/>
            <a:headEnd/>
            <a:tailEnd/>
          </a:ln>
        </p:spPr>
        <p:txBody>
          <a:bodyPr anchor="b">
            <a:prstTxWarp prst="textNoShape">
              <a:avLst/>
            </a:prstTxWarp>
          </a:bodyPr>
          <a:lstStyle/>
          <a:p>
            <a:pPr algn="ctr">
              <a:defRPr/>
            </a:pPr>
            <a:r>
              <a:rPr lang="en-US" sz="3600" u="sng" dirty="0">
                <a:solidFill>
                  <a:srgbClr val="000000"/>
                </a:solidFill>
                <a:cs typeface="Avenir Medium"/>
              </a:rPr>
              <a:t>Measurable Annual Goals</a:t>
            </a:r>
          </a:p>
          <a:p>
            <a:pPr algn="ctr">
              <a:defRPr/>
            </a:pPr>
            <a:r>
              <a:rPr lang="en-US" sz="3200" kern="0" dirty="0">
                <a:solidFill>
                  <a:srgbClr val="000000"/>
                </a:solidFill>
                <a:ea typeface="ＭＳ Ｐゴシック" pitchFamily="-65" charset="-128"/>
                <a:cs typeface="Avenir Medium"/>
              </a:rPr>
              <a:t>Components</a:t>
            </a:r>
          </a:p>
        </p:txBody>
      </p:sp>
      <p:sp>
        <p:nvSpPr>
          <p:cNvPr id="337926" name="TextBox 7"/>
          <p:cNvSpPr txBox="1">
            <a:spLocks noChangeArrowheads="1"/>
          </p:cNvSpPr>
          <p:nvPr/>
        </p:nvSpPr>
        <p:spPr bwMode="auto">
          <a:xfrm>
            <a:off x="1338130" y="1205215"/>
            <a:ext cx="7086600" cy="523220"/>
          </a:xfrm>
          <a:prstGeom prst="rect">
            <a:avLst/>
          </a:prstGeom>
          <a:noFill/>
          <a:ln w="9525">
            <a:noFill/>
            <a:miter lim="800000"/>
            <a:headEnd/>
            <a:tailEnd/>
          </a:ln>
        </p:spPr>
        <p:txBody>
          <a:bodyPr>
            <a:prstTxWarp prst="textNoShape">
              <a:avLst/>
            </a:prstTxWarp>
            <a:spAutoFit/>
          </a:bodyPr>
          <a:lstStyle/>
          <a:p>
            <a:pPr algn="ctr">
              <a:spcAft>
                <a:spcPts val="1800"/>
              </a:spcAft>
            </a:pPr>
            <a:r>
              <a:rPr lang="en-US" sz="2800" u="sng" dirty="0">
                <a:solidFill>
                  <a:srgbClr val="000000"/>
                </a:solidFill>
                <a:ea typeface="Avenir Medium" pitchFamily="-105" charset="0"/>
                <a:cs typeface="Avenir Medium" pitchFamily="-105" charset="0"/>
              </a:rPr>
              <a:t>CCSS.5.W.4</a:t>
            </a:r>
          </a:p>
        </p:txBody>
      </p:sp>
      <p:pic>
        <p:nvPicPr>
          <p:cNvPr id="337927" name="Picture 7" descr="Screen Shot 2014-03-13 at 1.01.27 PM.png"/>
          <p:cNvPicPr>
            <a:picLocks noChangeAspect="1"/>
          </p:cNvPicPr>
          <p:nvPr/>
        </p:nvPicPr>
        <p:blipFill>
          <a:blip r:embed="rId3"/>
          <a:srcRect/>
          <a:stretch>
            <a:fillRect/>
          </a:stretch>
        </p:blipFill>
        <p:spPr bwMode="auto">
          <a:xfrm>
            <a:off x="1198557" y="1828800"/>
            <a:ext cx="7046912" cy="3352800"/>
          </a:xfrm>
          <a:prstGeom prst="rect">
            <a:avLst/>
          </a:prstGeom>
          <a:noFill/>
          <a:ln w="9525">
            <a:solidFill>
              <a:schemeClr val="tx1"/>
            </a:solidFill>
            <a:miter lim="800000"/>
            <a:headEnd/>
            <a:tailEnd/>
          </a:ln>
        </p:spPr>
      </p:pic>
      <p:pic>
        <p:nvPicPr>
          <p:cNvPr id="6" name="Picture 5"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9970"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39971"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9"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defRPr/>
            </a:pPr>
            <a:r>
              <a:rPr lang="en-US" sz="3600" u="sng" dirty="0">
                <a:solidFill>
                  <a:srgbClr val="000000"/>
                </a:solidFill>
                <a:cs typeface="Avenir Medium"/>
              </a:rPr>
              <a:t>Measurable Annual Goals</a:t>
            </a:r>
          </a:p>
          <a:p>
            <a:pPr algn="ctr">
              <a:defRPr/>
            </a:pPr>
            <a:r>
              <a:rPr lang="en-US" sz="3200" kern="0" dirty="0">
                <a:solidFill>
                  <a:srgbClr val="000000"/>
                </a:solidFill>
                <a:ea typeface="ＭＳ Ｐゴシック" pitchFamily="-65" charset="-128"/>
                <a:cs typeface="Avenir Medium"/>
              </a:rPr>
              <a:t>Components</a:t>
            </a:r>
          </a:p>
        </p:txBody>
      </p:sp>
      <p:sp>
        <p:nvSpPr>
          <p:cNvPr id="339973" name="TextBox 7"/>
          <p:cNvSpPr txBox="1">
            <a:spLocks noChangeArrowheads="1"/>
          </p:cNvSpPr>
          <p:nvPr/>
        </p:nvSpPr>
        <p:spPr bwMode="auto">
          <a:xfrm>
            <a:off x="0" y="990600"/>
            <a:ext cx="9144000" cy="5447645"/>
          </a:xfrm>
          <a:prstGeom prst="rect">
            <a:avLst/>
          </a:prstGeom>
          <a:noFill/>
          <a:ln w="9525">
            <a:noFill/>
            <a:miter lim="800000"/>
            <a:headEnd/>
            <a:tailEnd/>
          </a:ln>
        </p:spPr>
        <p:txBody>
          <a:bodyPr>
            <a:prstTxWarp prst="textNoShape">
              <a:avLst/>
            </a:prstTxWarp>
            <a:spAutoFit/>
          </a:bodyPr>
          <a:lstStyle/>
          <a:p>
            <a:pPr algn="ctr">
              <a:spcAft>
                <a:spcPts val="1800"/>
              </a:spcAft>
            </a:pPr>
            <a:r>
              <a:rPr lang="en-US" sz="3000" b="1" u="sng" dirty="0">
                <a:solidFill>
                  <a:srgbClr val="000000"/>
                </a:solidFill>
                <a:ea typeface="Avenir Medium" pitchFamily="-105" charset="0"/>
                <a:cs typeface="Avenir Medium" pitchFamily="-105" charset="0"/>
              </a:rPr>
              <a:t>CCSS.5.W.4</a:t>
            </a:r>
          </a:p>
          <a:p>
            <a:pPr>
              <a:spcAft>
                <a:spcPts val="1800"/>
              </a:spcAft>
            </a:pPr>
            <a:r>
              <a:rPr lang="en-US" sz="3000" b="1" dirty="0">
                <a:solidFill>
                  <a:srgbClr val="000000"/>
                </a:solidFill>
                <a:ea typeface="Avenir Medium" pitchFamily="-105" charset="0"/>
                <a:cs typeface="Avenir Medium" pitchFamily="-105" charset="0"/>
              </a:rPr>
              <a:t>By</a:t>
            </a:r>
            <a:r>
              <a:rPr lang="en-US" sz="3000" b="1" dirty="0" smtClean="0">
                <a:solidFill>
                  <a:srgbClr val="000000"/>
                </a:solidFill>
                <a:ea typeface="Avenir Medium" pitchFamily="-105" charset="0"/>
                <a:cs typeface="Avenir Medium" pitchFamily="-105" charset="0"/>
              </a:rPr>
              <a:t> August 14</a:t>
            </a:r>
            <a:r>
              <a:rPr lang="en-US" sz="3000" b="1" baseline="30000" dirty="0" smtClean="0">
                <a:solidFill>
                  <a:srgbClr val="000000"/>
                </a:solidFill>
                <a:ea typeface="Avenir Medium" pitchFamily="-105" charset="0"/>
                <a:cs typeface="Avenir Medium" pitchFamily="-105" charset="0"/>
              </a:rPr>
              <a:t>th</a:t>
            </a:r>
            <a:r>
              <a:rPr lang="en-US" sz="3000" b="1" dirty="0" smtClean="0">
                <a:solidFill>
                  <a:srgbClr val="000000"/>
                </a:solidFill>
                <a:ea typeface="Avenir Medium" pitchFamily="-105" charset="0"/>
                <a:cs typeface="Avenir Medium" pitchFamily="-105" charset="0"/>
              </a:rPr>
              <a:t>, </a:t>
            </a:r>
            <a:r>
              <a:rPr lang="en-US" sz="3000" b="1" dirty="0">
                <a:solidFill>
                  <a:srgbClr val="000000"/>
                </a:solidFill>
                <a:ea typeface="Avenir Medium" pitchFamily="-105" charset="0"/>
                <a:cs typeface="Avenir Medium" pitchFamily="-105" charset="0"/>
              </a:rPr>
              <a:t>2015, when provided a verbal and written 5</a:t>
            </a:r>
            <a:r>
              <a:rPr lang="en-US" sz="3000" b="1" baseline="30000" dirty="0">
                <a:solidFill>
                  <a:srgbClr val="000000"/>
                </a:solidFill>
                <a:ea typeface="Avenir Medium" pitchFamily="-105" charset="0"/>
                <a:cs typeface="Avenir Medium" pitchFamily="-105" charset="0"/>
              </a:rPr>
              <a:t>th</a:t>
            </a:r>
            <a:r>
              <a:rPr lang="en-US" sz="3000" b="1" dirty="0">
                <a:solidFill>
                  <a:srgbClr val="000000"/>
                </a:solidFill>
                <a:ea typeface="Avenir Medium" pitchFamily="-105" charset="0"/>
                <a:cs typeface="Avenir Medium" pitchFamily="-105" charset="0"/>
              </a:rPr>
              <a:t> grade writing prompt on a familiar topic, a sequencing graphic organizer, (keyboard?) and 30 minutes to write, Jenifer will write a 3 paragraph narrative essay with appropriate structure, organization, and sequence using transition words with 5 or fewer errors using student work samples as measured by classroom writing rubric.  </a:t>
            </a:r>
          </a:p>
          <a:p>
            <a:pPr algn="ctr">
              <a:spcAft>
                <a:spcPts val="1800"/>
              </a:spcAft>
            </a:pPr>
            <a:r>
              <a:rPr lang="en-US" sz="2400" b="1" dirty="0">
                <a:solidFill>
                  <a:srgbClr val="000000"/>
                </a:solidFill>
                <a:ea typeface="Avenir Medium" pitchFamily="-105" charset="0"/>
                <a:cs typeface="Avenir Medium" pitchFamily="-105" charset="0"/>
              </a:rPr>
              <a:t>In the example above, identify the six components of a well-written goal.</a:t>
            </a:r>
            <a:endParaRPr lang="en-US" sz="1800" dirty="0">
              <a:solidFill>
                <a:srgbClr val="000000"/>
              </a:solidFill>
              <a:ea typeface="Avenir Medium" pitchFamily="-105" charset="0"/>
              <a:cs typeface="Avenir Medium" pitchFamily="-105" charset="0"/>
            </a:endParaRPr>
          </a:p>
        </p:txBody>
      </p:sp>
      <p:pic>
        <p:nvPicPr>
          <p:cNvPr id="6" name="Picture 5"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defRPr/>
            </a:pPr>
            <a:r>
              <a:rPr lang="en-US" sz="3600" b="1" u="sng" dirty="0">
                <a:solidFill>
                  <a:srgbClr val="000000"/>
                </a:solidFill>
                <a:latin typeface="Franklin Gothic Book"/>
                <a:cs typeface="Franklin Gothic Book"/>
              </a:rPr>
              <a:t>Measurable Annual Goals</a:t>
            </a:r>
          </a:p>
          <a:p>
            <a:pPr algn="ctr">
              <a:defRPr/>
            </a:pPr>
            <a:r>
              <a:rPr lang="en-US" sz="3600" kern="0" dirty="0">
                <a:solidFill>
                  <a:srgbClr val="000000"/>
                </a:solidFill>
                <a:latin typeface="Franklin Gothic Book"/>
                <a:ea typeface="ＭＳ Ｐゴシック" pitchFamily="-65" charset="-128"/>
                <a:cs typeface="Franklin Gothic Book"/>
              </a:rPr>
              <a:t>Components</a:t>
            </a:r>
          </a:p>
        </p:txBody>
      </p:sp>
      <p:sp>
        <p:nvSpPr>
          <p:cNvPr id="342022" name="TextBox 7"/>
          <p:cNvSpPr txBox="1">
            <a:spLocks noChangeArrowheads="1"/>
          </p:cNvSpPr>
          <p:nvPr/>
        </p:nvSpPr>
        <p:spPr bwMode="auto">
          <a:xfrm>
            <a:off x="0" y="1219200"/>
            <a:ext cx="9144000" cy="461963"/>
          </a:xfrm>
          <a:prstGeom prst="rect">
            <a:avLst/>
          </a:prstGeom>
          <a:noFill/>
          <a:ln w="9525">
            <a:noFill/>
            <a:miter lim="800000"/>
            <a:headEnd/>
            <a:tailEnd/>
          </a:ln>
        </p:spPr>
        <p:txBody>
          <a:bodyPr wrap="square">
            <a:prstTxWarp prst="textNoShape">
              <a:avLst/>
            </a:prstTxWarp>
            <a:spAutoFit/>
          </a:bodyPr>
          <a:lstStyle/>
          <a:p>
            <a:pPr algn="ctr">
              <a:spcAft>
                <a:spcPts val="1800"/>
              </a:spcAft>
            </a:pPr>
            <a:r>
              <a:rPr lang="en-US" sz="2400" b="1" u="sng" dirty="0" smtClean="0">
                <a:solidFill>
                  <a:srgbClr val="000000"/>
                </a:solidFill>
                <a:latin typeface="Avenir Medium" pitchFamily="-65" charset="0"/>
                <a:ea typeface="Avenir Medium" pitchFamily="-65" charset="0"/>
                <a:cs typeface="Avenir Medium" pitchFamily="-65" charset="0"/>
              </a:rPr>
              <a:t>CCSS.SL 5.4</a:t>
            </a:r>
            <a:r>
              <a:rPr lang="en-US" sz="2400" b="1" u="sng" dirty="0">
                <a:solidFill>
                  <a:srgbClr val="000000"/>
                </a:solidFill>
                <a:latin typeface="Avenir Medium" pitchFamily="-65" charset="0"/>
                <a:ea typeface="Avenir Medium" pitchFamily="-65" charset="0"/>
                <a:cs typeface="Avenir Medium" pitchFamily="-65" charset="0"/>
              </a:rPr>
              <a:t>(a)</a:t>
            </a:r>
          </a:p>
        </p:txBody>
      </p:sp>
      <p:pic>
        <p:nvPicPr>
          <p:cNvPr id="342023" name="Picture 7" descr="Screen Shot 2014-03-13 at 1.15.43 PM.png"/>
          <p:cNvPicPr>
            <a:picLocks noChangeAspect="1"/>
          </p:cNvPicPr>
          <p:nvPr/>
        </p:nvPicPr>
        <p:blipFill>
          <a:blip r:embed="rId3"/>
          <a:srcRect/>
          <a:stretch>
            <a:fillRect/>
          </a:stretch>
        </p:blipFill>
        <p:spPr bwMode="auto">
          <a:xfrm>
            <a:off x="1219200" y="1752600"/>
            <a:ext cx="6629400" cy="4719638"/>
          </a:xfrm>
          <a:prstGeom prst="rect">
            <a:avLst/>
          </a:prstGeom>
          <a:noFill/>
          <a:ln w="9525">
            <a:noFill/>
            <a:miter lim="800000"/>
            <a:headEnd/>
            <a:tailEnd/>
          </a:ln>
        </p:spPr>
      </p:pic>
      <p:pic>
        <p:nvPicPr>
          <p:cNvPr id="6" name="Picture 5"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0" y="323165"/>
            <a:ext cx="9144000" cy="646331"/>
          </a:xfrm>
          <a:prstGeom prst="rect">
            <a:avLst/>
          </a:prstGeom>
        </p:spPr>
        <p:txBody>
          <a:bodyPr wrap="square">
            <a:spAutoFit/>
          </a:bodyPr>
          <a:lstStyle/>
          <a:p>
            <a:pPr algn="ctr"/>
            <a:r>
              <a:rPr lang="en-US" sz="3600" dirty="0" smtClean="0">
                <a:solidFill>
                  <a:srgbClr val="000000"/>
                </a:solidFill>
                <a:cs typeface="Century Gothic"/>
              </a:rPr>
              <a:t> Learner Variability</a:t>
            </a:r>
            <a:endParaRPr lang="en-US" sz="3600" dirty="0">
              <a:solidFill>
                <a:srgbClr val="000000"/>
              </a:solidFill>
            </a:endParaRPr>
          </a:p>
        </p:txBody>
      </p:sp>
      <p:sp>
        <p:nvSpPr>
          <p:cNvPr id="4" name="TextBox 3"/>
          <p:cNvSpPr txBox="1"/>
          <p:nvPr/>
        </p:nvSpPr>
        <p:spPr>
          <a:xfrm>
            <a:off x="228600" y="1295400"/>
            <a:ext cx="8915400" cy="4924426"/>
          </a:xfrm>
          <a:prstGeom prst="rect">
            <a:avLst/>
          </a:prstGeom>
          <a:noFill/>
        </p:spPr>
        <p:txBody>
          <a:bodyPr wrap="square" rtlCol="0">
            <a:spAutoFit/>
          </a:bodyPr>
          <a:lstStyle/>
          <a:p>
            <a:r>
              <a:rPr lang="en-US" sz="3200" b="1" dirty="0" smtClean="0">
                <a:solidFill>
                  <a:srgbClr val="000000"/>
                </a:solidFill>
                <a:cs typeface="Century Gothic"/>
              </a:rPr>
              <a:t>First we need to incorporate what learning and education science have revealed about the nature of learning into a newly conceived and designed education system. </a:t>
            </a:r>
          </a:p>
          <a:p>
            <a:endParaRPr lang="en-US" sz="2800" b="1" dirty="0" smtClean="0">
              <a:solidFill>
                <a:srgbClr val="000000"/>
              </a:solidFill>
              <a:cs typeface="Century Gothic"/>
            </a:endParaRPr>
          </a:p>
          <a:p>
            <a:r>
              <a:rPr lang="en-US" sz="2800" u="sng" dirty="0" smtClean="0">
                <a:solidFill>
                  <a:srgbClr val="000000"/>
                </a:solidFill>
                <a:cs typeface="Century Gothic"/>
              </a:rPr>
              <a:t>Two key concepts emerge:</a:t>
            </a:r>
          </a:p>
          <a:p>
            <a:pPr>
              <a:buFont typeface="Arial"/>
              <a:buChar char="•"/>
            </a:pPr>
            <a:r>
              <a:rPr lang="en-US" sz="2800" dirty="0" smtClean="0">
                <a:solidFill>
                  <a:srgbClr val="000000"/>
                </a:solidFill>
                <a:cs typeface="Century Gothic"/>
              </a:rPr>
              <a:t> Learner variability is systematic and to a  </a:t>
            </a:r>
          </a:p>
          <a:p>
            <a:r>
              <a:rPr lang="en-US" sz="2800" dirty="0" smtClean="0">
                <a:solidFill>
                  <a:srgbClr val="000000"/>
                </a:solidFill>
                <a:cs typeface="Century Gothic"/>
              </a:rPr>
              <a:t>        large degree predictable</a:t>
            </a:r>
          </a:p>
          <a:p>
            <a:pPr>
              <a:buFont typeface="Arial"/>
              <a:buChar char="•"/>
            </a:pPr>
            <a:r>
              <a:rPr lang="en-US" sz="2800" dirty="0" smtClean="0">
                <a:solidFill>
                  <a:srgbClr val="000000"/>
                </a:solidFill>
                <a:cs typeface="Century Gothic"/>
              </a:rPr>
              <a:t> Learner capacities are context-dependent</a:t>
            </a:r>
          </a:p>
          <a:p>
            <a:pPr lvl="1"/>
            <a:r>
              <a:rPr lang="en-US" sz="2800" dirty="0" smtClean="0">
                <a:solidFill>
                  <a:srgbClr val="000000"/>
                </a:solidFill>
                <a:cs typeface="Century Gothic"/>
              </a:rPr>
              <a:t>					</a:t>
            </a:r>
            <a:r>
              <a:rPr lang="en-US" sz="2000" dirty="0" smtClean="0">
                <a:solidFill>
                  <a:srgbClr val="000000"/>
                </a:solidFill>
                <a:cs typeface="Century Gothic"/>
              </a:rPr>
              <a:t>(David Rose, </a:t>
            </a:r>
            <a:r>
              <a:rPr lang="en-US" sz="2000" dirty="0" err="1" smtClean="0">
                <a:solidFill>
                  <a:srgbClr val="000000"/>
                </a:solidFill>
                <a:cs typeface="Century Gothic"/>
              </a:rPr>
              <a:t>et.al</a:t>
            </a:r>
            <a:r>
              <a:rPr lang="en-US" sz="2000" dirty="0" smtClean="0">
                <a:solidFill>
                  <a:srgbClr val="000000"/>
                </a:solidFill>
                <a:cs typeface="Century Gothic"/>
              </a:rPr>
              <a:t>., UDL: Theory to Practice 2014)</a:t>
            </a:r>
          </a:p>
          <a:p>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4066"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44067"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9" name="Title 1"/>
          <p:cNvSpPr txBox="1">
            <a:spLocks/>
          </p:cNvSpPr>
          <p:nvPr/>
        </p:nvSpPr>
        <p:spPr bwMode="auto">
          <a:xfrm>
            <a:off x="0" y="533400"/>
            <a:ext cx="9144000" cy="619125"/>
          </a:xfrm>
          <a:prstGeom prst="rect">
            <a:avLst/>
          </a:prstGeom>
          <a:noFill/>
          <a:ln w="9525">
            <a:noFill/>
            <a:miter lim="800000"/>
            <a:headEnd/>
            <a:tailEnd/>
          </a:ln>
        </p:spPr>
        <p:txBody>
          <a:bodyPr anchor="b">
            <a:prstTxWarp prst="textNoShape">
              <a:avLst/>
            </a:prstTxWarp>
          </a:bodyPr>
          <a:lstStyle/>
          <a:p>
            <a:pPr algn="ctr">
              <a:defRPr/>
            </a:pPr>
            <a:r>
              <a:rPr lang="en-US" sz="4000" b="1" u="sng" dirty="0">
                <a:solidFill>
                  <a:srgbClr val="000000"/>
                </a:solidFill>
                <a:cs typeface="Franklin Gothic Book"/>
              </a:rPr>
              <a:t>Measurable Annual Goals</a:t>
            </a:r>
          </a:p>
          <a:p>
            <a:pPr algn="ctr">
              <a:defRPr/>
            </a:pPr>
            <a:r>
              <a:rPr lang="en-US" sz="3600" kern="0" dirty="0">
                <a:solidFill>
                  <a:srgbClr val="000000"/>
                </a:solidFill>
                <a:ea typeface="ＭＳ Ｐゴシック" pitchFamily="-65" charset="-128"/>
                <a:cs typeface="Franklin Gothic Book"/>
              </a:rPr>
              <a:t>Components</a:t>
            </a:r>
          </a:p>
        </p:txBody>
      </p:sp>
      <p:sp>
        <p:nvSpPr>
          <p:cNvPr id="344069" name="TextBox 7"/>
          <p:cNvSpPr txBox="1">
            <a:spLocks noChangeArrowheads="1"/>
          </p:cNvSpPr>
          <p:nvPr/>
        </p:nvSpPr>
        <p:spPr bwMode="auto">
          <a:xfrm>
            <a:off x="0" y="1066800"/>
            <a:ext cx="9144000" cy="5448300"/>
          </a:xfrm>
          <a:prstGeom prst="rect">
            <a:avLst/>
          </a:prstGeom>
          <a:noFill/>
          <a:ln w="9525">
            <a:noFill/>
            <a:miter lim="800000"/>
            <a:headEnd/>
            <a:tailEnd/>
          </a:ln>
        </p:spPr>
        <p:txBody>
          <a:bodyPr>
            <a:prstTxWarp prst="textNoShape">
              <a:avLst/>
            </a:prstTxWarp>
            <a:spAutoFit/>
          </a:bodyPr>
          <a:lstStyle/>
          <a:p>
            <a:pPr algn="ctr">
              <a:spcAft>
                <a:spcPts val="1800"/>
              </a:spcAft>
            </a:pPr>
            <a:r>
              <a:rPr lang="en-US" sz="3000" b="1" u="sng" dirty="0" smtClean="0">
                <a:solidFill>
                  <a:srgbClr val="000000"/>
                </a:solidFill>
                <a:ea typeface="Avenir Medium" pitchFamily="-65" charset="0"/>
                <a:cs typeface="Franklin Gothic Book"/>
              </a:rPr>
              <a:t>CCSS 5</a:t>
            </a:r>
            <a:r>
              <a:rPr lang="en-US" sz="3000" b="1" u="sng" dirty="0">
                <a:solidFill>
                  <a:srgbClr val="000000"/>
                </a:solidFill>
                <a:ea typeface="Avenir Medium" pitchFamily="-65" charset="0"/>
                <a:cs typeface="Franklin Gothic Book"/>
              </a:rPr>
              <a:t>.SL.4(a)</a:t>
            </a:r>
          </a:p>
          <a:p>
            <a:pPr>
              <a:spcAft>
                <a:spcPts val="1800"/>
              </a:spcAft>
            </a:pPr>
            <a:r>
              <a:rPr lang="en-US" sz="3000" b="1" dirty="0">
                <a:solidFill>
                  <a:srgbClr val="000000"/>
                </a:solidFill>
                <a:ea typeface="Avenir Medium" pitchFamily="-65" charset="0"/>
                <a:cs typeface="Franklin Gothic Book"/>
              </a:rPr>
              <a:t>By</a:t>
            </a:r>
            <a:r>
              <a:rPr lang="en-US" sz="3000" b="1" dirty="0" smtClean="0">
                <a:solidFill>
                  <a:srgbClr val="000000"/>
                </a:solidFill>
                <a:ea typeface="Avenir Medium" pitchFamily="-65" charset="0"/>
                <a:cs typeface="Franklin Gothic Book"/>
              </a:rPr>
              <a:t> August 15</a:t>
            </a:r>
            <a:r>
              <a:rPr lang="en-US" sz="3000" b="1" baseline="30000" dirty="0" smtClean="0">
                <a:solidFill>
                  <a:srgbClr val="000000"/>
                </a:solidFill>
                <a:ea typeface="Avenir Medium" pitchFamily="-65" charset="0"/>
                <a:cs typeface="Franklin Gothic Book"/>
              </a:rPr>
              <a:t>th</a:t>
            </a:r>
            <a:r>
              <a:rPr lang="en-US" sz="3000" b="1" dirty="0" smtClean="0">
                <a:solidFill>
                  <a:srgbClr val="000000"/>
                </a:solidFill>
                <a:ea typeface="Avenir Medium" pitchFamily="-65" charset="0"/>
                <a:cs typeface="Franklin Gothic Book"/>
              </a:rPr>
              <a:t>, </a:t>
            </a:r>
            <a:r>
              <a:rPr lang="en-US" sz="3000" b="1" dirty="0">
                <a:solidFill>
                  <a:srgbClr val="000000"/>
                </a:solidFill>
                <a:ea typeface="Avenir Medium" pitchFamily="-65" charset="0"/>
                <a:cs typeface="Franklin Gothic Book"/>
              </a:rPr>
              <a:t>2015, Bob will choose 5 destinations (from a possible 10)  to visit on a campus field trip, (playground, cafeteria, principal’s office, etc.) and he will correctly sequence the places visited using picture communication immediately upon return to classroom and identify his favorite by handing the picture to the adult with 90% accuracy as measured by teacher </a:t>
            </a:r>
            <a:r>
              <a:rPr lang="en-US" sz="3000" b="1" dirty="0" smtClean="0">
                <a:solidFill>
                  <a:srgbClr val="000000"/>
                </a:solidFill>
                <a:ea typeface="Avenir Medium" pitchFamily="-65" charset="0"/>
                <a:cs typeface="Franklin Gothic Book"/>
              </a:rPr>
              <a:t>charting using a task rubric. </a:t>
            </a:r>
            <a:endParaRPr lang="en-US" sz="3000" b="1" dirty="0">
              <a:solidFill>
                <a:srgbClr val="000000"/>
              </a:solidFill>
              <a:ea typeface="Avenir Medium" pitchFamily="-65" charset="0"/>
              <a:cs typeface="Franklin Gothic Book"/>
            </a:endParaRPr>
          </a:p>
          <a:p>
            <a:pPr algn="ctr">
              <a:spcAft>
                <a:spcPts val="1800"/>
              </a:spcAft>
            </a:pPr>
            <a:r>
              <a:rPr lang="en-US" sz="2400" b="1" dirty="0">
                <a:solidFill>
                  <a:srgbClr val="000000"/>
                </a:solidFill>
                <a:ea typeface="Avenir Medium" pitchFamily="-65" charset="0"/>
                <a:cs typeface="Franklin Gothic Book"/>
              </a:rPr>
              <a:t>In the example above, identify the six components of a well-written goal.</a:t>
            </a:r>
            <a:endParaRPr lang="en-US" sz="1800" dirty="0">
              <a:solidFill>
                <a:srgbClr val="000000"/>
              </a:solidFill>
              <a:ea typeface="Avenir Medium" pitchFamily="-65" charset="0"/>
              <a:cs typeface="Franklin Gothic Book"/>
            </a:endParaRPr>
          </a:p>
        </p:txBody>
      </p:sp>
      <p:pic>
        <p:nvPicPr>
          <p:cNvPr id="7" name="Picture 6"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62"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48163" name="TextBox 8"/>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348164" name="TextBox 7"/>
          <p:cNvSpPr txBox="1">
            <a:spLocks noChangeArrowheads="1"/>
          </p:cNvSpPr>
          <p:nvPr/>
        </p:nvSpPr>
        <p:spPr bwMode="auto">
          <a:xfrm>
            <a:off x="7620000" y="1981200"/>
            <a:ext cx="1524000" cy="954088"/>
          </a:xfrm>
          <a:prstGeom prst="rect">
            <a:avLst/>
          </a:prstGeom>
          <a:noFill/>
          <a:ln w="9525">
            <a:noFill/>
            <a:miter lim="800000"/>
            <a:headEnd/>
            <a:tailEnd/>
          </a:ln>
        </p:spPr>
        <p:txBody>
          <a:bodyPr>
            <a:prstTxWarp prst="textNoShape">
              <a:avLst/>
            </a:prstTxWarp>
            <a:spAutoFit/>
          </a:bodyPr>
          <a:lstStyle/>
          <a:p>
            <a:pPr>
              <a:spcAft>
                <a:spcPts val="1800"/>
              </a:spcAft>
            </a:pPr>
            <a:r>
              <a:rPr lang="en-US" sz="2800" b="1">
                <a:solidFill>
                  <a:srgbClr val="000000"/>
                </a:solidFill>
                <a:ea typeface="Avenir Medium" pitchFamily="-65" charset="0"/>
                <a:cs typeface="Avenir Medium" pitchFamily="-65" charset="0"/>
              </a:rPr>
              <a:t>Level of      </a:t>
            </a:r>
            <a:r>
              <a:rPr lang="en-US" sz="2800" b="1" u="sng">
                <a:solidFill>
                  <a:srgbClr val="000000"/>
                </a:solidFill>
                <a:ea typeface="Avenir Medium" pitchFamily="-65" charset="0"/>
                <a:cs typeface="Avenir Medium" pitchFamily="-65" charset="0"/>
              </a:rPr>
              <a:t>mastery</a:t>
            </a:r>
          </a:p>
        </p:txBody>
      </p:sp>
      <p:sp>
        <p:nvSpPr>
          <p:cNvPr id="348165" name="TextBox 7"/>
          <p:cNvSpPr txBox="1">
            <a:spLocks noChangeArrowheads="1"/>
          </p:cNvSpPr>
          <p:nvPr/>
        </p:nvSpPr>
        <p:spPr bwMode="auto">
          <a:xfrm>
            <a:off x="0" y="1981200"/>
            <a:ext cx="7162800" cy="954107"/>
          </a:xfrm>
          <a:prstGeom prst="rect">
            <a:avLst/>
          </a:prstGeom>
          <a:noFill/>
          <a:ln w="9525">
            <a:noFill/>
            <a:miter lim="800000"/>
            <a:headEnd/>
            <a:tailEnd/>
          </a:ln>
        </p:spPr>
        <p:txBody>
          <a:bodyPr>
            <a:prstTxWarp prst="textNoShape">
              <a:avLst/>
            </a:prstTxWarp>
            <a:spAutoFit/>
          </a:bodyPr>
          <a:lstStyle/>
          <a:p>
            <a:pPr>
              <a:spcAft>
                <a:spcPts val="1800"/>
              </a:spcAft>
            </a:pPr>
            <a:r>
              <a:rPr lang="en-US" sz="2800" b="1" dirty="0">
                <a:solidFill>
                  <a:srgbClr val="000000"/>
                </a:solidFill>
                <a:ea typeface="Avenir Medium" pitchFamily="-65" charset="0"/>
                <a:cs typeface="Franklin Gothic Book"/>
              </a:rPr>
              <a:t>Increase complexity and decrease level</a:t>
            </a:r>
            <a:r>
              <a:rPr lang="en-US" sz="2800" b="1" dirty="0" smtClean="0">
                <a:solidFill>
                  <a:srgbClr val="000000"/>
                </a:solidFill>
                <a:ea typeface="Avenir Medium" pitchFamily="-65" charset="0"/>
                <a:cs typeface="Franklin Gothic Book"/>
              </a:rPr>
              <a:t>              </a:t>
            </a:r>
            <a:r>
              <a:rPr lang="en-US" sz="2800" b="1" u="sng" dirty="0" smtClean="0">
                <a:solidFill>
                  <a:srgbClr val="000000"/>
                </a:solidFill>
                <a:ea typeface="Avenir Medium" pitchFamily="-65" charset="0"/>
                <a:cs typeface="Franklin Gothic Book"/>
              </a:rPr>
              <a:t>of </a:t>
            </a:r>
            <a:r>
              <a:rPr lang="en-US" sz="2800" b="1" u="sng" dirty="0">
                <a:solidFill>
                  <a:srgbClr val="000000"/>
                </a:solidFill>
                <a:ea typeface="Avenir Medium" pitchFamily="-65" charset="0"/>
                <a:cs typeface="Franklin Gothic Book"/>
              </a:rPr>
              <a:t>“given what” supports (appropriately)</a:t>
            </a:r>
          </a:p>
        </p:txBody>
      </p:sp>
      <p:sp>
        <p:nvSpPr>
          <p:cNvPr id="348166" name="Title 1"/>
          <p:cNvSpPr txBox="1">
            <a:spLocks/>
          </p:cNvSpPr>
          <p:nvPr/>
        </p:nvSpPr>
        <p:spPr bwMode="auto">
          <a:xfrm>
            <a:off x="0" y="838200"/>
            <a:ext cx="9144000" cy="619125"/>
          </a:xfrm>
          <a:prstGeom prst="rect">
            <a:avLst/>
          </a:prstGeom>
          <a:noFill/>
          <a:ln w="9525">
            <a:noFill/>
            <a:miter lim="800000"/>
            <a:headEnd/>
            <a:tailEnd/>
          </a:ln>
        </p:spPr>
        <p:txBody>
          <a:bodyPr anchor="b">
            <a:prstTxWarp prst="textNoShape">
              <a:avLst/>
            </a:prstTxWarp>
          </a:bodyPr>
          <a:lstStyle/>
          <a:p>
            <a:pPr algn="ctr"/>
            <a:r>
              <a:rPr lang="en-US" sz="4400" b="1" u="sng" dirty="0">
                <a:solidFill>
                  <a:srgbClr val="000000"/>
                </a:solidFill>
                <a:ea typeface="Avenir Medium" pitchFamily="-65" charset="0"/>
                <a:cs typeface="Franklin Gothic Book"/>
              </a:rPr>
              <a:t>Annual Goals/Benchmarks</a:t>
            </a:r>
          </a:p>
          <a:p>
            <a:pPr algn="ctr"/>
            <a:r>
              <a:rPr lang="en-US" sz="3600" dirty="0">
                <a:solidFill>
                  <a:srgbClr val="000000"/>
                </a:solidFill>
                <a:ea typeface="Avenir Medium" pitchFamily="-65" charset="0"/>
                <a:cs typeface="Franklin Gothic Book"/>
              </a:rPr>
              <a:t>A Progression Toward Independence</a:t>
            </a:r>
          </a:p>
        </p:txBody>
      </p:sp>
      <p:sp>
        <p:nvSpPr>
          <p:cNvPr id="348167" name="TextBox 7"/>
          <p:cNvSpPr txBox="1">
            <a:spLocks noChangeArrowheads="1"/>
          </p:cNvSpPr>
          <p:nvPr/>
        </p:nvSpPr>
        <p:spPr bwMode="auto">
          <a:xfrm>
            <a:off x="0" y="3276600"/>
            <a:ext cx="9144000" cy="2632075"/>
          </a:xfrm>
          <a:prstGeom prst="rect">
            <a:avLst/>
          </a:prstGeom>
          <a:noFill/>
          <a:ln w="9525">
            <a:noFill/>
            <a:miter lim="800000"/>
            <a:headEnd/>
            <a:tailEnd/>
          </a:ln>
        </p:spPr>
        <p:txBody>
          <a:bodyPr>
            <a:prstTxWarp prst="textNoShape">
              <a:avLst/>
            </a:prstTxWarp>
            <a:spAutoFit/>
          </a:bodyPr>
          <a:lstStyle/>
          <a:p>
            <a:pPr>
              <a:spcAft>
                <a:spcPts val="1800"/>
              </a:spcAft>
            </a:pPr>
            <a:r>
              <a:rPr lang="en-US" sz="3200" b="1" dirty="0">
                <a:solidFill>
                  <a:srgbClr val="000000"/>
                </a:solidFill>
                <a:ea typeface="Avenir Medium" pitchFamily="-65" charset="0"/>
                <a:cs typeface="Franklin Gothic Book"/>
              </a:rPr>
              <a:t>Text read to student…				     </a:t>
            </a:r>
            <a:r>
              <a:rPr lang="en-US" sz="3200" b="1" dirty="0" smtClean="0">
                <a:solidFill>
                  <a:srgbClr val="000000"/>
                </a:solidFill>
                <a:ea typeface="Avenir Medium" pitchFamily="-65" charset="0"/>
                <a:cs typeface="Franklin Gothic Book"/>
              </a:rPr>
              <a:t> 				 </a:t>
            </a:r>
            <a:r>
              <a:rPr lang="en-US" sz="3200" b="1" dirty="0">
                <a:solidFill>
                  <a:srgbClr val="000000"/>
                </a:solidFill>
                <a:ea typeface="Avenir Medium" pitchFamily="-65" charset="0"/>
                <a:cs typeface="Franklin Gothic Book"/>
              </a:rPr>
              <a:t>80%</a:t>
            </a:r>
          </a:p>
          <a:p>
            <a:pPr>
              <a:spcAft>
                <a:spcPts val="1800"/>
              </a:spcAft>
            </a:pPr>
            <a:r>
              <a:rPr lang="en-US" sz="3200" b="1" dirty="0">
                <a:solidFill>
                  <a:srgbClr val="000000"/>
                </a:solidFill>
                <a:ea typeface="Avenir Medium" pitchFamily="-65" charset="0"/>
                <a:cs typeface="Franklin Gothic Book"/>
              </a:rPr>
              <a:t>High interest paragraph read by student… </a:t>
            </a:r>
            <a:r>
              <a:rPr lang="en-US" sz="3200" b="1" dirty="0" smtClean="0">
                <a:solidFill>
                  <a:srgbClr val="000000"/>
                </a:solidFill>
                <a:ea typeface="Avenir Medium" pitchFamily="-65" charset="0"/>
                <a:cs typeface="Franklin Gothic Book"/>
              </a:rPr>
              <a:t>        80</a:t>
            </a:r>
            <a:r>
              <a:rPr lang="en-US" sz="3200" b="1" dirty="0">
                <a:solidFill>
                  <a:srgbClr val="000000"/>
                </a:solidFill>
                <a:ea typeface="Avenir Medium" pitchFamily="-65" charset="0"/>
                <a:cs typeface="Franklin Gothic Book"/>
              </a:rPr>
              <a:t>%</a:t>
            </a:r>
          </a:p>
          <a:p>
            <a:pPr>
              <a:spcAft>
                <a:spcPts val="1800"/>
              </a:spcAft>
            </a:pPr>
            <a:r>
              <a:rPr lang="en-US" sz="3200" b="1" dirty="0">
                <a:solidFill>
                  <a:srgbClr val="000000"/>
                </a:solidFill>
                <a:ea typeface="Avenir Medium" pitchFamily="-65" charset="0"/>
                <a:cs typeface="Franklin Gothic Book"/>
              </a:rPr>
              <a:t>Assigned paragraph read by student…       </a:t>
            </a:r>
            <a:r>
              <a:rPr lang="en-US" sz="3200" b="1" dirty="0" smtClean="0">
                <a:solidFill>
                  <a:srgbClr val="000000"/>
                </a:solidFill>
                <a:ea typeface="Avenir Medium" pitchFamily="-65" charset="0"/>
                <a:cs typeface="Franklin Gothic Book"/>
              </a:rPr>
              <a:t>         90</a:t>
            </a:r>
            <a:r>
              <a:rPr lang="en-US" sz="3200" b="1" dirty="0">
                <a:solidFill>
                  <a:srgbClr val="000000"/>
                </a:solidFill>
                <a:ea typeface="Avenir Medium" pitchFamily="-65" charset="0"/>
                <a:cs typeface="Franklin Gothic Book"/>
              </a:rPr>
              <a:t>%</a:t>
            </a:r>
          </a:p>
          <a:p>
            <a:pPr>
              <a:spcAft>
                <a:spcPts val="1800"/>
              </a:spcAft>
            </a:pPr>
            <a:endParaRPr lang="en-US" sz="2400" b="1" dirty="0">
              <a:solidFill>
                <a:srgbClr val="000000"/>
              </a:solidFill>
              <a:ea typeface="Avenir Medium" pitchFamily="-65" charset="0"/>
              <a:cs typeface="Franklin Gothic Book"/>
            </a:endParaRPr>
          </a:p>
        </p:txBody>
      </p:sp>
      <p:pic>
        <p:nvPicPr>
          <p:cNvPr id="9" name="Picture 8"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6354"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56355"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356356" name="Title 1"/>
          <p:cNvSpPr txBox="1">
            <a:spLocks/>
          </p:cNvSpPr>
          <p:nvPr/>
        </p:nvSpPr>
        <p:spPr bwMode="auto">
          <a:xfrm>
            <a:off x="0" y="0"/>
            <a:ext cx="9144000" cy="619125"/>
          </a:xfrm>
          <a:prstGeom prst="rect">
            <a:avLst/>
          </a:prstGeom>
          <a:noFill/>
          <a:ln w="9525">
            <a:noFill/>
            <a:miter lim="800000"/>
            <a:headEnd/>
            <a:tailEnd/>
          </a:ln>
        </p:spPr>
        <p:txBody>
          <a:bodyPr anchor="b">
            <a:prstTxWarp prst="textNoShape">
              <a:avLst/>
            </a:prstTxWarp>
          </a:bodyPr>
          <a:lstStyle/>
          <a:p>
            <a:pPr algn="ctr"/>
            <a:r>
              <a:rPr lang="en-US" sz="4000" b="1" u="sng" dirty="0">
                <a:solidFill>
                  <a:srgbClr val="000000"/>
                </a:solidFill>
                <a:ea typeface="Avenir Medium" pitchFamily="-65" charset="0"/>
                <a:cs typeface="Franklin Gothic Book"/>
              </a:rPr>
              <a:t>Self-Determination/Self-Advocacy</a:t>
            </a:r>
          </a:p>
        </p:txBody>
      </p:sp>
      <p:sp>
        <p:nvSpPr>
          <p:cNvPr id="356357" name="TextBox 7"/>
          <p:cNvSpPr txBox="1">
            <a:spLocks noChangeArrowheads="1"/>
          </p:cNvSpPr>
          <p:nvPr/>
        </p:nvSpPr>
        <p:spPr bwMode="auto">
          <a:xfrm>
            <a:off x="0" y="685800"/>
            <a:ext cx="9144000" cy="6048375"/>
          </a:xfrm>
          <a:prstGeom prst="rect">
            <a:avLst/>
          </a:prstGeom>
          <a:noFill/>
          <a:ln w="9525">
            <a:noFill/>
            <a:miter lim="800000"/>
            <a:headEnd/>
            <a:tailEnd/>
          </a:ln>
        </p:spPr>
        <p:txBody>
          <a:bodyPr>
            <a:prstTxWarp prst="textNoShape">
              <a:avLst/>
            </a:prstTxWarp>
            <a:spAutoFit/>
          </a:bodyPr>
          <a:lstStyle/>
          <a:p>
            <a:pPr algn="ctr">
              <a:spcAft>
                <a:spcPts val="1800"/>
              </a:spcAft>
            </a:pPr>
            <a:r>
              <a:rPr lang="en-US" sz="3200" b="1" u="sng" dirty="0" smtClean="0">
                <a:solidFill>
                  <a:srgbClr val="000000"/>
                </a:solidFill>
                <a:ea typeface="Avenir Medium" pitchFamily="-65" charset="0"/>
                <a:cs typeface="Franklin Gothic Book"/>
              </a:rPr>
              <a:t>CCSS SL.5.4</a:t>
            </a:r>
            <a:r>
              <a:rPr lang="en-US" sz="3200" b="1" u="sng" dirty="0">
                <a:solidFill>
                  <a:srgbClr val="000000"/>
                </a:solidFill>
                <a:ea typeface="Avenir Medium" pitchFamily="-65" charset="0"/>
                <a:cs typeface="Franklin Gothic Book"/>
              </a:rPr>
              <a:t>(a)</a:t>
            </a:r>
          </a:p>
          <a:p>
            <a:pPr>
              <a:spcAft>
                <a:spcPts val="1800"/>
              </a:spcAft>
            </a:pPr>
            <a:r>
              <a:rPr lang="en-US" sz="3000" b="1" dirty="0">
                <a:solidFill>
                  <a:srgbClr val="000000"/>
                </a:solidFill>
                <a:ea typeface="Avenir Medium" pitchFamily="-65" charset="0"/>
                <a:cs typeface="Franklin Gothic Book"/>
              </a:rPr>
              <a:t>By</a:t>
            </a:r>
            <a:r>
              <a:rPr lang="en-US" sz="3000" b="1" dirty="0" smtClean="0">
                <a:solidFill>
                  <a:srgbClr val="000000"/>
                </a:solidFill>
                <a:ea typeface="Avenir Medium" pitchFamily="-65" charset="0"/>
                <a:cs typeface="Franklin Gothic Book"/>
              </a:rPr>
              <a:t> August 13</a:t>
            </a:r>
            <a:r>
              <a:rPr lang="en-US" sz="3000" b="1" baseline="30000" dirty="0" smtClean="0">
                <a:solidFill>
                  <a:srgbClr val="000000"/>
                </a:solidFill>
                <a:ea typeface="Avenir Medium" pitchFamily="-65" charset="0"/>
                <a:cs typeface="Franklin Gothic Book"/>
              </a:rPr>
              <a:t>th</a:t>
            </a:r>
            <a:r>
              <a:rPr lang="en-US" sz="3000" b="1" dirty="0" smtClean="0">
                <a:solidFill>
                  <a:srgbClr val="000000"/>
                </a:solidFill>
                <a:ea typeface="Avenir Medium" pitchFamily="-65" charset="0"/>
                <a:cs typeface="Franklin Gothic Book"/>
              </a:rPr>
              <a:t>, </a:t>
            </a:r>
            <a:r>
              <a:rPr lang="en-US" sz="3000" b="1" dirty="0">
                <a:solidFill>
                  <a:srgbClr val="000000"/>
                </a:solidFill>
                <a:ea typeface="Avenir Medium" pitchFamily="-65" charset="0"/>
                <a:cs typeface="Franklin Gothic Book"/>
              </a:rPr>
              <a:t>2015, Bob will choose 5 destinations (from a possible 10)  to visit on a campus field trip, (playground, cafeteria, principal’s office, etc.) and he will correctly sequence the places visited using picture communication immediately upon return to classroom and identify his favorite by handing the picture to the adult with 90% accuracy as measured by teacher charting. </a:t>
            </a:r>
          </a:p>
          <a:p>
            <a:pPr>
              <a:spcAft>
                <a:spcPts val="1800"/>
              </a:spcAft>
            </a:pPr>
            <a:endParaRPr lang="en-US" sz="1400" b="1" dirty="0">
              <a:solidFill>
                <a:srgbClr val="000000"/>
              </a:solidFill>
              <a:ea typeface="Avenir Medium" pitchFamily="-65" charset="0"/>
              <a:cs typeface="Franklin Gothic Book"/>
            </a:endParaRPr>
          </a:p>
          <a:p>
            <a:pPr algn="ctr">
              <a:spcAft>
                <a:spcPts val="1800"/>
              </a:spcAft>
            </a:pPr>
            <a:r>
              <a:rPr lang="en-US" sz="2400" b="1" dirty="0">
                <a:solidFill>
                  <a:srgbClr val="000000"/>
                </a:solidFill>
                <a:ea typeface="Avenir Medium" pitchFamily="-65" charset="0"/>
                <a:cs typeface="Franklin Gothic Book"/>
              </a:rPr>
              <a:t>      </a:t>
            </a:r>
            <a:r>
              <a:rPr lang="en-US" sz="2800" b="1" dirty="0">
                <a:solidFill>
                  <a:srgbClr val="000000"/>
                </a:solidFill>
                <a:ea typeface="Avenir Medium" pitchFamily="-65" charset="0"/>
                <a:cs typeface="Franklin Gothic Book"/>
              </a:rPr>
              <a:t>In the example above, identify components of self-determination/self-advocacy</a:t>
            </a:r>
            <a:endParaRPr lang="en-US" sz="2800" dirty="0">
              <a:solidFill>
                <a:srgbClr val="000000"/>
              </a:solidFill>
              <a:ea typeface="Avenir Medium" pitchFamily="-65" charset="0"/>
              <a:cs typeface="Franklin Gothic Book"/>
            </a:endParaRPr>
          </a:p>
        </p:txBody>
      </p:sp>
      <p:pic>
        <p:nvPicPr>
          <p:cNvPr id="7" name="Picture 6"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6354"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56355"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7" name="Title 1"/>
          <p:cNvSpPr txBox="1">
            <a:spLocks/>
          </p:cNvSpPr>
          <p:nvPr/>
        </p:nvSpPr>
        <p:spPr>
          <a:xfrm>
            <a:off x="0" y="-228600"/>
            <a:ext cx="91440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tx1"/>
                </a:solidFill>
                <a:effectLst/>
                <a:uLnTx/>
                <a:uFillTx/>
                <a:ea typeface="+mj-ea"/>
                <a:cs typeface="+mj-cs"/>
              </a:rPr>
              <a:t>ELA CCSS</a:t>
            </a:r>
            <a:br>
              <a:rPr kumimoji="0" lang="en-US" sz="4400" b="0" i="0" u="sng" strike="noStrike" kern="1200" cap="none" spc="0" normalizeH="0" baseline="0" noProof="0" dirty="0" smtClean="0">
                <a:ln>
                  <a:noFill/>
                </a:ln>
                <a:solidFill>
                  <a:schemeClr val="tx1"/>
                </a:solidFill>
                <a:effectLst/>
                <a:uLnTx/>
                <a:uFillTx/>
                <a:ea typeface="+mj-ea"/>
                <a:cs typeface="+mj-cs"/>
              </a:rPr>
            </a:br>
            <a:r>
              <a:rPr kumimoji="0" lang="en-US" sz="2200" b="0" i="0" u="sng" strike="noStrike" kern="1200" cap="none" spc="0" normalizeH="0" baseline="0" noProof="0" dirty="0" smtClean="0">
                <a:ln>
                  <a:noFill/>
                </a:ln>
                <a:solidFill>
                  <a:schemeClr val="tx1"/>
                </a:solidFill>
                <a:effectLst/>
                <a:uLnTx/>
                <a:uFillTx/>
                <a:ea typeface="+mj-ea"/>
                <a:cs typeface="+mj-cs"/>
              </a:rPr>
              <a:t>An Integrated Literacy Model</a:t>
            </a:r>
            <a:endParaRPr kumimoji="0" lang="en-US" sz="2200" b="0" i="0" u="sng" strike="noStrike" kern="1200" cap="none" spc="0" normalizeH="0" baseline="0" noProof="0" dirty="0">
              <a:ln>
                <a:noFill/>
              </a:ln>
              <a:solidFill>
                <a:schemeClr val="tx1"/>
              </a:solidFill>
              <a:effectLst/>
              <a:uLnTx/>
              <a:uFillTx/>
              <a:ea typeface="+mj-ea"/>
              <a:cs typeface="+mj-cs"/>
            </a:endParaRPr>
          </a:p>
        </p:txBody>
      </p:sp>
      <p:sp>
        <p:nvSpPr>
          <p:cNvPr id="8" name="Text Placeholder 2"/>
          <p:cNvSpPr txBox="1">
            <a:spLocks/>
          </p:cNvSpPr>
          <p:nvPr/>
        </p:nvSpPr>
        <p:spPr>
          <a:xfrm>
            <a:off x="762000" y="1295400"/>
            <a:ext cx="8382000" cy="594360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Choose </a:t>
            </a:r>
            <a:r>
              <a:rPr kumimoji="0" lang="en-US" sz="2800" b="0" i="0" u="sng" strike="noStrike" kern="1200" cap="none" spc="0" normalizeH="0" baseline="0" noProof="0" dirty="0" smtClean="0">
                <a:ln>
                  <a:noFill/>
                </a:ln>
                <a:solidFill>
                  <a:schemeClr val="tx1"/>
                </a:solidFill>
                <a:effectLst/>
                <a:uLnTx/>
                <a:uFillTx/>
                <a:ea typeface="+mn-ea"/>
                <a:cs typeface="Franklin Gothic Book"/>
              </a:rPr>
              <a:t>one</a:t>
            </a:r>
            <a:r>
              <a:rPr kumimoji="0" lang="en-US" sz="2800" b="0" i="0" u="none" strike="noStrike" kern="1200" cap="none" spc="0" normalizeH="0" baseline="0" noProof="0" dirty="0" smtClean="0">
                <a:ln>
                  <a:noFill/>
                </a:ln>
                <a:solidFill>
                  <a:schemeClr val="tx1"/>
                </a:solidFill>
                <a:effectLst/>
                <a:uLnTx/>
                <a:uFillTx/>
                <a:ea typeface="+mn-ea"/>
                <a:cs typeface="Franklin Gothic Book"/>
              </a:rPr>
              <a:t> of the following standards.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Find that standard in the color-coded ELA CCSS legal sized document.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How do the following topics integrate into the standards?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	</a:t>
            </a:r>
            <a:r>
              <a:rPr kumimoji="0" lang="en-US" sz="2400" b="0" i="0" u="none" strike="noStrike" kern="1200" cap="none" spc="0" normalizeH="0" baseline="0" noProof="0" dirty="0" smtClean="0">
                <a:ln>
                  <a:noFill/>
                </a:ln>
                <a:solidFill>
                  <a:schemeClr val="tx1"/>
                </a:solidFill>
                <a:effectLst/>
                <a:uLnTx/>
                <a:uFillTx/>
                <a:ea typeface="+mn-ea"/>
                <a:cs typeface="Franklin Gothic Book"/>
              </a:rPr>
              <a:t>1. </a:t>
            </a:r>
            <a:r>
              <a:rPr kumimoji="0" lang="en-US" sz="2800" b="0" i="0" u="none" strike="noStrike" kern="1200" cap="none" spc="0" normalizeH="0" baseline="0" noProof="0" dirty="0" smtClean="0">
                <a:ln>
                  <a:noFill/>
                </a:ln>
                <a:solidFill>
                  <a:schemeClr val="tx1"/>
                </a:solidFill>
                <a:effectLst/>
                <a:uLnTx/>
                <a:uFillTx/>
                <a:ea typeface="+mn-ea"/>
                <a:cs typeface="Franklin Gothic Book"/>
              </a:rPr>
              <a:t>Prompting</a:t>
            </a:r>
          </a:p>
          <a:p>
            <a:pPr marL="342900" lvl="0" indent="-342900" fontAlgn="auto">
              <a:spcBef>
                <a:spcPct val="20000"/>
              </a:spcBef>
              <a:spcAft>
                <a:spcPts val="0"/>
              </a:spcAft>
              <a:defRPr/>
            </a:pPr>
            <a:r>
              <a:rPr lang="en-US" sz="2800" dirty="0" smtClean="0">
                <a:cs typeface="Franklin Gothic Book"/>
              </a:rPr>
              <a:t>	</a:t>
            </a:r>
            <a:r>
              <a:rPr lang="en-US" sz="2400" dirty="0" smtClean="0">
                <a:cs typeface="Franklin Gothic Book"/>
              </a:rPr>
              <a:t>2. </a:t>
            </a:r>
            <a:r>
              <a:rPr lang="en-US" sz="2800" dirty="0" smtClean="0">
                <a:cs typeface="Franklin Gothic Book"/>
              </a:rPr>
              <a:t>Communicative Competence</a:t>
            </a:r>
          </a:p>
          <a:p>
            <a:pPr marL="342900" lvl="0" indent="-342900" fontAlgn="auto">
              <a:spcBef>
                <a:spcPct val="20000"/>
              </a:spcBef>
              <a:spcAft>
                <a:spcPts val="0"/>
              </a:spcAft>
              <a:defRPr/>
            </a:pPr>
            <a:r>
              <a:rPr lang="en-US" sz="2800" dirty="0" smtClean="0">
                <a:cs typeface="Franklin Gothic Book"/>
              </a:rPr>
              <a:t>	</a:t>
            </a:r>
            <a:r>
              <a:rPr lang="en-US" sz="2400" dirty="0" smtClean="0">
                <a:cs typeface="Franklin Gothic Book"/>
              </a:rPr>
              <a:t>3. </a:t>
            </a:r>
            <a:r>
              <a:rPr lang="en-US" sz="2800" dirty="0" smtClean="0">
                <a:cs typeface="Franklin Gothic Book"/>
              </a:rPr>
              <a:t>Bloom’s </a:t>
            </a:r>
            <a:r>
              <a:rPr kumimoji="0" lang="en-US" sz="2800" b="0" i="0" u="none" strike="noStrike" kern="1200" cap="none" spc="0" normalizeH="0" baseline="0" noProof="0" dirty="0" smtClean="0">
                <a:ln>
                  <a:noFill/>
                </a:ln>
                <a:solidFill>
                  <a:schemeClr val="tx1"/>
                </a:solidFill>
                <a:effectLst/>
                <a:uLnTx/>
                <a:uFillTx/>
                <a:ea typeface="+mn-ea"/>
                <a:cs typeface="Franklin Gothic Book"/>
              </a:rPr>
              <a:t>Taxonomy</a:t>
            </a:r>
          </a:p>
          <a:p>
            <a:pPr marL="342900" lvl="0" indent="-342900" fontAlgn="auto">
              <a:spcBef>
                <a:spcPct val="20000"/>
              </a:spcBef>
              <a:spcAft>
                <a:spcPts val="0"/>
              </a:spcAft>
              <a:defRPr/>
            </a:pPr>
            <a:r>
              <a:rPr lang="en-US" sz="2800" dirty="0" smtClean="0">
                <a:cs typeface="Franklin Gothic Book"/>
              </a:rPr>
              <a:t>	</a:t>
            </a:r>
            <a:r>
              <a:rPr lang="en-US" sz="2400" dirty="0" smtClean="0">
                <a:cs typeface="Franklin Gothic Book"/>
              </a:rPr>
              <a:t>4.</a:t>
            </a:r>
            <a:r>
              <a:rPr lang="en-US" sz="2800" dirty="0" smtClean="0">
                <a:cs typeface="Franklin Gothic Book"/>
              </a:rPr>
              <a:t> Executive Functions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	</a:t>
            </a:r>
            <a:r>
              <a:rPr kumimoji="0" lang="en-US" sz="2400" b="0" i="0" u="none" strike="noStrike" kern="1200" cap="none" spc="0" normalizeH="0" baseline="0" noProof="0" dirty="0" smtClean="0">
                <a:ln>
                  <a:noFill/>
                </a:ln>
                <a:solidFill>
                  <a:schemeClr val="tx1"/>
                </a:solidFill>
                <a:effectLst/>
                <a:uLnTx/>
                <a:uFillTx/>
                <a:ea typeface="+mn-ea"/>
                <a:cs typeface="Franklin Gothic Book"/>
              </a:rPr>
              <a:t>5.</a:t>
            </a:r>
            <a:r>
              <a:rPr kumimoji="0" lang="en-US" sz="2800" b="0" i="0" u="none" strike="noStrike" kern="1200" cap="none" spc="0" normalizeH="0" baseline="0" noProof="0" dirty="0" smtClean="0">
                <a:ln>
                  <a:noFill/>
                </a:ln>
                <a:solidFill>
                  <a:schemeClr val="tx1"/>
                </a:solidFill>
                <a:effectLst/>
                <a:uLnTx/>
                <a:uFillTx/>
                <a:ea typeface="+mn-ea"/>
                <a:cs typeface="Franklin Gothic Book"/>
              </a:rPr>
              <a:t> Self-</a:t>
            </a:r>
            <a:r>
              <a:rPr kumimoji="0" lang="en-US" sz="2800" b="0" i="0" u="none" strike="noStrike" kern="1200" cap="none" spc="0" normalizeH="0" baseline="0" noProof="0" dirty="0" err="1" smtClean="0">
                <a:ln>
                  <a:noFill/>
                </a:ln>
                <a:solidFill>
                  <a:schemeClr val="tx1"/>
                </a:solidFill>
                <a:effectLst/>
                <a:uLnTx/>
                <a:uFillTx/>
                <a:ea typeface="+mn-ea"/>
                <a:cs typeface="Franklin Gothic Book"/>
              </a:rPr>
              <a:t>Determi</a:t>
            </a:r>
            <a:r>
              <a:rPr lang="en-US" sz="2800" dirty="0" smtClean="0">
                <a:cs typeface="Franklin Gothic Book"/>
              </a:rPr>
              <a:t>nation/Self-Advocacy</a:t>
            </a:r>
            <a:endParaRPr kumimoji="0" lang="en-US" sz="2800" b="0" i="0" u="none" strike="noStrike" kern="1200" cap="none" spc="0" normalizeH="0" baseline="0" noProof="0" dirty="0" smtClean="0">
              <a:ln>
                <a:noFill/>
              </a:ln>
              <a:solidFill>
                <a:schemeClr val="tx1"/>
              </a:solidFill>
              <a:effectLst/>
              <a:uLnTx/>
              <a:uFillTx/>
              <a:ea typeface="+mn-ea"/>
              <a:cs typeface="Franklin Gothic Book"/>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solidFill>
              <a:effectLst/>
              <a:uLnTx/>
              <a:uFillTx/>
              <a:ea typeface="+mn-ea"/>
              <a:cs typeface="+mn-cs"/>
            </a:endParaRPr>
          </a:p>
        </p:txBody>
      </p:sp>
      <p:pic>
        <p:nvPicPr>
          <p:cNvPr id="9" name="Picture 8"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355" name="TextBox 6"/>
          <p:cNvSpPr txBox="1">
            <a:spLocks noChangeArrowheads="1"/>
          </p:cNvSpPr>
          <p:nvPr/>
        </p:nvSpPr>
        <p:spPr bwMode="auto">
          <a:xfrm>
            <a:off x="0" y="0"/>
            <a:ext cx="9144000" cy="369332"/>
          </a:xfrm>
          <a:prstGeom prst="rect">
            <a:avLst/>
          </a:prstGeom>
          <a:solidFill>
            <a:schemeClr val="bg1"/>
          </a:solidFill>
          <a:ln w="9525">
            <a:noFill/>
            <a:miter lim="800000"/>
            <a:headEnd/>
            <a:tailEnd/>
          </a:ln>
        </p:spPr>
        <p:txBody>
          <a:bodyPr>
            <a:prstTxWarp prst="textNoShape">
              <a:avLst/>
            </a:prstTxWarp>
            <a:spAutoFit/>
          </a:bodyPr>
          <a:lstStyle/>
          <a:p>
            <a:endParaRPr lang="en-US">
              <a:latin typeface="Franklin Gothic Book"/>
              <a:cs typeface="Franklin Gothic Book"/>
            </a:endParaRPr>
          </a:p>
        </p:txBody>
      </p:sp>
      <p:sp>
        <p:nvSpPr>
          <p:cNvPr id="7" name="Title 1"/>
          <p:cNvSpPr txBox="1">
            <a:spLocks/>
          </p:cNvSpPr>
          <p:nvPr/>
        </p:nvSpPr>
        <p:spPr>
          <a:xfrm>
            <a:off x="0" y="-228600"/>
            <a:ext cx="91440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tx1"/>
                </a:solidFill>
                <a:effectLst/>
                <a:uLnTx/>
                <a:uFillTx/>
                <a:ea typeface="+mj-ea"/>
                <a:cs typeface="Franklin Gothic Book"/>
              </a:rPr>
              <a:t>ELA CCSS</a:t>
            </a:r>
            <a:br>
              <a:rPr kumimoji="0" lang="en-US" sz="4400" b="0" i="0" u="sng" strike="noStrike" kern="1200" cap="none" spc="0" normalizeH="0" baseline="0" noProof="0" dirty="0" smtClean="0">
                <a:ln>
                  <a:noFill/>
                </a:ln>
                <a:solidFill>
                  <a:schemeClr val="tx1"/>
                </a:solidFill>
                <a:effectLst/>
                <a:uLnTx/>
                <a:uFillTx/>
                <a:ea typeface="+mj-ea"/>
                <a:cs typeface="Franklin Gothic Book"/>
              </a:rPr>
            </a:br>
            <a:r>
              <a:rPr kumimoji="0" lang="en-US" sz="2200" b="0" i="0" u="sng" strike="noStrike" kern="1200" cap="none" spc="0" normalizeH="0" baseline="0" noProof="0" dirty="0" smtClean="0">
                <a:ln>
                  <a:noFill/>
                </a:ln>
                <a:solidFill>
                  <a:schemeClr val="tx1"/>
                </a:solidFill>
                <a:effectLst/>
                <a:uLnTx/>
                <a:uFillTx/>
                <a:ea typeface="+mj-ea"/>
                <a:cs typeface="Franklin Gothic Book"/>
              </a:rPr>
              <a:t>An Integrated Literacy Model</a:t>
            </a:r>
            <a:endParaRPr kumimoji="0" lang="en-US" sz="2200" b="0" i="0" u="sng" strike="noStrike" kern="1200" cap="none" spc="0" normalizeH="0" baseline="0" noProof="0" dirty="0">
              <a:ln>
                <a:noFill/>
              </a:ln>
              <a:solidFill>
                <a:schemeClr val="tx1"/>
              </a:solidFill>
              <a:effectLst/>
              <a:uLnTx/>
              <a:uFillTx/>
              <a:ea typeface="+mj-ea"/>
              <a:cs typeface="Franklin Gothic Book"/>
            </a:endParaRPr>
          </a:p>
        </p:txBody>
      </p:sp>
      <p:sp>
        <p:nvSpPr>
          <p:cNvPr id="9" name="Rectangle 8"/>
          <p:cNvSpPr/>
          <p:nvPr/>
        </p:nvSpPr>
        <p:spPr>
          <a:xfrm>
            <a:off x="304800" y="1174660"/>
            <a:ext cx="8610600" cy="1200328"/>
          </a:xfrm>
          <a:prstGeom prst="rect">
            <a:avLst/>
          </a:prstGeom>
        </p:spPr>
        <p:txBody>
          <a:bodyPr wrap="square">
            <a:spAutoFit/>
          </a:bodyPr>
          <a:lstStyle/>
          <a:p>
            <a:r>
              <a:rPr lang="en-US" sz="2400" b="1" u="sng" dirty="0" smtClean="0">
                <a:cs typeface="Franklin Gothic Book"/>
              </a:rPr>
              <a:t>CCSS.ELA-Literacy RI.3.2</a:t>
            </a:r>
          </a:p>
          <a:p>
            <a:r>
              <a:rPr lang="en-US" sz="2400" dirty="0" smtClean="0">
                <a:cs typeface="Franklin Gothic Book"/>
              </a:rPr>
              <a:t>Determine the main idea of a text; recount the key details and explain how they support the main idea.</a:t>
            </a:r>
            <a:endParaRPr lang="en-US" sz="2400" dirty="0">
              <a:cs typeface="Franklin Gothic Book"/>
            </a:endParaRPr>
          </a:p>
        </p:txBody>
      </p:sp>
      <p:sp>
        <p:nvSpPr>
          <p:cNvPr id="10" name="Rectangle 9"/>
          <p:cNvSpPr/>
          <p:nvPr/>
        </p:nvSpPr>
        <p:spPr>
          <a:xfrm>
            <a:off x="304800" y="2514600"/>
            <a:ext cx="8610600" cy="1938992"/>
          </a:xfrm>
          <a:prstGeom prst="rect">
            <a:avLst/>
          </a:prstGeom>
        </p:spPr>
        <p:txBody>
          <a:bodyPr wrap="square">
            <a:spAutoFit/>
          </a:bodyPr>
          <a:lstStyle/>
          <a:p>
            <a:r>
              <a:rPr lang="en-US" sz="2400" b="1" u="sng" dirty="0" smtClean="0">
                <a:cs typeface="Franklin Gothic Book"/>
              </a:rPr>
              <a:t>CCSS.ELA-Literacy SL.7.1</a:t>
            </a:r>
          </a:p>
          <a:p>
            <a:r>
              <a:rPr lang="en-US" sz="2400" dirty="0" smtClean="0">
                <a:cs typeface="Franklin Gothic Book"/>
              </a:rPr>
              <a:t>Engage effectively in a range of collaborative discussions (one-on-one, in groups, and teacher-led) with diverse partners on grade 7 topics, texts, and issues, building on others' ideas and expressing their own clearly.</a:t>
            </a:r>
            <a:endParaRPr lang="en-US" sz="2400" dirty="0">
              <a:cs typeface="Franklin Gothic Book"/>
            </a:endParaRPr>
          </a:p>
        </p:txBody>
      </p:sp>
      <p:sp>
        <p:nvSpPr>
          <p:cNvPr id="11" name="Rectangle 10"/>
          <p:cNvSpPr/>
          <p:nvPr/>
        </p:nvSpPr>
        <p:spPr>
          <a:xfrm>
            <a:off x="304800" y="4572000"/>
            <a:ext cx="8610600" cy="1938992"/>
          </a:xfrm>
          <a:prstGeom prst="rect">
            <a:avLst/>
          </a:prstGeom>
        </p:spPr>
        <p:txBody>
          <a:bodyPr wrap="square">
            <a:spAutoFit/>
          </a:bodyPr>
          <a:lstStyle/>
          <a:p>
            <a:r>
              <a:rPr lang="en-US" sz="2400" b="1" u="sng" dirty="0" smtClean="0">
                <a:cs typeface="Franklin Gothic Book"/>
              </a:rPr>
              <a:t>CCSS.ELA-Literacy W.11-12.4</a:t>
            </a:r>
          </a:p>
          <a:p>
            <a:r>
              <a:rPr lang="en-US" sz="2400" dirty="0" smtClean="0">
                <a:cs typeface="Franklin Gothic Book"/>
              </a:rPr>
              <a:t>Produce clear and coherent writing in which the development, organization, and style are appropriate to task, purpose, and audience. (Grade-specific expectations for writing types are defined in standards 1-3 above.)</a:t>
            </a:r>
            <a:endParaRPr lang="en-US" sz="2400" dirty="0">
              <a:cs typeface="Franklin Gothic Book"/>
            </a:endParaRPr>
          </a:p>
        </p:txBody>
      </p:sp>
      <p:pic>
        <p:nvPicPr>
          <p:cNvPr id="8" name="Picture 7"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6354"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56355"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7" name="Title 1"/>
          <p:cNvSpPr txBox="1">
            <a:spLocks/>
          </p:cNvSpPr>
          <p:nvPr/>
        </p:nvSpPr>
        <p:spPr>
          <a:xfrm>
            <a:off x="0" y="-228600"/>
            <a:ext cx="91440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tx1"/>
                </a:solidFill>
                <a:effectLst/>
                <a:uLnTx/>
                <a:uFillTx/>
                <a:ea typeface="+mj-ea"/>
                <a:cs typeface="Franklin Gothic Book"/>
              </a:rPr>
              <a:t>ELA CCSS</a:t>
            </a:r>
            <a:br>
              <a:rPr kumimoji="0" lang="en-US" sz="4400" b="0" i="0" u="sng" strike="noStrike" kern="1200" cap="none" spc="0" normalizeH="0" baseline="0" noProof="0" dirty="0" smtClean="0">
                <a:ln>
                  <a:noFill/>
                </a:ln>
                <a:solidFill>
                  <a:schemeClr val="tx1"/>
                </a:solidFill>
                <a:effectLst/>
                <a:uLnTx/>
                <a:uFillTx/>
                <a:ea typeface="+mj-ea"/>
                <a:cs typeface="Franklin Gothic Book"/>
              </a:rPr>
            </a:br>
            <a:r>
              <a:rPr kumimoji="0" lang="en-US" sz="2200" b="0" i="0" u="sng" strike="noStrike" kern="1200" cap="none" spc="0" normalizeH="0" baseline="0" noProof="0" dirty="0" smtClean="0">
                <a:ln>
                  <a:noFill/>
                </a:ln>
                <a:solidFill>
                  <a:schemeClr val="tx1"/>
                </a:solidFill>
                <a:effectLst/>
                <a:uLnTx/>
                <a:uFillTx/>
                <a:ea typeface="+mj-ea"/>
                <a:cs typeface="Franklin Gothic Book"/>
              </a:rPr>
              <a:t>An Integrated Literacy Model</a:t>
            </a:r>
            <a:endParaRPr kumimoji="0" lang="en-US" sz="2200" b="0" i="0" u="sng" strike="noStrike" kern="1200" cap="none" spc="0" normalizeH="0" baseline="0" noProof="0" dirty="0">
              <a:ln>
                <a:noFill/>
              </a:ln>
              <a:solidFill>
                <a:schemeClr val="tx1"/>
              </a:solidFill>
              <a:effectLst/>
              <a:uLnTx/>
              <a:uFillTx/>
              <a:ea typeface="+mj-ea"/>
              <a:cs typeface="Franklin Gothic Book"/>
            </a:endParaRPr>
          </a:p>
        </p:txBody>
      </p:sp>
      <p:sp>
        <p:nvSpPr>
          <p:cNvPr id="12" name="Text Placeholder 2"/>
          <p:cNvSpPr txBox="1">
            <a:spLocks/>
          </p:cNvSpPr>
          <p:nvPr/>
        </p:nvSpPr>
        <p:spPr>
          <a:xfrm>
            <a:off x="152400" y="1295400"/>
            <a:ext cx="8991600" cy="6553201"/>
          </a:xfrm>
          <a:prstGeom prst="rect">
            <a:avLst/>
          </a:prstGeom>
        </p:spPr>
        <p:txBody>
          <a:bodyPr vert="horz" lIns="91440" tIns="45720" rIns="91440" bIns="45720" rtlCol="0">
            <a:normAutofit/>
          </a:bodyPr>
          <a:lstStyle/>
          <a:p>
            <a:pPr marL="514350" indent="-514350" fontAlgn="auto">
              <a:spcBef>
                <a:spcPct val="20000"/>
              </a:spcBef>
              <a:spcAft>
                <a:spcPts val="0"/>
              </a:spcAft>
              <a:buFont typeface="+mj-lt"/>
              <a:buAutoNum type="arabicPeriod"/>
              <a:defRPr/>
            </a:pPr>
            <a:r>
              <a:rPr lang="en-US" sz="2400" dirty="0" smtClean="0">
                <a:cs typeface="Franklin Gothic Book"/>
              </a:rPr>
              <a:t>Review your template using the “13 Goal Writing Considerations for </a:t>
            </a:r>
            <a:r>
              <a:rPr lang="en-US" sz="2400" dirty="0" err="1" smtClean="0">
                <a:cs typeface="Franklin Gothic Book"/>
              </a:rPr>
              <a:t>IEPs</a:t>
            </a:r>
            <a:r>
              <a:rPr lang="en-US" sz="2400" dirty="0" smtClean="0">
                <a:cs typeface="Franklin Gothic Book"/>
              </a:rPr>
              <a:t>”</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Choose one Student Profile from which to work with a partner or team.</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Read your Student Profile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Determine PLAAFP information</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Identify one area of need</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Refer to grade level standards in the area of need</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Task analyze the expectations within the standard chosen</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none" strike="noStrike" kern="1200" cap="none" spc="0" normalizeH="0" baseline="0" noProof="0" dirty="0" smtClean="0">
                <a:ln>
                  <a:noFill/>
                </a:ln>
                <a:solidFill>
                  <a:schemeClr val="tx1"/>
                </a:solidFill>
                <a:effectLst/>
                <a:uLnTx/>
                <a:uFillTx/>
                <a:ea typeface="+mn-ea"/>
                <a:cs typeface="Franklin Gothic Book"/>
              </a:rPr>
              <a:t>Choose the specific task within the standard on which to  </a:t>
            </a:r>
            <a:r>
              <a:rPr kumimoji="0" lang="en-US" sz="2600" b="0" i="0" u="none" strike="noStrike" kern="1200" cap="none" spc="0" normalizeH="0" noProof="0" dirty="0" smtClean="0">
                <a:ln>
                  <a:noFill/>
                </a:ln>
                <a:solidFill>
                  <a:schemeClr val="tx1"/>
                </a:solidFill>
                <a:effectLst/>
                <a:uLnTx/>
                <a:uFillTx/>
                <a:ea typeface="+mn-ea"/>
                <a:cs typeface="Franklin Gothic Book"/>
              </a:rPr>
              <a:t>   </a:t>
            </a:r>
            <a:r>
              <a:rPr kumimoji="0" lang="en-US" sz="2600" b="0" i="0" u="none" strike="noStrike" kern="1200" cap="none" spc="0" normalizeH="0" baseline="0" noProof="0" dirty="0" smtClean="0">
                <a:ln>
                  <a:noFill/>
                </a:ln>
                <a:solidFill>
                  <a:schemeClr val="tx1"/>
                </a:solidFill>
                <a:effectLst/>
                <a:uLnTx/>
                <a:uFillTx/>
                <a:ea typeface="+mn-ea"/>
                <a:cs typeface="Franklin Gothic Book"/>
              </a:rPr>
              <a:t>focus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600" b="0" i="0" u="sng" strike="noStrike" kern="1200" cap="none" spc="0" normalizeH="0" baseline="0" noProof="0" dirty="0" smtClean="0">
                <a:ln>
                  <a:noFill/>
                </a:ln>
                <a:solidFill>
                  <a:schemeClr val="tx1"/>
                </a:solidFill>
                <a:effectLst/>
                <a:uLnTx/>
                <a:uFillTx/>
                <a:ea typeface="+mn-ea"/>
                <a:cs typeface="Franklin Gothic Book"/>
              </a:rPr>
              <a:t>Project</a:t>
            </a:r>
            <a:r>
              <a:rPr kumimoji="0" lang="en-US" sz="2600" b="0" i="0" u="none" strike="noStrike" kern="1200" cap="none" spc="0" normalizeH="0" baseline="0" noProof="0" dirty="0" smtClean="0">
                <a:ln>
                  <a:noFill/>
                </a:ln>
                <a:solidFill>
                  <a:schemeClr val="tx1"/>
                </a:solidFill>
                <a:effectLst/>
                <a:uLnTx/>
                <a:uFillTx/>
                <a:ea typeface="+mn-ea"/>
                <a:cs typeface="Franklin Gothic Book"/>
              </a:rPr>
              <a:t> forward…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solidFill>
              <a:effectLst/>
              <a:uLnTx/>
              <a:uFillTx/>
              <a:ea typeface="+mn-ea"/>
              <a:cs typeface="Franklin Gothic Book"/>
            </a:endParaRPr>
          </a:p>
        </p:txBody>
      </p:sp>
      <p:pic>
        <p:nvPicPr>
          <p:cNvPr id="8" name="Picture 7"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6354" name="Picture 2" descr="Screen Shot 2014-02-07 at 4.26.20 PM.png"/>
          <p:cNvPicPr>
            <a:picLocks noChangeAspect="1"/>
          </p:cNvPicPr>
          <p:nvPr/>
        </p:nvPicPr>
        <p:blipFill>
          <a:blip r:embed="rId3"/>
          <a:srcRect/>
          <a:stretch>
            <a:fillRect/>
          </a:stretch>
        </p:blipFill>
        <p:spPr bwMode="auto">
          <a:xfrm>
            <a:off x="1676400" y="0"/>
            <a:ext cx="7467600" cy="6858000"/>
          </a:xfrm>
          <a:prstGeom prst="rect">
            <a:avLst/>
          </a:prstGeom>
          <a:noFill/>
          <a:ln w="9525">
            <a:noFill/>
            <a:miter lim="800000"/>
            <a:headEnd/>
            <a:tailEnd/>
          </a:ln>
        </p:spPr>
      </p:pic>
      <p:sp>
        <p:nvSpPr>
          <p:cNvPr id="356355" name="TextBox 6"/>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sp>
        <p:nvSpPr>
          <p:cNvPr id="7" name="Title 1"/>
          <p:cNvSpPr txBox="1">
            <a:spLocks/>
          </p:cNvSpPr>
          <p:nvPr/>
        </p:nvSpPr>
        <p:spPr>
          <a:xfrm>
            <a:off x="0" y="-228600"/>
            <a:ext cx="91440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sng" strike="noStrike" kern="1200" cap="none" spc="0" normalizeH="0" baseline="0" noProof="0" dirty="0" smtClean="0">
                <a:ln>
                  <a:noFill/>
                </a:ln>
                <a:solidFill>
                  <a:schemeClr val="tx1"/>
                </a:solidFill>
                <a:effectLst/>
                <a:uLnTx/>
                <a:uFillTx/>
                <a:ea typeface="+mj-ea"/>
                <a:cs typeface="Franklin Gothic Book"/>
              </a:rPr>
              <a:t>ELA CCSS</a:t>
            </a:r>
            <a:br>
              <a:rPr kumimoji="0" lang="en-US" sz="4400" b="0" i="0" u="sng" strike="noStrike" kern="1200" cap="none" spc="0" normalizeH="0" baseline="0" noProof="0" dirty="0" smtClean="0">
                <a:ln>
                  <a:noFill/>
                </a:ln>
                <a:solidFill>
                  <a:schemeClr val="tx1"/>
                </a:solidFill>
                <a:effectLst/>
                <a:uLnTx/>
                <a:uFillTx/>
                <a:ea typeface="+mj-ea"/>
                <a:cs typeface="Franklin Gothic Book"/>
              </a:rPr>
            </a:br>
            <a:r>
              <a:rPr kumimoji="0" lang="en-US" sz="2200" b="0" i="0" u="sng" strike="noStrike" kern="1200" cap="none" spc="0" normalizeH="0" baseline="0" noProof="0" dirty="0" smtClean="0">
                <a:ln>
                  <a:noFill/>
                </a:ln>
                <a:solidFill>
                  <a:schemeClr val="tx1"/>
                </a:solidFill>
                <a:effectLst/>
                <a:uLnTx/>
                <a:uFillTx/>
                <a:ea typeface="+mj-ea"/>
                <a:cs typeface="Franklin Gothic Book"/>
              </a:rPr>
              <a:t>An Integrated Literacy Model</a:t>
            </a:r>
            <a:endParaRPr kumimoji="0" lang="en-US" sz="2200" b="0" i="0" u="sng" strike="noStrike" kern="1200" cap="none" spc="0" normalizeH="0" baseline="0" noProof="0" dirty="0">
              <a:ln>
                <a:noFill/>
              </a:ln>
              <a:solidFill>
                <a:schemeClr val="tx1"/>
              </a:solidFill>
              <a:effectLst/>
              <a:uLnTx/>
              <a:uFillTx/>
              <a:ea typeface="+mj-ea"/>
              <a:cs typeface="Franklin Gothic Book"/>
            </a:endParaRPr>
          </a:p>
        </p:txBody>
      </p:sp>
      <p:sp>
        <p:nvSpPr>
          <p:cNvPr id="8" name="Text Placeholder 2"/>
          <p:cNvSpPr txBox="1">
            <a:spLocks/>
          </p:cNvSpPr>
          <p:nvPr/>
        </p:nvSpPr>
        <p:spPr>
          <a:xfrm>
            <a:off x="457200" y="1219200"/>
            <a:ext cx="8686800" cy="6324601"/>
          </a:xfrm>
          <a:prstGeom prst="rect">
            <a:avLst/>
          </a:prstGeom>
        </p:spPr>
        <p:txBody>
          <a:bodyPr vert="horz" lIns="91440" tIns="45720" rIns="91440" bIns="45720" rtlCol="0">
            <a:normAutofit/>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Complete the CCSS Goal Writing Progression Template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Note the the </a:t>
            </a:r>
            <a:r>
              <a:rPr kumimoji="0" lang="en-US" sz="2800" b="0" i="0" u="sng" strike="noStrike" kern="1200" cap="none" spc="0" normalizeH="0" baseline="0" noProof="0" dirty="0" smtClean="0">
                <a:ln>
                  <a:noFill/>
                </a:ln>
                <a:solidFill>
                  <a:schemeClr val="tx1"/>
                </a:solidFill>
                <a:effectLst/>
                <a:uLnTx/>
                <a:uFillTx/>
                <a:ea typeface="+mn-ea"/>
                <a:cs typeface="Franklin Gothic Book"/>
              </a:rPr>
              <a:t>projected</a:t>
            </a:r>
            <a:r>
              <a:rPr kumimoji="0" lang="en-US" sz="2800" b="0" i="0" u="none" strike="noStrike" kern="1200" cap="none" spc="0" normalizeH="0" baseline="0" noProof="0" dirty="0" smtClean="0">
                <a:ln>
                  <a:noFill/>
                </a:ln>
                <a:solidFill>
                  <a:schemeClr val="tx1"/>
                </a:solidFill>
                <a:effectLst/>
                <a:uLnTx/>
                <a:uFillTx/>
                <a:ea typeface="+mn-ea"/>
                <a:cs typeface="Franklin Gothic Book"/>
              </a:rPr>
              <a:t> CCSS, PLAAFP, Area of Need</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Begin with the Goal section and complete the template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The “Does What” is observable focusing on increased skill considering Blooms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The “Given What” increases independence</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ea typeface="+mn-ea"/>
                <a:cs typeface="Franklin Gothic Book"/>
              </a:rPr>
              <a:t>The “Level of Mastery” remains high</a:t>
            </a:r>
          </a:p>
          <a:p>
            <a:pPr marL="514350" indent="-514350" fontAlgn="auto">
              <a:spcBef>
                <a:spcPct val="20000"/>
              </a:spcBef>
              <a:spcAft>
                <a:spcPts val="0"/>
              </a:spcAft>
              <a:buFont typeface="+mj-lt"/>
              <a:buAutoNum type="arabicPeriod"/>
              <a:defRPr/>
            </a:pPr>
            <a:r>
              <a:rPr lang="en-US" sz="2800" dirty="0" smtClean="0">
                <a:cs typeface="Franklin Gothic Book"/>
              </a:rPr>
              <a:t>Find another team present your “thinking” in developing your goals and benchmarks.</a:t>
            </a: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2800" b="0" i="0" u="none" strike="noStrike" kern="1200" cap="none" spc="0" normalizeH="0" baseline="0" noProof="0" dirty="0" smtClean="0">
              <a:ln>
                <a:noFill/>
              </a:ln>
              <a:solidFill>
                <a:schemeClr val="tx1"/>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chemeClr val="tx1"/>
              </a:solidFill>
              <a:effectLst/>
              <a:uLnTx/>
              <a:uFillTx/>
              <a:ea typeface="+mn-ea"/>
              <a:cs typeface="+mn-cs"/>
            </a:endParaRPr>
          </a:p>
        </p:txBody>
      </p:sp>
      <p:pic>
        <p:nvPicPr>
          <p:cNvPr id="6" name="Picture 5"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pic>
        <p:nvPicPr>
          <p:cNvPr id="3" name="Picture 2" descr="Screen Shot 2014-08-20 at 10.13.46 AM.png"/>
          <p:cNvPicPr>
            <a:picLocks noChangeAspect="1"/>
          </p:cNvPicPr>
          <p:nvPr/>
        </p:nvPicPr>
        <p:blipFill>
          <a:blip r:embed="rId3"/>
          <a:stretch>
            <a:fillRect/>
          </a:stretch>
        </p:blipFill>
        <p:spPr>
          <a:xfrm>
            <a:off x="6248400" y="1828800"/>
            <a:ext cx="2895600" cy="2927979"/>
          </a:xfrm>
          <a:prstGeom prst="rect">
            <a:avLst/>
          </a:prstGeom>
        </p:spPr>
      </p:pic>
      <p:sp>
        <p:nvSpPr>
          <p:cNvPr id="4" name="Rectangle 3"/>
          <p:cNvSpPr/>
          <p:nvPr/>
        </p:nvSpPr>
        <p:spPr>
          <a:xfrm>
            <a:off x="0" y="323165"/>
            <a:ext cx="9144000" cy="646331"/>
          </a:xfrm>
          <a:prstGeom prst="rect">
            <a:avLst/>
          </a:prstGeom>
        </p:spPr>
        <p:txBody>
          <a:bodyPr wrap="square">
            <a:spAutoFit/>
          </a:bodyPr>
          <a:lstStyle/>
          <a:p>
            <a:pPr algn="ctr"/>
            <a:r>
              <a:rPr lang="en-US" sz="3600" dirty="0" smtClean="0">
                <a:solidFill>
                  <a:srgbClr val="000000"/>
                </a:solidFill>
                <a:cs typeface="Century Gothic"/>
              </a:rPr>
              <a:t> Designing for Learner Variability</a:t>
            </a:r>
            <a:endParaRPr lang="en-US" sz="3600" dirty="0">
              <a:solidFill>
                <a:srgbClr val="000000"/>
              </a:solidFill>
            </a:endParaRPr>
          </a:p>
        </p:txBody>
      </p:sp>
      <p:pic>
        <p:nvPicPr>
          <p:cNvPr id="6" name="Picture 5" descr="Screen Shot 2014-08-20 at 10.13.23 AM.png"/>
          <p:cNvPicPr>
            <a:picLocks noChangeAspect="1"/>
          </p:cNvPicPr>
          <p:nvPr/>
        </p:nvPicPr>
        <p:blipFill>
          <a:blip r:embed="rId4"/>
          <a:stretch>
            <a:fillRect/>
          </a:stretch>
        </p:blipFill>
        <p:spPr>
          <a:xfrm>
            <a:off x="3505200" y="2154985"/>
            <a:ext cx="2390857" cy="2395629"/>
          </a:xfrm>
          <a:prstGeom prst="rect">
            <a:avLst/>
          </a:prstGeom>
        </p:spPr>
      </p:pic>
      <p:pic>
        <p:nvPicPr>
          <p:cNvPr id="7" name="Picture 6" descr="Screen Shot 2014-08-20 at 10.16.51 AM.png"/>
          <p:cNvPicPr>
            <a:picLocks noChangeAspect="1"/>
          </p:cNvPicPr>
          <p:nvPr/>
        </p:nvPicPr>
        <p:blipFill>
          <a:blip r:embed="rId5"/>
          <a:stretch>
            <a:fillRect/>
          </a:stretch>
        </p:blipFill>
        <p:spPr>
          <a:xfrm>
            <a:off x="381000" y="2023314"/>
            <a:ext cx="2595823" cy="25273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7" name="Title 1"/>
          <p:cNvSpPr txBox="1">
            <a:spLocks/>
          </p:cNvSpPr>
          <p:nvPr/>
        </p:nvSpPr>
        <p:spPr>
          <a:xfrm>
            <a:off x="0" y="152400"/>
            <a:ext cx="9144000" cy="1066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92" noProof="0" dirty="0" smtClean="0">
                <a:solidFill>
                  <a:srgbClr val="000000"/>
                </a:solidFill>
                <a:ea typeface="+mj-ea"/>
                <a:cs typeface="Century Gothic"/>
              </a:rPr>
              <a:t>Lesson Analysis</a:t>
            </a:r>
            <a:r>
              <a:rPr kumimoji="0" lang="en-US" sz="3200" b="0" i="0" u="none" strike="noStrike" kern="1200" cap="none" spc="0" normalizeH="0" baseline="0" noProof="0" dirty="0" smtClean="0">
                <a:ln>
                  <a:noFill/>
                </a:ln>
                <a:solidFill>
                  <a:schemeClr val="tx1">
                    <a:lumMod val="75000"/>
                    <a:lumOff val="25000"/>
                  </a:schemeClr>
                </a:solidFill>
                <a:effectLst/>
                <a:uLnTx/>
                <a:uFillTx/>
                <a:latin typeface="Century Gothic"/>
                <a:ea typeface="+mj-ea"/>
                <a:cs typeface="Century Gothic"/>
              </a:rPr>
              <a:t>	</a:t>
            </a:r>
          </a:p>
        </p:txBody>
      </p:sp>
      <p:pic>
        <p:nvPicPr>
          <p:cNvPr id="8" name="Picture 7" descr="Screen Shot 2014-08-19 at 9.38.04 PM.png">
            <a:hlinkClick r:id="rId3"/>
          </p:cNvPr>
          <p:cNvPicPr>
            <a:picLocks noChangeAspect="1"/>
          </p:cNvPicPr>
          <p:nvPr/>
        </p:nvPicPr>
        <p:blipFill>
          <a:blip r:embed="rId4"/>
          <a:stretch>
            <a:fillRect/>
          </a:stretch>
        </p:blipFill>
        <p:spPr>
          <a:xfrm>
            <a:off x="1766722" y="1409700"/>
            <a:ext cx="5924526" cy="3657600"/>
          </a:xfrm>
          <a:prstGeom prst="rect">
            <a:avLst/>
          </a:prstGeom>
        </p:spPr>
      </p:pic>
      <p:sp>
        <p:nvSpPr>
          <p:cNvPr id="9" name="Rectangle 8"/>
          <p:cNvSpPr/>
          <p:nvPr/>
        </p:nvSpPr>
        <p:spPr>
          <a:xfrm>
            <a:off x="514326" y="5373468"/>
            <a:ext cx="8337574" cy="369332"/>
          </a:xfrm>
          <a:prstGeom prst="rect">
            <a:avLst/>
          </a:prstGeom>
        </p:spPr>
        <p:txBody>
          <a:bodyPr wrap="square">
            <a:spAutoFit/>
          </a:bodyPr>
          <a:lstStyle/>
          <a:p>
            <a:r>
              <a:rPr lang="en-US" b="1" dirty="0" smtClean="0">
                <a:latin typeface="Century Gothic"/>
                <a:cs typeface="Century Gothic"/>
                <a:hlinkClick r:id="rId3"/>
              </a:rPr>
              <a:t>https://www.teachingchannel.org/videos/analyzing-text-brainstorming</a:t>
            </a:r>
            <a:r>
              <a:rPr lang="en-US" b="1" dirty="0" smtClean="0">
                <a:latin typeface="Century Gothic"/>
                <a:cs typeface="Century Gothic"/>
              </a:rPr>
              <a:t> </a:t>
            </a:r>
            <a:endParaRPr lang="en-US" b="1" dirty="0">
              <a:latin typeface="Century Gothic"/>
              <a:cs typeface="Century Gothic"/>
            </a:endParaRPr>
          </a:p>
        </p:txBody>
      </p:sp>
      <p:pic>
        <p:nvPicPr>
          <p:cNvPr id="10" name="Picture 9" descr="film.bmp">
            <a:hlinkClick r:id="rId5"/>
          </p:cNvPr>
          <p:cNvPicPr>
            <a:picLocks noChangeAspect="1"/>
          </p:cNvPicPr>
          <p:nvPr/>
        </p:nvPicPr>
        <p:blipFill>
          <a:blip r:embed="rId6"/>
          <a:srcRect/>
          <a:stretch>
            <a:fillRect/>
          </a:stretch>
        </p:blipFill>
        <p:spPr bwMode="auto">
          <a:xfrm>
            <a:off x="-159568" y="57785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7"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ea typeface="+mj-ea"/>
                <a:cs typeface="Century Gothic"/>
              </a:rPr>
              <a:t>What is Universal Design?</a:t>
            </a:r>
            <a:endParaRPr kumimoji="0" lang="en-US" sz="3600" b="1" i="0" u="none" strike="noStrike" kern="1200" cap="none" spc="0" normalizeH="0" baseline="0" noProof="0" dirty="0">
              <a:ln>
                <a:noFill/>
              </a:ln>
              <a:solidFill>
                <a:srgbClr val="000000"/>
              </a:solidFill>
              <a:effectLst/>
              <a:uLnTx/>
              <a:uFillTx/>
              <a:ea typeface="+mj-ea"/>
              <a:cs typeface="Century Gothic"/>
            </a:endParaRPr>
          </a:p>
        </p:txBody>
      </p:sp>
      <p:sp>
        <p:nvSpPr>
          <p:cNvPr id="8" name="Rectangle 2"/>
          <p:cNvSpPr txBox="1">
            <a:spLocks noChangeArrowheads="1"/>
          </p:cNvSpPr>
          <p:nvPr/>
        </p:nvSpPr>
        <p:spPr bwMode="auto">
          <a:xfrm>
            <a:off x="406400" y="1524000"/>
            <a:ext cx="397509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177800" marR="0" lvl="0" indent="-177800" algn="l" defTabSz="914400" rtl="0" eaLnBrk="0" fontAlgn="base" latinLnBrk="0" hangingPunct="0">
              <a:lnSpc>
                <a:spcPct val="100000"/>
              </a:lnSpc>
              <a:spcBef>
                <a:spcPts val="300"/>
              </a:spcBef>
              <a:spcAft>
                <a:spcPct val="0"/>
              </a:spcAft>
              <a:buClr>
                <a:schemeClr val="tx1"/>
              </a:buClr>
              <a:buSzTx/>
              <a:buFont typeface="Georgia" pitchFamily="18" charset="0"/>
              <a:buChar char="•"/>
              <a:tabLst/>
              <a:defRPr/>
            </a:pPr>
            <a:r>
              <a:rPr kumimoji="0" lang="en-US" sz="3000" b="1" i="0" u="none" strike="noStrike" kern="1200" cap="none" spc="0" normalizeH="0" baseline="0" noProof="0" dirty="0" smtClean="0">
                <a:ln>
                  <a:noFill/>
                </a:ln>
                <a:solidFill>
                  <a:srgbClr val="000000"/>
                </a:solidFill>
                <a:effectLst/>
                <a:uLnTx/>
                <a:uFillTx/>
                <a:cs typeface="Century Gothic"/>
              </a:rPr>
              <a:t>Ramps</a:t>
            </a:r>
          </a:p>
          <a:p>
            <a:pPr marL="177800" marR="0" lvl="0" indent="-177800" algn="l" defTabSz="914400" rtl="0" eaLnBrk="0" fontAlgn="base" latinLnBrk="0" hangingPunct="0">
              <a:lnSpc>
                <a:spcPct val="100000"/>
              </a:lnSpc>
              <a:spcBef>
                <a:spcPts val="300"/>
              </a:spcBef>
              <a:spcAft>
                <a:spcPct val="0"/>
              </a:spcAft>
              <a:buClr>
                <a:schemeClr val="hlink"/>
              </a:buClr>
              <a:buSzTx/>
              <a:tabLst/>
              <a:defRPr/>
            </a:pPr>
            <a:endParaRPr kumimoji="0" lang="en-US" sz="1400" b="1" i="0" u="none" strike="noStrike" kern="1200" cap="none" spc="0" normalizeH="0" baseline="0" noProof="0" dirty="0" smtClean="0">
              <a:ln>
                <a:noFill/>
              </a:ln>
              <a:solidFill>
                <a:srgbClr val="000000"/>
              </a:solidFill>
              <a:effectLst/>
              <a:uLnTx/>
              <a:uFillTx/>
              <a:cs typeface="Century Gothic"/>
            </a:endParaRPr>
          </a:p>
          <a:p>
            <a:pPr marL="177800" marR="0" lvl="0" indent="-177800" algn="l" defTabSz="914400" rtl="0" eaLnBrk="0" fontAlgn="base" latinLnBrk="0" hangingPunct="0">
              <a:lnSpc>
                <a:spcPct val="100000"/>
              </a:lnSpc>
              <a:spcBef>
                <a:spcPts val="300"/>
              </a:spcBef>
              <a:spcAft>
                <a:spcPct val="0"/>
              </a:spcAft>
              <a:buClr>
                <a:schemeClr val="tx1"/>
              </a:buClr>
              <a:buSzTx/>
              <a:buFont typeface="Georgia" pitchFamily="18" charset="0"/>
              <a:buChar char="•"/>
              <a:tabLst/>
              <a:defRPr/>
            </a:pPr>
            <a:r>
              <a:rPr kumimoji="0" lang="en-US" sz="3000" b="1" i="0" u="none" strike="noStrike" kern="1200" cap="none" spc="0" normalizeH="0" baseline="0" noProof="0" dirty="0" smtClean="0">
                <a:ln>
                  <a:noFill/>
                </a:ln>
                <a:solidFill>
                  <a:srgbClr val="000000"/>
                </a:solidFill>
                <a:effectLst/>
                <a:uLnTx/>
                <a:uFillTx/>
                <a:cs typeface="Century Gothic"/>
              </a:rPr>
              <a:t>Curb Cuts</a:t>
            </a:r>
          </a:p>
          <a:p>
            <a:pPr marL="177800" marR="0" lvl="0" indent="-177800" algn="l" defTabSz="914400" rtl="0" eaLnBrk="0" fontAlgn="base" latinLnBrk="0" hangingPunct="0">
              <a:lnSpc>
                <a:spcPct val="100000"/>
              </a:lnSpc>
              <a:spcBef>
                <a:spcPts val="300"/>
              </a:spcBef>
              <a:spcAft>
                <a:spcPct val="0"/>
              </a:spcAft>
              <a:buClr>
                <a:schemeClr val="hlink"/>
              </a:buClr>
              <a:buSzTx/>
              <a:tabLst/>
              <a:defRPr/>
            </a:pPr>
            <a:endParaRPr kumimoji="0" lang="en-US" sz="1400" b="1" i="0" u="none" strike="noStrike" kern="1200" cap="none" spc="0" normalizeH="0" baseline="0" noProof="0" dirty="0" smtClean="0">
              <a:ln>
                <a:noFill/>
              </a:ln>
              <a:solidFill>
                <a:srgbClr val="000000"/>
              </a:solidFill>
              <a:effectLst/>
              <a:uLnTx/>
              <a:uFillTx/>
              <a:cs typeface="Century Gothic"/>
            </a:endParaRPr>
          </a:p>
          <a:p>
            <a:pPr marL="177800" marR="0" lvl="0" indent="-177800" algn="l" defTabSz="914400" rtl="0" eaLnBrk="0" fontAlgn="base" latinLnBrk="0" hangingPunct="0">
              <a:lnSpc>
                <a:spcPct val="100000"/>
              </a:lnSpc>
              <a:spcBef>
                <a:spcPts val="300"/>
              </a:spcBef>
              <a:spcAft>
                <a:spcPct val="0"/>
              </a:spcAft>
              <a:buClr>
                <a:schemeClr val="tx1"/>
              </a:buClr>
              <a:buSzTx/>
              <a:buFont typeface="Georgia" pitchFamily="18" charset="0"/>
              <a:buChar char="•"/>
              <a:tabLst/>
              <a:defRPr/>
            </a:pPr>
            <a:r>
              <a:rPr kumimoji="0" lang="en-US" sz="3000" b="1" i="0" u="none" strike="noStrike" kern="1200" cap="none" spc="0" normalizeH="0" baseline="0" noProof="0" dirty="0" smtClean="0">
                <a:ln>
                  <a:noFill/>
                </a:ln>
                <a:solidFill>
                  <a:srgbClr val="000000"/>
                </a:solidFill>
                <a:effectLst/>
                <a:uLnTx/>
                <a:uFillTx/>
                <a:cs typeface="Century Gothic"/>
              </a:rPr>
              <a:t>Electric Doors</a:t>
            </a:r>
          </a:p>
          <a:p>
            <a:pPr marL="177800" marR="0" lvl="0" indent="-177800" algn="l" defTabSz="914400" rtl="0" eaLnBrk="0" fontAlgn="base" latinLnBrk="0" hangingPunct="0">
              <a:lnSpc>
                <a:spcPct val="100000"/>
              </a:lnSpc>
              <a:spcBef>
                <a:spcPts val="300"/>
              </a:spcBef>
              <a:spcAft>
                <a:spcPct val="0"/>
              </a:spcAft>
              <a:buClr>
                <a:schemeClr val="hlink"/>
              </a:buClr>
              <a:buSzTx/>
              <a:buFont typeface="Georgia" pitchFamily="18" charset="0"/>
              <a:buChar char="•"/>
              <a:tabLst/>
              <a:defRPr/>
            </a:pPr>
            <a:endParaRPr kumimoji="0" lang="en-US" sz="1400" b="1" i="0" u="none" strike="noStrike" kern="1200" cap="none" spc="0" normalizeH="0" baseline="0" noProof="0" dirty="0" smtClean="0">
              <a:ln>
                <a:noFill/>
              </a:ln>
              <a:solidFill>
                <a:srgbClr val="000000"/>
              </a:solidFill>
              <a:effectLst/>
              <a:uLnTx/>
              <a:uFillTx/>
              <a:cs typeface="Century Gothic"/>
            </a:endParaRPr>
          </a:p>
          <a:p>
            <a:pPr marL="177800" marR="0" lvl="0" indent="-177800" algn="l" defTabSz="914400" rtl="0" eaLnBrk="0" fontAlgn="base" latinLnBrk="0" hangingPunct="0">
              <a:lnSpc>
                <a:spcPct val="100000"/>
              </a:lnSpc>
              <a:spcBef>
                <a:spcPts val="300"/>
              </a:spcBef>
              <a:spcAft>
                <a:spcPct val="0"/>
              </a:spcAft>
              <a:buClr>
                <a:schemeClr val="tx1"/>
              </a:buClr>
              <a:buSzTx/>
              <a:buFont typeface="Georgia" pitchFamily="18" charset="0"/>
              <a:buChar char="•"/>
              <a:tabLst/>
              <a:defRPr/>
            </a:pPr>
            <a:r>
              <a:rPr kumimoji="0" lang="en-US" sz="3000" b="1" i="0" u="none" strike="noStrike" kern="1200" cap="none" spc="0" normalizeH="0" baseline="0" noProof="0" dirty="0" smtClean="0">
                <a:ln>
                  <a:noFill/>
                </a:ln>
                <a:solidFill>
                  <a:srgbClr val="000000"/>
                </a:solidFill>
                <a:effectLst/>
                <a:uLnTx/>
                <a:uFillTx/>
                <a:cs typeface="Century Gothic"/>
              </a:rPr>
              <a:t>Captions on Television</a:t>
            </a:r>
          </a:p>
          <a:p>
            <a:pPr marL="177800" marR="0" lvl="0" indent="-177800" algn="l" defTabSz="914400" rtl="0" eaLnBrk="0" fontAlgn="base" latinLnBrk="0" hangingPunct="0">
              <a:lnSpc>
                <a:spcPct val="100000"/>
              </a:lnSpc>
              <a:spcBef>
                <a:spcPts val="300"/>
              </a:spcBef>
              <a:spcAft>
                <a:spcPct val="0"/>
              </a:spcAft>
              <a:buClr>
                <a:schemeClr val="hlink"/>
              </a:buClr>
              <a:buSzTx/>
              <a:buFont typeface="Georgia" pitchFamily="18" charset="0"/>
              <a:buChar char="•"/>
              <a:tabLst/>
              <a:defRPr/>
            </a:pPr>
            <a:endParaRPr kumimoji="0" lang="en-US" sz="1400" b="1" i="0" u="none" strike="noStrike" kern="1200" cap="none" spc="0" normalizeH="0" baseline="0" noProof="0" dirty="0" smtClean="0">
              <a:ln>
                <a:noFill/>
              </a:ln>
              <a:solidFill>
                <a:srgbClr val="000000"/>
              </a:solidFill>
              <a:effectLst/>
              <a:uLnTx/>
              <a:uFillTx/>
              <a:cs typeface="Century Gothic"/>
            </a:endParaRPr>
          </a:p>
          <a:p>
            <a:pPr marL="177800" marR="0" lvl="0" indent="-177800" algn="l" defTabSz="914400" rtl="0" eaLnBrk="0" fontAlgn="base" latinLnBrk="0" hangingPunct="0">
              <a:lnSpc>
                <a:spcPct val="100000"/>
              </a:lnSpc>
              <a:spcBef>
                <a:spcPts val="300"/>
              </a:spcBef>
              <a:spcAft>
                <a:spcPct val="0"/>
              </a:spcAft>
              <a:buClr>
                <a:schemeClr val="tx1"/>
              </a:buClr>
              <a:buSzTx/>
              <a:buFont typeface="Georgia" pitchFamily="18" charset="0"/>
              <a:buChar char="•"/>
              <a:tabLst/>
              <a:defRPr/>
            </a:pPr>
            <a:r>
              <a:rPr kumimoji="0" lang="en-US" sz="3000" b="1" i="0" u="none" strike="noStrike" kern="1200" cap="none" spc="0" normalizeH="0" baseline="0" noProof="0" dirty="0" smtClean="0">
                <a:ln>
                  <a:noFill/>
                </a:ln>
                <a:solidFill>
                  <a:srgbClr val="000000"/>
                </a:solidFill>
                <a:effectLst/>
                <a:uLnTx/>
                <a:uFillTx/>
                <a:cs typeface="Century Gothic"/>
              </a:rPr>
              <a:t>Easy Grip Tools…</a:t>
            </a:r>
          </a:p>
          <a:p>
            <a:pPr marL="177800" marR="0" lvl="0" indent="-177800" algn="l" defTabSz="914400" rtl="0" eaLnBrk="0" fontAlgn="base" latinLnBrk="0" hangingPunct="0">
              <a:lnSpc>
                <a:spcPct val="100000"/>
              </a:lnSpc>
              <a:spcBef>
                <a:spcPts val="300"/>
              </a:spcBef>
              <a:spcAft>
                <a:spcPct val="0"/>
              </a:spcAft>
              <a:buClr>
                <a:srgbClr val="0033CC"/>
              </a:buClr>
              <a:buSzTx/>
              <a:buFont typeface="Wingdings" charset="0"/>
              <a:buNone/>
              <a:tabLst/>
              <a:defRPr/>
            </a:pPr>
            <a:endParaRPr kumimoji="0" lang="en-US" sz="2400" b="1" i="0" u="none" strike="noStrike" kern="1200" cap="none" spc="0" normalizeH="0" baseline="0" noProof="0" dirty="0" smtClean="0">
              <a:ln>
                <a:noFill/>
              </a:ln>
              <a:solidFill>
                <a:srgbClr val="000000"/>
              </a:solidFill>
              <a:effectLst/>
              <a:uLnTx/>
              <a:uFillTx/>
              <a:ea typeface="+mn-ea"/>
              <a:cs typeface="Century Gothic"/>
            </a:endParaRPr>
          </a:p>
          <a:p>
            <a:pPr marL="177800" marR="0" lvl="0" indent="-177800" algn="l" defTabSz="914400" rtl="0" eaLnBrk="0" fontAlgn="base" latinLnBrk="0" hangingPunct="0">
              <a:lnSpc>
                <a:spcPct val="100000"/>
              </a:lnSpc>
              <a:spcBef>
                <a:spcPts val="300"/>
              </a:spcBef>
              <a:spcAft>
                <a:spcPct val="0"/>
              </a:spcAft>
              <a:buClr>
                <a:srgbClr val="0033CC"/>
              </a:buClr>
              <a:buSzTx/>
              <a:buFont typeface="Wingdings" charset="0"/>
              <a:buNone/>
              <a:tabLst/>
              <a:defRPr/>
            </a:pPr>
            <a:endParaRPr kumimoji="0" lang="en-US" sz="2000" b="1" i="1" u="none" strike="noStrike" kern="1200" cap="none" spc="0" normalizeH="0" baseline="0" noProof="0" dirty="0">
              <a:ln>
                <a:noFill/>
              </a:ln>
              <a:solidFill>
                <a:srgbClr val="000000"/>
              </a:solidFill>
              <a:effectLst/>
              <a:uLnTx/>
              <a:uFillTx/>
              <a:ea typeface="+mn-ea"/>
              <a:cs typeface="Century Gothic"/>
            </a:endParaRPr>
          </a:p>
        </p:txBody>
      </p:sp>
      <p:pic>
        <p:nvPicPr>
          <p:cNvPr id="9" name="Picture 3" descr="lever-type door handle"/>
          <p:cNvPicPr>
            <a:picLocks noChangeAspect="1" noChangeArrowheads="1"/>
          </p:cNvPicPr>
          <p:nvPr/>
        </p:nvPicPr>
        <p:blipFill>
          <a:blip r:embed="rId3" cstate="print"/>
          <a:srcRect/>
          <a:stretch>
            <a:fillRect/>
          </a:stretch>
        </p:blipFill>
        <p:spPr bwMode="auto">
          <a:xfrm>
            <a:off x="4419600" y="1676400"/>
            <a:ext cx="5347406" cy="355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What is Universal Design?</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pic>
        <p:nvPicPr>
          <p:cNvPr id="4" name="Picture 3" descr="ugly ramp leading into back door of building"/>
          <p:cNvPicPr>
            <a:picLocks noChangeArrowheads="1"/>
          </p:cNvPicPr>
          <p:nvPr/>
        </p:nvPicPr>
        <p:blipFill>
          <a:blip r:embed="rId3" cstate="print"/>
          <a:srcRect/>
          <a:stretch>
            <a:fillRect/>
          </a:stretch>
        </p:blipFill>
        <p:spPr bwMode="auto">
          <a:xfrm>
            <a:off x="304800" y="1905000"/>
            <a:ext cx="3352799" cy="3810000"/>
          </a:xfrm>
          <a:prstGeom prst="rect">
            <a:avLst/>
          </a:prstGeom>
          <a:noFill/>
          <a:ln w="9525">
            <a:noFill/>
            <a:miter lim="800000"/>
            <a:headEnd/>
            <a:tailEnd/>
          </a:ln>
        </p:spPr>
      </p:pic>
      <p:sp>
        <p:nvSpPr>
          <p:cNvPr id="6" name="Rectangle 5"/>
          <p:cNvSpPr/>
          <p:nvPr/>
        </p:nvSpPr>
        <p:spPr>
          <a:xfrm>
            <a:off x="3810000" y="1905000"/>
            <a:ext cx="5334001" cy="3347070"/>
          </a:xfrm>
          <a:prstGeom prst="rect">
            <a:avLst/>
          </a:prstGeom>
        </p:spPr>
        <p:txBody>
          <a:bodyPr wrap="square">
            <a:spAutoFit/>
          </a:bodyPr>
          <a:lstStyle/>
          <a:p>
            <a:pPr>
              <a:lnSpc>
                <a:spcPct val="125000"/>
              </a:lnSpc>
              <a:spcAft>
                <a:spcPct val="25000"/>
              </a:spcAft>
            </a:pPr>
            <a:r>
              <a:rPr lang="en-US" sz="3200" b="1" dirty="0" smtClean="0">
                <a:cs typeface="Century Gothic"/>
              </a:rPr>
              <a:t>Drawbacks of Retrofitting:</a:t>
            </a:r>
          </a:p>
          <a:p>
            <a:pPr>
              <a:lnSpc>
                <a:spcPct val="125000"/>
              </a:lnSpc>
              <a:buFont typeface="Arial"/>
              <a:buChar char="•"/>
            </a:pPr>
            <a:r>
              <a:rPr lang="en-US" sz="2400" b="1" dirty="0" smtClean="0">
                <a:cs typeface="Century Gothic"/>
              </a:rPr>
              <a:t> Each retrofit solves only one local </a:t>
            </a:r>
          </a:p>
          <a:p>
            <a:pPr>
              <a:lnSpc>
                <a:spcPct val="125000"/>
              </a:lnSpc>
            </a:pPr>
            <a:r>
              <a:rPr lang="en-US" sz="2400" b="1" dirty="0" smtClean="0">
                <a:cs typeface="Century Gothic"/>
              </a:rPr>
              <a:t>   problem</a:t>
            </a:r>
          </a:p>
          <a:p>
            <a:pPr>
              <a:lnSpc>
                <a:spcPct val="125000"/>
              </a:lnSpc>
            </a:pPr>
            <a:endParaRPr lang="en-US" sz="1400" b="1" dirty="0" smtClean="0">
              <a:cs typeface="Century Gothic"/>
            </a:endParaRPr>
          </a:p>
          <a:p>
            <a:pPr>
              <a:lnSpc>
                <a:spcPct val="125000"/>
              </a:lnSpc>
              <a:spcAft>
                <a:spcPct val="25000"/>
              </a:spcAft>
              <a:buFont typeface="Arial"/>
              <a:buChar char="•"/>
            </a:pPr>
            <a:r>
              <a:rPr lang="en-US" sz="2400" b="1" dirty="0" smtClean="0">
                <a:cs typeface="Century Gothic"/>
              </a:rPr>
              <a:t> Retrofitting can be costly</a:t>
            </a:r>
          </a:p>
          <a:p>
            <a:pPr>
              <a:lnSpc>
                <a:spcPct val="125000"/>
              </a:lnSpc>
              <a:spcAft>
                <a:spcPct val="25000"/>
              </a:spcAft>
              <a:buFont typeface="Arial"/>
              <a:buChar char="•"/>
            </a:pPr>
            <a:endParaRPr lang="en-US" sz="1400" b="1" dirty="0" smtClean="0">
              <a:cs typeface="Century Gothic"/>
            </a:endParaRPr>
          </a:p>
          <a:p>
            <a:pPr>
              <a:lnSpc>
                <a:spcPct val="125000"/>
              </a:lnSpc>
              <a:spcAft>
                <a:spcPct val="25000"/>
              </a:spcAft>
              <a:buFont typeface="Arial"/>
              <a:buChar char="•"/>
            </a:pPr>
            <a:r>
              <a:rPr lang="en-US" sz="2400" b="1" dirty="0" smtClean="0">
                <a:cs typeface="Century Gothic"/>
              </a:rPr>
              <a:t> Many retrofits are UGLY!</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ea typeface="+mj-ea"/>
                <a:cs typeface="Century Gothic"/>
              </a:rPr>
              <a:t>What is the link between                     architecture and curriculum?</a:t>
            </a:r>
            <a:endParaRPr kumimoji="0" lang="en-US" sz="3600" b="1" i="0" u="none" strike="noStrike" kern="1200" cap="none" spc="0" normalizeH="0" baseline="0" noProof="0" dirty="0">
              <a:ln>
                <a:noFill/>
              </a:ln>
              <a:solidFill>
                <a:srgbClr val="000000"/>
              </a:solidFill>
              <a:effectLst/>
              <a:uLnTx/>
              <a:uFillTx/>
              <a:ea typeface="+mj-ea"/>
              <a:cs typeface="Century Gothic"/>
            </a:endParaRPr>
          </a:p>
        </p:txBody>
      </p:sp>
      <p:pic>
        <p:nvPicPr>
          <p:cNvPr id="4" name="Picture 2"/>
          <p:cNvPicPr>
            <a:picLocks noChangeAspect="1"/>
          </p:cNvPicPr>
          <p:nvPr/>
        </p:nvPicPr>
        <p:blipFill>
          <a:blip r:embed="rId3" cstate="print"/>
          <a:srcRect/>
          <a:stretch>
            <a:fillRect/>
          </a:stretch>
        </p:blipFill>
        <p:spPr bwMode="auto">
          <a:xfrm>
            <a:off x="1752600" y="1524000"/>
            <a:ext cx="2108200" cy="3055937"/>
          </a:xfrm>
          <a:prstGeom prst="rect">
            <a:avLst/>
          </a:prstGeom>
          <a:noFill/>
          <a:ln w="9525">
            <a:noFill/>
            <a:miter lim="800000"/>
            <a:headEnd/>
            <a:tailEnd/>
          </a:ln>
        </p:spPr>
      </p:pic>
      <p:pic>
        <p:nvPicPr>
          <p:cNvPr id="6" name="Picture 4" descr="pencil &amp; test bubble sheet"/>
          <p:cNvPicPr>
            <a:picLocks noChangeAspect="1" noChangeArrowheads="1"/>
          </p:cNvPicPr>
          <p:nvPr/>
        </p:nvPicPr>
        <p:blipFill>
          <a:blip r:embed="rId4" cstate="print"/>
          <a:srcRect/>
          <a:stretch>
            <a:fillRect/>
          </a:stretch>
        </p:blipFill>
        <p:spPr bwMode="auto">
          <a:xfrm>
            <a:off x="5334000" y="1524000"/>
            <a:ext cx="2085975" cy="3132137"/>
          </a:xfrm>
          <a:prstGeom prst="rect">
            <a:avLst/>
          </a:prstGeom>
          <a:noFill/>
          <a:ln w="9525">
            <a:noFill/>
            <a:miter lim="800000"/>
            <a:headEnd/>
            <a:tailEnd/>
          </a:ln>
        </p:spPr>
      </p:pic>
      <p:sp>
        <p:nvSpPr>
          <p:cNvPr id="7" name="Rectangle 6"/>
          <p:cNvSpPr/>
          <p:nvPr/>
        </p:nvSpPr>
        <p:spPr>
          <a:xfrm>
            <a:off x="381000" y="4886235"/>
            <a:ext cx="8382000" cy="954107"/>
          </a:xfrm>
          <a:prstGeom prst="rect">
            <a:avLst/>
          </a:prstGeom>
        </p:spPr>
        <p:txBody>
          <a:bodyPr wrap="square">
            <a:spAutoFit/>
          </a:bodyPr>
          <a:lstStyle/>
          <a:p>
            <a:pPr marL="114300" lvl="1" indent="1588">
              <a:buNone/>
            </a:pPr>
            <a:r>
              <a:rPr lang="en-US" sz="2800" i="1" dirty="0" smtClean="0">
                <a:solidFill>
                  <a:srgbClr val="000000"/>
                </a:solidFill>
                <a:cs typeface="Century Gothic"/>
              </a:rPr>
              <a:t>“Consider the needs of the broadest possible range of users from the beginning.”   </a:t>
            </a:r>
            <a:r>
              <a:rPr lang="en-US" b="1" dirty="0" smtClean="0">
                <a:solidFill>
                  <a:srgbClr val="000000"/>
                </a:solidFill>
                <a:cs typeface="Century Gothic"/>
              </a:rPr>
              <a:t>-- Architect, Ron Mace</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42852" y="-187582"/>
            <a:ext cx="8043947" cy="1330582"/>
          </a:xfrm>
        </p:spPr>
        <p:txBody>
          <a:bodyPr>
            <a:normAutofit/>
          </a:bodyPr>
          <a:lstStyle/>
          <a:p>
            <a:r>
              <a:rPr lang="en-US" sz="4400" u="sng" dirty="0" smtClean="0"/>
              <a:t>Outcomes </a:t>
            </a:r>
            <a:endParaRPr lang="en-US" sz="4400" u="sng" dirty="0"/>
          </a:p>
        </p:txBody>
      </p:sp>
      <p:sp>
        <p:nvSpPr>
          <p:cNvPr id="3" name="Content Placeholder 2"/>
          <p:cNvSpPr>
            <a:spLocks noGrp="1"/>
          </p:cNvSpPr>
          <p:nvPr>
            <p:ph idx="1"/>
          </p:nvPr>
        </p:nvSpPr>
        <p:spPr>
          <a:xfrm>
            <a:off x="368300" y="897467"/>
            <a:ext cx="8534400" cy="6900333"/>
          </a:xfrm>
        </p:spPr>
        <p:txBody>
          <a:bodyPr>
            <a:normAutofit fontScale="70000" lnSpcReduction="20000"/>
          </a:bodyPr>
          <a:lstStyle/>
          <a:p>
            <a:pPr>
              <a:buNone/>
            </a:pPr>
            <a:r>
              <a:rPr lang="en-US" sz="1882" dirty="0" smtClean="0"/>
              <a:t> </a:t>
            </a:r>
            <a:endParaRPr lang="en-US" sz="1882" dirty="0" smtClean="0"/>
          </a:p>
          <a:p>
            <a:r>
              <a:rPr lang="en-US" sz="4400" dirty="0" smtClean="0"/>
              <a:t>Participants will become familiar with and be able to integrate the principles of Universal Design for Learning and their relationship to lesson design, instruction, and IEP </a:t>
            </a:r>
            <a:r>
              <a:rPr lang="en-US" sz="4400" dirty="0" smtClean="0"/>
              <a:t>development</a:t>
            </a:r>
          </a:p>
          <a:p>
            <a:pPr>
              <a:buNone/>
            </a:pPr>
            <a:endParaRPr lang="en-US" sz="4400" dirty="0" smtClean="0"/>
          </a:p>
          <a:p>
            <a:pPr lvl="0"/>
            <a:r>
              <a:rPr lang="en-US" sz="4400" dirty="0" smtClean="0"/>
              <a:t>Participants </a:t>
            </a:r>
            <a:r>
              <a:rPr lang="en-US" sz="4400" dirty="0" smtClean="0"/>
              <a:t>will understand the “bigger picture” initiatives affecting special education and the importance of alignment</a:t>
            </a:r>
          </a:p>
          <a:p>
            <a:pPr lvl="0">
              <a:buNone/>
            </a:pPr>
            <a:endParaRPr lang="en-US" sz="4400" dirty="0" smtClean="0"/>
          </a:p>
          <a:p>
            <a:pPr lvl="0"/>
            <a:r>
              <a:rPr lang="en-US" sz="4400" dirty="0" smtClean="0"/>
              <a:t>Participants will increase knowledge of the integrated literacy structure of the ELA CCSS for use in lesson design, instruction, and IEP development</a:t>
            </a:r>
          </a:p>
          <a:p>
            <a:pPr lvl="0"/>
            <a:endParaRPr lang="en-US" sz="4400" dirty="0" smtClean="0"/>
          </a:p>
          <a:p>
            <a:pPr>
              <a:buNone/>
            </a:pPr>
            <a:r>
              <a:rPr lang="en-US" dirty="0" smtClean="0"/>
              <a:t>  </a:t>
            </a:r>
            <a:endParaRPr lang="en-US" dirty="0" smtClean="0"/>
          </a:p>
          <a:p>
            <a:endParaRPr lang="en-US" dirty="0" smtClean="0"/>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What is Universal Design for Learning?</a:t>
            </a:r>
            <a:r>
              <a:rPr kumimoji="0" lang="en-US" sz="3200" b="1" i="0" u="none" strike="noStrike" kern="1200" cap="none" spc="0" normalizeH="0" baseline="0" noProof="0" dirty="0" smtClean="0">
                <a:ln>
                  <a:noFill/>
                </a:ln>
                <a:solidFill>
                  <a:srgbClr val="000000"/>
                </a:solidFill>
                <a:effectLst/>
                <a:uLnTx/>
                <a:uFillTx/>
                <a:ea typeface="+mj-ea"/>
                <a:cs typeface="Century Gothic"/>
              </a:rPr>
              <a:t/>
            </a:r>
            <a:br>
              <a:rPr kumimoji="0" lang="en-US" sz="3200" b="1" i="0" u="none" strike="noStrike" kern="1200" cap="none" spc="0" normalizeH="0" baseline="0" noProof="0" dirty="0" smtClean="0">
                <a:ln>
                  <a:noFill/>
                </a:ln>
                <a:solidFill>
                  <a:srgbClr val="000000"/>
                </a:solidFill>
                <a:effectLst/>
                <a:uLnTx/>
                <a:uFillTx/>
                <a:ea typeface="+mj-ea"/>
                <a:cs typeface="Century Gothic"/>
              </a:rPr>
            </a:br>
            <a:r>
              <a:rPr kumimoji="0" lang="en-US" sz="2800" b="1" i="0" u="none" strike="noStrike" kern="1200" cap="none" spc="0" normalizeH="0" baseline="0" noProof="0" dirty="0" smtClean="0">
                <a:ln>
                  <a:noFill/>
                </a:ln>
                <a:solidFill>
                  <a:srgbClr val="000000"/>
                </a:solidFill>
                <a:effectLst/>
                <a:uLnTx/>
                <a:uFillTx/>
                <a:ea typeface="+mj-ea"/>
                <a:cs typeface="Century Gothic"/>
              </a:rPr>
              <a:t>Is our learning environment welcoming?</a:t>
            </a:r>
            <a:endParaRPr kumimoji="0" lang="en-US" sz="2800" b="1" i="0" u="none" strike="noStrike" kern="1200" cap="none" spc="0" normalizeH="0" baseline="0" noProof="0" dirty="0">
              <a:ln>
                <a:noFill/>
              </a:ln>
              <a:solidFill>
                <a:srgbClr val="000000"/>
              </a:solidFill>
              <a:effectLst/>
              <a:uLnTx/>
              <a:uFillTx/>
              <a:ea typeface="+mj-ea"/>
              <a:cs typeface="Century Gothic"/>
            </a:endParaRPr>
          </a:p>
        </p:txBody>
      </p:sp>
      <p:pic>
        <p:nvPicPr>
          <p:cNvPr id="4" name="Picture 10" descr="Picture of classroom with students">
            <a:hlinkClick r:id="rId3"/>
          </p:cNvPr>
          <p:cNvPicPr>
            <a:picLocks noChangeAspect="1" noChangeArrowheads="1"/>
          </p:cNvPicPr>
          <p:nvPr/>
        </p:nvPicPr>
        <p:blipFill>
          <a:blip r:embed="rId4" cstate="print"/>
          <a:srcRect/>
          <a:stretch>
            <a:fillRect/>
          </a:stretch>
        </p:blipFill>
        <p:spPr bwMode="auto">
          <a:xfrm>
            <a:off x="152400" y="1847849"/>
            <a:ext cx="4038601" cy="302895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
        <p:nvSpPr>
          <p:cNvPr id="6" name="Rectangle 12"/>
          <p:cNvSpPr txBox="1">
            <a:spLocks noChangeArrowheads="1"/>
          </p:cNvSpPr>
          <p:nvPr/>
        </p:nvSpPr>
        <p:spPr bwMode="auto">
          <a:xfrm>
            <a:off x="4572000" y="1752600"/>
            <a:ext cx="4111625"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ts val="300"/>
              </a:spcBef>
              <a:spcAft>
                <a:spcPct val="0"/>
              </a:spcAft>
              <a:buClr>
                <a:srgbClr val="A04DA3"/>
              </a:buClr>
              <a:buSzTx/>
              <a:buFontTx/>
              <a:buNone/>
              <a:tabLst/>
              <a:defRPr/>
            </a:pPr>
            <a:r>
              <a:rPr kumimoji="0" lang="en-US" sz="2800" b="0" u="none" strike="noStrike" kern="1200" cap="none" spc="0" normalizeH="0" baseline="0" noProof="0" dirty="0" smtClean="0">
                <a:ln>
                  <a:noFill/>
                </a:ln>
                <a:solidFill>
                  <a:srgbClr val="000000"/>
                </a:solidFill>
                <a:effectLst/>
                <a:uLnTx/>
                <a:uFillTx/>
                <a:ea typeface="MS PGothic" pitchFamily="34" charset="-128"/>
                <a:cs typeface="Century Gothic"/>
              </a:rPr>
              <a:t>UDL is the proactive design of curriculum and instruction to ensure they are educationally accessible regardless of learning style, physical or sensory abilities.</a:t>
            </a:r>
          </a:p>
          <a:p>
            <a:pPr marL="0" marR="0" lvl="0" indent="0" algn="l" defTabSz="914400" rtl="0" eaLnBrk="0" fontAlgn="base" latinLnBrk="0" hangingPunct="0">
              <a:lnSpc>
                <a:spcPct val="100000"/>
              </a:lnSpc>
              <a:spcBef>
                <a:spcPts val="300"/>
              </a:spcBef>
              <a:spcAft>
                <a:spcPct val="0"/>
              </a:spcAft>
              <a:buClr>
                <a:srgbClr val="A04DA3"/>
              </a:buClr>
              <a:buSzTx/>
              <a:buFontTx/>
              <a:buNone/>
              <a:tabLst/>
              <a:defRPr/>
            </a:pPr>
            <a:endParaRPr kumimoji="0" lang="en-US" sz="2100" b="0" i="0" u="none" strike="noStrike" kern="1200" cap="none" spc="0" normalizeH="0" baseline="0" noProof="0" dirty="0" smtClean="0">
              <a:ln>
                <a:noFill/>
              </a:ln>
              <a:solidFill>
                <a:srgbClr val="000000"/>
              </a:solidFill>
              <a:effectLst/>
              <a:uLnTx/>
              <a:uFillTx/>
              <a:ea typeface="MS PGothic" pitchFamily="34" charset="-128"/>
              <a:cs typeface="Century Gothic"/>
            </a:endParaRPr>
          </a:p>
        </p:txBody>
      </p:sp>
      <p:sp>
        <p:nvSpPr>
          <p:cNvPr id="7" name="TextBox 6"/>
          <p:cNvSpPr txBox="1"/>
          <p:nvPr/>
        </p:nvSpPr>
        <p:spPr>
          <a:xfrm>
            <a:off x="-508001" y="5444698"/>
            <a:ext cx="8912225" cy="830997"/>
          </a:xfrm>
          <a:prstGeom prst="rect">
            <a:avLst/>
          </a:prstGeom>
          <a:noFill/>
        </p:spPr>
        <p:txBody>
          <a:bodyPr wrap="square" rtlCol="0">
            <a:spAutoFit/>
          </a:bodyPr>
          <a:lstStyle/>
          <a:p>
            <a:pPr algn="ctr"/>
            <a:r>
              <a:rPr lang="en-US" b="1" dirty="0" smtClean="0">
                <a:solidFill>
                  <a:srgbClr val="000000"/>
                </a:solidFill>
                <a:cs typeface="Century Gothic"/>
              </a:rPr>
              <a:t>   </a:t>
            </a:r>
            <a:r>
              <a:rPr lang="en-US" sz="2400" b="1" dirty="0" smtClean="0">
                <a:solidFill>
                  <a:srgbClr val="000000"/>
                </a:solidFill>
                <a:cs typeface="Century Gothic"/>
              </a:rPr>
              <a:t>  Just as physical barriers exist in our physical environment, curricular barriers exist in our instructional environment. </a:t>
            </a:r>
            <a:endParaRPr lang="en-US" sz="2400" b="1"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What is Universal Design for Learning?</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995552" y="1752600"/>
            <a:ext cx="7696199"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UDL provides a </a:t>
            </a:r>
            <a:r>
              <a:rPr kumimoji="0" lang="en-US" sz="3200" b="1" i="0" u="none" strike="noStrike" kern="1200" cap="none" spc="0" normalizeH="0" baseline="0" noProof="0" dirty="0" smtClean="0">
                <a:ln>
                  <a:noFill/>
                </a:ln>
                <a:solidFill>
                  <a:srgbClr val="000000"/>
                </a:solidFill>
                <a:effectLst/>
                <a:uLnTx/>
                <a:uFillTx/>
                <a:ea typeface="+mn-ea"/>
                <a:cs typeface="Century Gothic"/>
              </a:rPr>
              <a:t>blueprint for creating instructional goals, assessments, methods, materials </a:t>
            </a:r>
            <a:r>
              <a:rPr kumimoji="0" lang="en-US" sz="3200" b="0" i="0" u="none" strike="noStrike" kern="1200" cap="none" spc="0" normalizeH="0" baseline="0" noProof="0" dirty="0" smtClean="0">
                <a:ln>
                  <a:noFill/>
                </a:ln>
                <a:solidFill>
                  <a:srgbClr val="000000"/>
                </a:solidFill>
                <a:effectLst/>
                <a:uLnTx/>
                <a:uFillTx/>
                <a:ea typeface="+mn-ea"/>
                <a:cs typeface="Century Gothic"/>
              </a:rPr>
              <a:t>that work for everyone--not a single, one-size-fits-all solution but rather </a:t>
            </a:r>
            <a:r>
              <a:rPr kumimoji="0" lang="en-US" sz="3200" b="1" i="0" u="none" strike="noStrike" kern="1200" cap="none" spc="0" normalizeH="0" baseline="0" noProof="0" dirty="0" smtClean="0">
                <a:ln>
                  <a:noFill/>
                </a:ln>
                <a:solidFill>
                  <a:srgbClr val="000000"/>
                </a:solidFill>
                <a:effectLst/>
                <a:uLnTx/>
                <a:uFillTx/>
                <a:ea typeface="+mn-ea"/>
                <a:cs typeface="Century Gothic"/>
              </a:rPr>
              <a:t>flexible approaches that can be customized and adjusted for individual needs</a:t>
            </a:r>
            <a:r>
              <a:rPr kumimoji="0" lang="en-US" sz="3200" b="0" i="0" u="none" strike="noStrike" kern="1200" cap="none" spc="0" normalizeH="0" baseline="0" noProof="0" dirty="0" smtClean="0">
                <a:ln>
                  <a:noFill/>
                </a:ln>
                <a:solidFill>
                  <a:srgbClr val="000000"/>
                </a:solidFill>
                <a:effectLst/>
                <a:uLnTx/>
                <a:uFillTx/>
                <a:ea typeface="+mn-ea"/>
                <a:cs typeface="Century Gothic"/>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What is Universal Design for Learning?</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838200" y="1181100"/>
            <a:ext cx="7912099" cy="5410562"/>
          </a:xfrm>
          <a:prstGeom prst="rect">
            <a:avLst/>
          </a:prstGeom>
        </p:spPr>
        <p:txBody>
          <a:bodyPr vert="horz" lIns="91440" tIns="45720" rIns="91440" bIns="45720" rtlCol="0">
            <a:normAutofit/>
          </a:bodyPr>
          <a:lstStyle/>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0" i="0" u="none" strike="noStrike" kern="1200" cap="none" spc="0" normalizeH="0" baseline="0" noProof="0" dirty="0" smtClean="0">
                <a:ln>
                  <a:noFill/>
                </a:ln>
                <a:solidFill>
                  <a:srgbClr val="000000"/>
                </a:solidFill>
                <a:effectLst/>
                <a:uLnTx/>
                <a:uFillTx/>
                <a:ea typeface="+mn-ea"/>
                <a:cs typeface="Century Gothic"/>
              </a:rPr>
              <a:t>One size does not fit all – but </a:t>
            </a:r>
            <a:r>
              <a:rPr kumimoji="0" lang="en-US" sz="3000" b="1" i="1" u="none" strike="noStrike" kern="1200" cap="none" spc="0" normalizeH="0" baseline="0" noProof="0" dirty="0" smtClean="0">
                <a:ln>
                  <a:noFill/>
                </a:ln>
                <a:solidFill>
                  <a:srgbClr val="000000"/>
                </a:solidFill>
                <a:effectLst/>
                <a:uLnTx/>
                <a:uFillTx/>
                <a:ea typeface="+mn-ea"/>
                <a:cs typeface="Century Gothic"/>
              </a:rPr>
              <a:t>alternatives for everyone</a:t>
            </a:r>
            <a:r>
              <a:rPr kumimoji="0" lang="en-US" sz="3000" b="0" i="0" u="none" strike="noStrike" kern="1200" cap="none" spc="0" normalizeH="0" baseline="0" noProof="0" dirty="0" smtClean="0">
                <a:ln>
                  <a:noFill/>
                </a:ln>
                <a:solidFill>
                  <a:srgbClr val="000000"/>
                </a:solidFill>
                <a:effectLst/>
                <a:uLnTx/>
                <a:uFillTx/>
                <a:ea typeface="+mn-ea"/>
                <a:cs typeface="Century Gothic"/>
              </a:rPr>
              <a:t>.</a:t>
            </a:r>
          </a:p>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0" i="0" u="none" strike="noStrike" kern="1200" cap="none" spc="0" normalizeH="0" baseline="0" noProof="0" dirty="0" smtClean="0">
                <a:ln>
                  <a:noFill/>
                </a:ln>
                <a:solidFill>
                  <a:srgbClr val="000000"/>
                </a:solidFill>
                <a:effectLst/>
                <a:uLnTx/>
                <a:uFillTx/>
                <a:ea typeface="+mn-ea"/>
                <a:cs typeface="Century Gothic"/>
              </a:rPr>
              <a:t>Not added on later – but </a:t>
            </a:r>
            <a:r>
              <a:rPr kumimoji="0" lang="en-US" sz="3000" b="1" i="1" u="none" strike="noStrike" kern="1200" cap="none" spc="0" normalizeH="0" baseline="0" noProof="0" dirty="0" smtClean="0">
                <a:ln>
                  <a:noFill/>
                </a:ln>
                <a:solidFill>
                  <a:srgbClr val="000000"/>
                </a:solidFill>
                <a:effectLst/>
                <a:uLnTx/>
                <a:uFillTx/>
                <a:ea typeface="+mn-ea"/>
                <a:cs typeface="Century Gothic"/>
              </a:rPr>
              <a:t>designed from the beginning</a:t>
            </a:r>
            <a:r>
              <a:rPr kumimoji="0" lang="en-US" sz="3000" b="1" i="0" u="none" strike="noStrike" kern="1200" cap="none" spc="0" normalizeH="0" baseline="0" noProof="0" dirty="0" smtClean="0">
                <a:ln>
                  <a:noFill/>
                </a:ln>
                <a:solidFill>
                  <a:srgbClr val="000000"/>
                </a:solidFill>
                <a:effectLst/>
                <a:uLnTx/>
                <a:uFillTx/>
                <a:ea typeface="+mn-ea"/>
                <a:cs typeface="Century Gothic"/>
              </a:rPr>
              <a:t>.</a:t>
            </a:r>
            <a:endParaRPr kumimoji="0" lang="en-US" sz="3000" b="0" i="0" u="none" strike="noStrike" kern="1200" cap="none" spc="0" normalizeH="0" baseline="0" noProof="0" dirty="0" smtClean="0">
              <a:ln>
                <a:noFill/>
              </a:ln>
              <a:solidFill>
                <a:srgbClr val="000000"/>
              </a:solidFill>
              <a:effectLst/>
              <a:uLnTx/>
              <a:uFillTx/>
              <a:ea typeface="+mn-ea"/>
              <a:cs typeface="Century Gothic"/>
            </a:endParaRPr>
          </a:p>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0" i="0" u="none" strike="noStrike" kern="1200" cap="none" spc="0" normalizeH="0" baseline="0" noProof="0" dirty="0" smtClean="0">
                <a:ln>
                  <a:noFill/>
                </a:ln>
                <a:solidFill>
                  <a:srgbClr val="000000"/>
                </a:solidFill>
                <a:effectLst/>
                <a:uLnTx/>
                <a:uFillTx/>
                <a:ea typeface="+mn-ea"/>
                <a:cs typeface="Century Gothic"/>
              </a:rPr>
              <a:t>Not access for some – but </a:t>
            </a:r>
            <a:r>
              <a:rPr kumimoji="0" lang="en-US" sz="3000" b="1" i="1" u="none" strike="noStrike" kern="1200" cap="none" spc="0" normalizeH="0" baseline="0" noProof="0" dirty="0" smtClean="0">
                <a:ln>
                  <a:noFill/>
                </a:ln>
                <a:solidFill>
                  <a:srgbClr val="000000"/>
                </a:solidFill>
                <a:effectLst/>
                <a:uLnTx/>
                <a:uFillTx/>
                <a:ea typeface="+mn-ea"/>
                <a:cs typeface="Century Gothic"/>
              </a:rPr>
              <a:t>access for everyone</a:t>
            </a:r>
            <a:r>
              <a:rPr kumimoji="0" lang="en-US" sz="3000" b="0" i="1" u="none" strike="noStrike" kern="1200" cap="none" spc="0" normalizeH="0" baseline="0" noProof="0" dirty="0" smtClean="0">
                <a:ln>
                  <a:noFill/>
                </a:ln>
                <a:solidFill>
                  <a:srgbClr val="000000"/>
                </a:solidFill>
                <a:effectLst/>
                <a:uLnTx/>
                <a:uFillTx/>
                <a:ea typeface="+mn-ea"/>
                <a:cs typeface="Century Gothic"/>
              </a:rPr>
              <a:t>.</a:t>
            </a:r>
          </a:p>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0" i="0" u="none" strike="noStrike" kern="1200" cap="none" spc="0" normalizeH="0" baseline="0" noProof="0" dirty="0" smtClean="0">
                <a:ln>
                  <a:noFill/>
                </a:ln>
                <a:solidFill>
                  <a:srgbClr val="000000"/>
                </a:solidFill>
                <a:effectLst/>
                <a:uLnTx/>
                <a:uFillTx/>
                <a:ea typeface="+mn-ea"/>
                <a:cs typeface="Century Gothic"/>
              </a:rPr>
              <a:t>Diversity is the </a:t>
            </a:r>
            <a:r>
              <a:rPr kumimoji="0" lang="en-US" sz="3000" b="1" i="0" u="none" strike="noStrike" kern="1200" cap="none" spc="0" normalizeH="0" baseline="0" noProof="0" dirty="0" smtClean="0">
                <a:ln>
                  <a:noFill/>
                </a:ln>
                <a:solidFill>
                  <a:srgbClr val="000000"/>
                </a:solidFill>
                <a:effectLst/>
                <a:uLnTx/>
                <a:uFillTx/>
                <a:ea typeface="+mn-ea"/>
                <a:cs typeface="Century Gothic"/>
              </a:rPr>
              <a:t>norm</a:t>
            </a:r>
            <a:r>
              <a:rPr kumimoji="0" lang="en-US" sz="3000" b="0" i="0" u="none" strike="noStrike" kern="1200" cap="none" spc="0" normalizeH="0" baseline="0" noProof="0" dirty="0" smtClean="0">
                <a:ln>
                  <a:noFill/>
                </a:ln>
                <a:solidFill>
                  <a:srgbClr val="000000"/>
                </a:solidFill>
                <a:effectLst/>
                <a:uLnTx/>
                <a:uFillTx/>
                <a:ea typeface="+mn-ea"/>
                <a:cs typeface="Century Gothic"/>
              </a:rPr>
              <a:t>.</a:t>
            </a:r>
          </a:p>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0" i="0" u="none" strike="noStrike" kern="1200" cap="none" spc="0" normalizeH="0" baseline="0" noProof="0" dirty="0" smtClean="0">
                <a:ln>
                  <a:noFill/>
                </a:ln>
                <a:solidFill>
                  <a:srgbClr val="000000"/>
                </a:solidFill>
                <a:effectLst/>
                <a:uLnTx/>
                <a:uFillTx/>
                <a:ea typeface="+mn-ea"/>
                <a:cs typeface="Century Gothic"/>
              </a:rPr>
              <a:t>Technology is </a:t>
            </a:r>
            <a:r>
              <a:rPr kumimoji="0" lang="en-US" sz="3000" b="1" i="0" u="none" strike="noStrike" kern="1200" cap="none" spc="0" normalizeH="0" baseline="0" noProof="0" dirty="0" smtClean="0">
                <a:ln>
                  <a:noFill/>
                </a:ln>
                <a:solidFill>
                  <a:srgbClr val="000000"/>
                </a:solidFill>
                <a:effectLst/>
                <a:uLnTx/>
                <a:uFillTx/>
                <a:ea typeface="+mn-ea"/>
                <a:cs typeface="Century Gothic"/>
              </a:rPr>
              <a:t>flexible</a:t>
            </a:r>
            <a:r>
              <a:rPr kumimoji="0" lang="en-US" sz="3000" b="0" i="0" u="none" strike="noStrike" kern="1200" cap="none" spc="0" normalizeH="0" baseline="0" noProof="0" dirty="0" smtClean="0">
                <a:ln>
                  <a:noFill/>
                </a:ln>
                <a:solidFill>
                  <a:srgbClr val="000000"/>
                </a:solidFill>
                <a:effectLst/>
                <a:uLnTx/>
                <a:uFillTx/>
                <a:ea typeface="+mn-ea"/>
                <a:cs typeface="Century Gothic"/>
              </a:rPr>
              <a:t> and </a:t>
            </a:r>
            <a:r>
              <a:rPr kumimoji="0" lang="en-US" sz="3000" b="1" i="0" u="none" strike="noStrike" kern="1200" cap="none" spc="0" normalizeH="0" baseline="0" noProof="0" dirty="0" smtClean="0">
                <a:ln>
                  <a:noFill/>
                </a:ln>
                <a:solidFill>
                  <a:srgbClr val="000000"/>
                </a:solidFill>
                <a:effectLst/>
                <a:uLnTx/>
                <a:uFillTx/>
                <a:ea typeface="+mn-ea"/>
                <a:cs typeface="Century Gothic"/>
              </a:rPr>
              <a:t>accessible</a:t>
            </a:r>
            <a:r>
              <a:rPr kumimoji="0" lang="en-US" sz="3000" b="0" i="0" u="none" strike="noStrike" kern="1200" cap="none" spc="0" normalizeH="0" baseline="0" noProof="0" dirty="0" smtClean="0">
                <a:ln>
                  <a:noFill/>
                </a:ln>
                <a:solidFill>
                  <a:srgbClr val="000000"/>
                </a:solidFill>
                <a:effectLst/>
                <a:uLnTx/>
                <a:uFillTx/>
                <a:ea typeface="+mn-ea"/>
                <a:cs typeface="Century Gothic"/>
              </a:rPr>
              <a:t>.</a:t>
            </a:r>
          </a:p>
          <a:p>
            <a:pPr marL="228600" marR="0" lvl="0" indent="-228600" algn="l" defTabSz="457200" rtl="0" eaLnBrk="1" fontAlgn="auto" latinLnBrk="0" hangingPunct="1">
              <a:lnSpc>
                <a:spcPct val="100000"/>
              </a:lnSpc>
              <a:spcBef>
                <a:spcPct val="20000"/>
              </a:spcBef>
              <a:spcAft>
                <a:spcPts val="0"/>
              </a:spcAft>
              <a:buClr>
                <a:schemeClr val="tx1"/>
              </a:buClr>
              <a:buSzTx/>
              <a:buFont typeface="Arial"/>
              <a:buChar char="•"/>
              <a:tabLst/>
              <a:defRPr/>
            </a:pPr>
            <a:r>
              <a:rPr kumimoji="0" lang="en-US" sz="3000" b="1" i="0" u="none" strike="noStrike" kern="1200" cap="none" spc="0" normalizeH="0" baseline="0" noProof="0" dirty="0" smtClean="0">
                <a:ln>
                  <a:noFill/>
                </a:ln>
                <a:solidFill>
                  <a:srgbClr val="000000"/>
                </a:solidFill>
                <a:effectLst/>
                <a:uLnTx/>
                <a:uFillTx/>
                <a:ea typeface="+mn-ea"/>
                <a:cs typeface="Century Gothic"/>
              </a:rPr>
              <a:t>First focus on the curriculum</a:t>
            </a:r>
            <a:r>
              <a:rPr kumimoji="0" lang="en-US" sz="3000" b="0" i="0" u="none" strike="noStrike" kern="1200" cap="none" spc="0" normalizeH="0" baseline="0" noProof="0" dirty="0" smtClean="0">
                <a:ln>
                  <a:noFill/>
                </a:ln>
                <a:solidFill>
                  <a:srgbClr val="000000"/>
                </a:solidFill>
                <a:effectLst/>
                <a:uLnTx/>
                <a:uFillTx/>
                <a:ea typeface="+mn-ea"/>
                <a:cs typeface="Century Gothic"/>
              </a:rPr>
              <a:t> – goals, assessment, methods, and materials; then on individual students.</a:t>
            </a:r>
          </a:p>
          <a:p>
            <a:pPr marL="228600" marR="0" lvl="0" indent="-228600" algn="l" defTabSz="457200" rtl="0" eaLnBrk="1" fontAlgn="auto" latinLnBrk="0" hangingPunct="1">
              <a:lnSpc>
                <a:spcPct val="100000"/>
              </a:lnSpc>
              <a:spcBef>
                <a:spcPct val="20000"/>
              </a:spcBef>
              <a:spcAft>
                <a:spcPts val="0"/>
              </a:spcAft>
              <a:buClr>
                <a:schemeClr val="accent2">
                  <a:lumMod val="50000"/>
                </a:schemeClr>
              </a:buClr>
              <a:buSzTx/>
              <a:buFont typeface="Arial"/>
              <a:buChar char="•"/>
              <a:tabLst/>
              <a:defRPr/>
            </a:pPr>
            <a:endParaRPr kumimoji="0" lang="en-US" sz="2800" b="0" i="0" u="none" strike="noStrike" kern="1200" cap="none" spc="0" normalizeH="0" baseline="0" noProof="0" dirty="0" smtClean="0">
              <a:ln>
                <a:noFill/>
              </a:ln>
              <a:solidFill>
                <a:srgbClr val="000000"/>
              </a:solidFill>
              <a:effectLst/>
              <a:uLnTx/>
              <a:uFillTx/>
              <a:ea typeface="+mn-ea"/>
              <a:cs typeface="Century Gothic"/>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What is Universal Design for Learning?</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pic>
        <p:nvPicPr>
          <p:cNvPr id="4" name="Picture 2">
            <a:hlinkClick r:id="rId3"/>
          </p:cNvPr>
          <p:cNvPicPr>
            <a:picLocks noChangeAspect="1" noChangeArrowheads="1"/>
          </p:cNvPicPr>
          <p:nvPr/>
        </p:nvPicPr>
        <p:blipFill>
          <a:blip r:embed="rId4" cstate="print"/>
          <a:srcRect l="24375" t="36667" r="40625" b="27500"/>
          <a:stretch>
            <a:fillRect/>
          </a:stretch>
        </p:blipFill>
        <p:spPr bwMode="auto">
          <a:xfrm>
            <a:off x="2438400" y="1752600"/>
            <a:ext cx="4267200" cy="3276600"/>
          </a:xfrm>
          <a:prstGeom prst="rect">
            <a:avLst/>
          </a:prstGeom>
          <a:noFill/>
          <a:ln w="9525">
            <a:noFill/>
            <a:miter lim="800000"/>
            <a:headEnd/>
            <a:tailEnd/>
          </a:ln>
        </p:spPr>
      </p:pic>
      <p:sp>
        <p:nvSpPr>
          <p:cNvPr id="6" name="Rectangle 5"/>
          <p:cNvSpPr/>
          <p:nvPr/>
        </p:nvSpPr>
        <p:spPr>
          <a:xfrm>
            <a:off x="1838856" y="5205968"/>
            <a:ext cx="6705600" cy="369332"/>
          </a:xfrm>
          <a:prstGeom prst="rect">
            <a:avLst/>
          </a:prstGeom>
        </p:spPr>
        <p:txBody>
          <a:bodyPr wrap="square">
            <a:spAutoFit/>
          </a:bodyPr>
          <a:lstStyle/>
          <a:p>
            <a:r>
              <a:rPr lang="en-US" b="1" dirty="0" smtClean="0">
                <a:solidFill>
                  <a:srgbClr val="000000"/>
                </a:solidFill>
                <a:cs typeface="Century Gothic"/>
                <a:hlinkClick r:id="rId5"/>
              </a:rPr>
              <a:t>http://www.cast.org/library/video/udl_intro/index.html</a:t>
            </a:r>
            <a:r>
              <a:rPr lang="en-US" b="1" dirty="0" smtClean="0">
                <a:solidFill>
                  <a:srgbClr val="000000"/>
                </a:solidFill>
                <a:cs typeface="Century Gothic"/>
              </a:rPr>
              <a:t> </a:t>
            </a:r>
            <a:endParaRPr lang="en-US" b="1" dirty="0">
              <a:solidFill>
                <a:srgbClr val="000000"/>
              </a:solidFill>
              <a:cs typeface="Century Gothic"/>
            </a:endParaRPr>
          </a:p>
        </p:txBody>
      </p:sp>
      <p:pic>
        <p:nvPicPr>
          <p:cNvPr id="7" name="Picture 6" descr="film.bmp">
            <a:hlinkClick r:id="rId6"/>
          </p:cNvPr>
          <p:cNvPicPr>
            <a:picLocks noChangeAspect="1"/>
          </p:cNvPicPr>
          <p:nvPr/>
        </p:nvPicPr>
        <p:blipFill>
          <a:blip r:embed="rId7"/>
          <a:srcRect/>
          <a:stretch>
            <a:fillRect/>
          </a:stretch>
        </p:blipFill>
        <p:spPr bwMode="auto">
          <a:xfrm>
            <a:off x="1" y="57785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685799" y="152400"/>
            <a:ext cx="7391401"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How is UDL Defined?</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Rectangle 3"/>
          <p:cNvSpPr>
            <a:spLocks noChangeArrowheads="1"/>
          </p:cNvSpPr>
          <p:nvPr/>
        </p:nvSpPr>
        <p:spPr bwMode="auto">
          <a:xfrm>
            <a:off x="457200" y="1752600"/>
            <a:ext cx="8305800" cy="4678204"/>
          </a:xfrm>
          <a:prstGeom prst="rect">
            <a:avLst/>
          </a:prstGeom>
          <a:noFill/>
          <a:ln w="9525">
            <a:noFill/>
            <a:miter lim="800000"/>
            <a:headEnd/>
            <a:tailEnd/>
          </a:ln>
        </p:spPr>
        <p:txBody>
          <a:bodyPr>
            <a:spAutoFit/>
          </a:bodyPr>
          <a:lstStyle/>
          <a:p>
            <a:pPr eaLnBrk="0" hangingPunct="0">
              <a:defRPr/>
            </a:pPr>
            <a:r>
              <a:rPr lang="en-US" sz="3200" dirty="0">
                <a:solidFill>
                  <a:srgbClr val="000000"/>
                </a:solidFill>
                <a:cs typeface="Century Gothic"/>
              </a:rPr>
              <a:t>The term UDL means a scientifically valid framework for guiding educational practice that:</a:t>
            </a:r>
          </a:p>
          <a:p>
            <a:pPr eaLnBrk="0" hangingPunct="0">
              <a:defRPr/>
            </a:pPr>
            <a:endParaRPr lang="en-US" sz="1400" dirty="0">
              <a:solidFill>
                <a:schemeClr val="tx1">
                  <a:lumMod val="75000"/>
                  <a:lumOff val="25000"/>
                </a:schemeClr>
              </a:solidFill>
              <a:cs typeface="Century Gothic"/>
            </a:endParaRPr>
          </a:p>
          <a:p>
            <a:pPr marL="457200" indent="-457200" eaLnBrk="0" hangingPunct="0">
              <a:buClr>
                <a:srgbClr val="6699CC"/>
              </a:buClr>
              <a:defRPr/>
            </a:pPr>
            <a:r>
              <a:rPr lang="en-US" sz="2800" dirty="0" smtClean="0">
                <a:solidFill>
                  <a:schemeClr val="tx1">
                    <a:lumMod val="75000"/>
                    <a:lumOff val="25000"/>
                  </a:schemeClr>
                </a:solidFill>
                <a:cs typeface="Century Gothic"/>
              </a:rPr>
              <a:t>	</a:t>
            </a:r>
            <a:r>
              <a:rPr lang="en-US" sz="2800" dirty="0" smtClean="0">
                <a:solidFill>
                  <a:srgbClr val="000000"/>
                </a:solidFill>
                <a:cs typeface="Century Gothic"/>
              </a:rPr>
              <a:t>Provides </a:t>
            </a:r>
            <a:r>
              <a:rPr lang="en-US" sz="2800" dirty="0">
                <a:solidFill>
                  <a:srgbClr val="000000"/>
                </a:solidFill>
                <a:cs typeface="Century Gothic"/>
              </a:rPr>
              <a:t>flexibility in the </a:t>
            </a:r>
            <a:r>
              <a:rPr lang="en-US" sz="2800" dirty="0" smtClean="0">
                <a:solidFill>
                  <a:srgbClr val="000000"/>
                </a:solidFill>
                <a:cs typeface="Century Gothic"/>
              </a:rPr>
              <a:t>ways students are engaged </a:t>
            </a:r>
            <a:r>
              <a:rPr lang="en-US" sz="2800" b="1" dirty="0" smtClean="0">
                <a:solidFill>
                  <a:srgbClr val="008000"/>
                </a:solidFill>
                <a:cs typeface="Century Gothic"/>
              </a:rPr>
              <a:t>(engagement)</a:t>
            </a:r>
            <a:r>
              <a:rPr lang="en-US" sz="2800" dirty="0" smtClean="0">
                <a:solidFill>
                  <a:srgbClr val="000000"/>
                </a:solidFill>
                <a:cs typeface="Century Gothic"/>
              </a:rPr>
              <a:t>, </a:t>
            </a:r>
            <a:r>
              <a:rPr lang="en-US" sz="2800" dirty="0">
                <a:solidFill>
                  <a:srgbClr val="000000"/>
                </a:solidFill>
                <a:cs typeface="Century Gothic"/>
              </a:rPr>
              <a:t>information is presented </a:t>
            </a:r>
            <a:r>
              <a:rPr lang="en-US" sz="2800" b="1" dirty="0">
                <a:solidFill>
                  <a:srgbClr val="660066"/>
                </a:solidFill>
                <a:cs typeface="Century Gothic"/>
              </a:rPr>
              <a:t>(recognition)</a:t>
            </a:r>
            <a:r>
              <a:rPr lang="en-US" sz="2800" dirty="0">
                <a:solidFill>
                  <a:srgbClr val="000000"/>
                </a:solidFill>
                <a:cs typeface="Century Gothic"/>
              </a:rPr>
              <a:t>,</a:t>
            </a:r>
            <a:r>
              <a:rPr lang="en-US" sz="2800" dirty="0" smtClean="0">
                <a:solidFill>
                  <a:srgbClr val="000000"/>
                </a:solidFill>
                <a:cs typeface="Century Gothic"/>
              </a:rPr>
              <a:t> and in </a:t>
            </a:r>
            <a:r>
              <a:rPr lang="en-US" sz="2800" dirty="0">
                <a:solidFill>
                  <a:srgbClr val="000000"/>
                </a:solidFill>
                <a:cs typeface="Century Gothic"/>
              </a:rPr>
              <a:t>the ways students respond or demonstrate knowledge and skills </a:t>
            </a:r>
            <a:r>
              <a:rPr lang="en-US" sz="2800" b="1" dirty="0">
                <a:solidFill>
                  <a:srgbClr val="0000FF"/>
                </a:solidFill>
                <a:cs typeface="Century Gothic"/>
              </a:rPr>
              <a:t>(action and expression)</a:t>
            </a:r>
            <a:r>
              <a:rPr lang="en-US" sz="2800" dirty="0">
                <a:solidFill>
                  <a:srgbClr val="000000"/>
                </a:solidFill>
                <a:cs typeface="Century Gothic"/>
              </a:rPr>
              <a:t>,</a:t>
            </a:r>
            <a:r>
              <a:rPr lang="en-US" sz="2800" dirty="0" smtClean="0">
                <a:solidFill>
                  <a:srgbClr val="000000"/>
                </a:solidFill>
                <a:cs typeface="Century Gothic"/>
              </a:rPr>
              <a:t> and... </a:t>
            </a:r>
            <a:endParaRPr lang="en-US" sz="2800" dirty="0">
              <a:solidFill>
                <a:srgbClr val="000000"/>
              </a:solidFill>
              <a:cs typeface="Century Gothic"/>
            </a:endParaRPr>
          </a:p>
          <a:p>
            <a:pPr marL="457200" indent="-457200" eaLnBrk="0" hangingPunct="0">
              <a:buClr>
                <a:srgbClr val="6699CC"/>
              </a:buClr>
              <a:buFont typeface="+mj-lt"/>
              <a:buAutoNum type="alphaLcParenR"/>
              <a:defRPr/>
            </a:pPr>
            <a:endParaRPr lang="en-US" sz="2400" dirty="0">
              <a:solidFill>
                <a:schemeClr val="accent2">
                  <a:lumMod val="50000"/>
                </a:schemeClr>
              </a:solidFill>
              <a:cs typeface="+mn-cs"/>
            </a:endParaRPr>
          </a:p>
          <a:p>
            <a:pPr marL="457200" indent="-457200" eaLnBrk="0" hangingPunct="0">
              <a:buClr>
                <a:srgbClr val="6699CC"/>
              </a:buClr>
              <a:defRPr/>
            </a:pPr>
            <a:r>
              <a:rPr lang="en-US" sz="2400" dirty="0" smtClean="0">
                <a:solidFill>
                  <a:schemeClr val="accent2">
                    <a:lumMod val="50000"/>
                  </a:schemeClr>
                </a:solidFill>
                <a:cs typeface="+mn-cs"/>
              </a:rPr>
              <a:t>	</a:t>
            </a:r>
            <a:endParaRPr lang="en-US" sz="2800" b="1" dirty="0">
              <a:solidFill>
                <a:srgbClr val="0F0F0F"/>
              </a:solidFill>
              <a:cs typeface="+mn-cs"/>
            </a:endParaRPr>
          </a:p>
          <a:p>
            <a:pPr eaLnBrk="0" hangingPunct="0">
              <a:defRPr/>
            </a:pPr>
            <a:endParaRPr lang="en-US" sz="1600" b="1" dirty="0">
              <a:solidFill>
                <a:srgbClr val="0F0F0F"/>
              </a:solidFill>
              <a:cs typeface="+mn-cs"/>
            </a:endParaRPr>
          </a:p>
          <a:p>
            <a:pPr eaLnBrk="0" hangingPunct="0">
              <a:defRPr/>
            </a:pPr>
            <a:endParaRPr lang="en-US" sz="1600" b="1" dirty="0">
              <a:solidFill>
                <a:srgbClr val="0F0F0F"/>
              </a:solidFill>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685799" y="152400"/>
            <a:ext cx="7391401"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How is UDL Defined?</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Rectangle 3"/>
          <p:cNvSpPr>
            <a:spLocks noChangeArrowheads="1"/>
          </p:cNvSpPr>
          <p:nvPr/>
        </p:nvSpPr>
        <p:spPr bwMode="auto">
          <a:xfrm>
            <a:off x="457200" y="1752600"/>
            <a:ext cx="8305800" cy="5755422"/>
          </a:xfrm>
          <a:prstGeom prst="rect">
            <a:avLst/>
          </a:prstGeom>
          <a:noFill/>
          <a:ln w="9525">
            <a:noFill/>
            <a:miter lim="800000"/>
            <a:headEnd/>
            <a:tailEnd/>
          </a:ln>
        </p:spPr>
        <p:txBody>
          <a:bodyPr>
            <a:spAutoFit/>
          </a:bodyPr>
          <a:lstStyle/>
          <a:p>
            <a:pPr eaLnBrk="0" hangingPunct="0">
              <a:defRPr/>
            </a:pPr>
            <a:r>
              <a:rPr lang="en-US" sz="3200" dirty="0">
                <a:solidFill>
                  <a:srgbClr val="000000"/>
                </a:solidFill>
                <a:cs typeface="Century Gothic"/>
              </a:rPr>
              <a:t>The term UDL means a scientifically valid framework for guiding educational practice that:</a:t>
            </a:r>
          </a:p>
          <a:p>
            <a:pPr eaLnBrk="0" hangingPunct="0">
              <a:defRPr/>
            </a:pPr>
            <a:endParaRPr lang="en-US" sz="2800" dirty="0">
              <a:solidFill>
                <a:srgbClr val="000000"/>
              </a:solidFill>
              <a:cs typeface="Century Gothic"/>
            </a:endParaRPr>
          </a:p>
          <a:p>
            <a:pPr marL="457200" indent="-457200" eaLnBrk="0" hangingPunct="0">
              <a:buClr>
                <a:srgbClr val="6699CC"/>
              </a:buClr>
              <a:defRPr/>
            </a:pPr>
            <a:r>
              <a:rPr lang="en-US" sz="2800" dirty="0" smtClean="0">
                <a:solidFill>
                  <a:srgbClr val="000000"/>
                </a:solidFill>
                <a:cs typeface="Century Gothic"/>
              </a:rPr>
              <a:t>	…reduces barriers in instruction, provides appropriate accommodations, supports, and challenges, and maintains high achievement expectations for all students, including students with disabilities  and students who are English Language Learners.  </a:t>
            </a:r>
          </a:p>
          <a:p>
            <a:pPr marL="457200" indent="-457200" eaLnBrk="0" hangingPunct="0">
              <a:buClr>
                <a:srgbClr val="6699CC"/>
              </a:buClr>
              <a:defRPr/>
            </a:pPr>
            <a:r>
              <a:rPr lang="en-US" sz="2800" dirty="0" smtClean="0">
                <a:solidFill>
                  <a:srgbClr val="000000"/>
                </a:solidFill>
                <a:cs typeface="Century Gothic"/>
              </a:rPr>
              <a:t>				(Higher Education Opportunity Act of 2008)</a:t>
            </a:r>
          </a:p>
          <a:p>
            <a:pPr marL="457200" indent="-457200" eaLnBrk="0" hangingPunct="0">
              <a:buClr>
                <a:srgbClr val="6699CC"/>
              </a:buClr>
              <a:buFont typeface="+mj-lt"/>
              <a:buAutoNum type="alphaLcParenR"/>
              <a:defRPr/>
            </a:pPr>
            <a:endParaRPr lang="en-US" sz="2400" dirty="0">
              <a:solidFill>
                <a:srgbClr val="000000"/>
              </a:solidFill>
              <a:cs typeface="+mn-cs"/>
            </a:endParaRPr>
          </a:p>
          <a:p>
            <a:pPr marL="457200" indent="-457200" eaLnBrk="0" hangingPunct="0">
              <a:buClr>
                <a:srgbClr val="6699CC"/>
              </a:buClr>
              <a:defRPr/>
            </a:pPr>
            <a:r>
              <a:rPr lang="en-US" sz="2400" dirty="0" smtClean="0">
                <a:solidFill>
                  <a:srgbClr val="000000"/>
                </a:solidFill>
                <a:cs typeface="+mn-cs"/>
              </a:rPr>
              <a:t>	</a:t>
            </a:r>
            <a:endParaRPr lang="en-US" sz="2800" dirty="0">
              <a:solidFill>
                <a:srgbClr val="000000"/>
              </a:solidFill>
              <a:cs typeface="+mn-cs"/>
            </a:endParaRPr>
          </a:p>
          <a:p>
            <a:pPr eaLnBrk="0" hangingPunct="0">
              <a:defRPr/>
            </a:pPr>
            <a:endParaRPr lang="en-US" sz="1600" dirty="0">
              <a:solidFill>
                <a:srgbClr val="000000"/>
              </a:solidFill>
              <a:cs typeface="+mn-cs"/>
            </a:endParaRPr>
          </a:p>
          <a:p>
            <a:pPr eaLnBrk="0" hangingPunct="0">
              <a:defRPr/>
            </a:pPr>
            <a:endParaRPr lang="en-US" sz="1600" dirty="0">
              <a:solidFill>
                <a:srgbClr val="000000"/>
              </a:solidFill>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6"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Is UDL Only for Students with Disabilities?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7" name="Text Placeholder 2"/>
          <p:cNvSpPr txBox="1">
            <a:spLocks/>
          </p:cNvSpPr>
          <p:nvPr/>
        </p:nvSpPr>
        <p:spPr>
          <a:xfrm>
            <a:off x="787400" y="1354667"/>
            <a:ext cx="7696199"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UDL is a framework to support the variability of learners that exist in all classrooms.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This includes gifted students, disengaged students, students with disabilities, students who are English learners, and even the mythical average student.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A Resurgence in UDL Practices?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762000" y="1536700"/>
            <a:ext cx="7696199"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pitchFamily="-65" charset="0"/>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Integrated into the California ELA Frameworks</a:t>
            </a:r>
          </a:p>
          <a:p>
            <a:pPr marL="342900" marR="0" lvl="0" indent="-342900" algn="l" defTabSz="457200" rtl="0" eaLnBrk="1" fontAlgn="auto" latinLnBrk="0" hangingPunct="1">
              <a:lnSpc>
                <a:spcPct val="100000"/>
              </a:lnSpc>
              <a:spcBef>
                <a:spcPct val="20000"/>
              </a:spcBef>
              <a:spcAft>
                <a:spcPts val="0"/>
              </a:spcAft>
              <a:buClrTx/>
              <a:buSzTx/>
              <a:buFont typeface="Arial" pitchFamily="-65" charset="0"/>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Maryland becomes the first state to approve education legislation directly addressing UDL</a:t>
            </a:r>
          </a:p>
          <a:p>
            <a:pPr marL="342900" marR="0" lvl="0" indent="-342900" algn="l" defTabSz="457200" rtl="0" eaLnBrk="1" fontAlgn="auto" latinLnBrk="0" hangingPunct="1">
              <a:lnSpc>
                <a:spcPct val="100000"/>
              </a:lnSpc>
              <a:spcBef>
                <a:spcPct val="20000"/>
              </a:spcBef>
              <a:spcAft>
                <a:spcPts val="0"/>
              </a:spcAft>
              <a:buClrTx/>
              <a:buSzTx/>
              <a:buFont typeface="Arial" pitchFamily="-65" charset="0"/>
              <a:buChar char="•"/>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The principles of UDL are one of the guiding principles for CCSS Consortiums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Integration of Cognition and Emotion</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838201" y="1600200"/>
            <a:ext cx="7696199" cy="436257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They (the UDL guidelines) explicitly call for the integration of emotion and cognition. We know that students continuously appraise their environment as good for them or bad for them—beneficial or threatening.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smtClean="0">
                <a:ln>
                  <a:noFill/>
                </a:ln>
                <a:solidFill>
                  <a:srgbClr val="000000"/>
                </a:solidFill>
                <a:effectLst/>
                <a:uLnTx/>
                <a:uFillTx/>
                <a:ea typeface="+mn-ea"/>
                <a:cs typeface="Century Gothic"/>
              </a:rPr>
              <a:t>			</a:t>
            </a:r>
            <a:r>
              <a:rPr kumimoji="0" lang="en-US" sz="1800" b="1" i="0" u="none" strike="noStrike" kern="1200" cap="none" spc="0" normalizeH="0" baseline="0" noProof="0" dirty="0" smtClean="0">
                <a:ln>
                  <a:noFill/>
                </a:ln>
                <a:solidFill>
                  <a:srgbClr val="000000"/>
                </a:solidFill>
                <a:effectLst/>
                <a:uLnTx/>
                <a:uFillTx/>
                <a:ea typeface="+mn-ea"/>
                <a:cs typeface="Century Gothic"/>
              </a:rPr>
              <a:t>- Universal Design for Leaning: Theory and Practice, 2014</a:t>
            </a:r>
            <a:endParaRPr kumimoji="0" lang="en-US" sz="1800" b="1"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0" y="0"/>
            <a:ext cx="9144000" cy="1569660"/>
          </a:xfrm>
          <a:prstGeom prst="rect">
            <a:avLst/>
          </a:prstGeom>
        </p:spPr>
        <p:txBody>
          <a:bodyPr wrap="square">
            <a:spAutoFit/>
          </a:bodyPr>
          <a:lstStyle/>
          <a:p>
            <a:pPr algn="ctr"/>
            <a:r>
              <a:rPr lang="en-US" sz="3200" b="1" dirty="0" smtClean="0">
                <a:solidFill>
                  <a:srgbClr val="000000"/>
                </a:solidFill>
                <a:ea typeface="ＭＳ Ｐゴシック" charset="0"/>
                <a:cs typeface="Century Gothic"/>
              </a:rPr>
              <a:t>What are the internal and external barriers that keep our students, and ourselves, from striving towards our goals? </a:t>
            </a:r>
            <a:endParaRPr lang="en-US" sz="3200" dirty="0">
              <a:solidFill>
                <a:srgbClr val="000000"/>
              </a:solidFill>
              <a:cs typeface="Century Gothic"/>
            </a:endParaRPr>
          </a:p>
        </p:txBody>
      </p:sp>
      <p:sp>
        <p:nvSpPr>
          <p:cNvPr id="4" name="Rectangle 3"/>
          <p:cNvSpPr/>
          <p:nvPr/>
        </p:nvSpPr>
        <p:spPr>
          <a:xfrm>
            <a:off x="1090612" y="4572000"/>
            <a:ext cx="6705600" cy="1384995"/>
          </a:xfrm>
          <a:prstGeom prst="rect">
            <a:avLst/>
          </a:prstGeom>
        </p:spPr>
        <p:txBody>
          <a:bodyPr wrap="square">
            <a:spAutoFit/>
          </a:bodyPr>
          <a:lstStyle/>
          <a:p>
            <a:pPr algn="ctr">
              <a:defRPr/>
            </a:pPr>
            <a:r>
              <a:rPr lang="en-US" sz="2800" kern="0" dirty="0" smtClean="0">
                <a:solidFill>
                  <a:srgbClr val="000000"/>
                </a:solidFill>
                <a:ea typeface="ＭＳ Ｐゴシック" charset="0"/>
                <a:cs typeface="Century Gothic"/>
              </a:rPr>
              <a:t>What could happen if we never gave up on ourselves and others?  And our students never gave up on themselves? </a:t>
            </a:r>
            <a:endParaRPr lang="en-US" sz="2800" kern="0" dirty="0">
              <a:solidFill>
                <a:srgbClr val="000000"/>
              </a:solidFill>
              <a:ea typeface="ＭＳ Ｐゴシック" charset="0"/>
              <a:cs typeface="Century Gothic"/>
            </a:endParaRPr>
          </a:p>
        </p:txBody>
      </p:sp>
      <p:pic>
        <p:nvPicPr>
          <p:cNvPr id="6" name="Picture 5" descr="Screen Shot 2014-08-20 at 9.12.44 AM.png">
            <a:hlinkClick r:id="rId3"/>
          </p:cNvPr>
          <p:cNvPicPr>
            <a:picLocks noChangeAspect="1"/>
          </p:cNvPicPr>
          <p:nvPr/>
        </p:nvPicPr>
        <p:blipFill>
          <a:blip r:embed="rId4"/>
          <a:srcRect l="22745" r="7451" b="12960"/>
          <a:stretch>
            <a:fillRect/>
          </a:stretch>
        </p:blipFill>
        <p:spPr>
          <a:xfrm>
            <a:off x="2667000" y="1571893"/>
            <a:ext cx="4131613" cy="2806005"/>
          </a:xfrm>
          <a:prstGeom prst="rect">
            <a:avLst/>
          </a:prstGeom>
        </p:spPr>
      </p:pic>
      <p:pic>
        <p:nvPicPr>
          <p:cNvPr id="7" name="Picture 6" descr="film.bmp">
            <a:hlinkClick r:id="rId5"/>
          </p:cNvPr>
          <p:cNvPicPr>
            <a:picLocks noChangeAspect="1"/>
          </p:cNvPicPr>
          <p:nvPr/>
        </p:nvPicPr>
        <p:blipFill>
          <a:blip r:embed="rId6"/>
          <a:srcRect/>
          <a:stretch>
            <a:fillRect/>
          </a:stretch>
        </p:blipFill>
        <p:spPr bwMode="auto">
          <a:xfrm>
            <a:off x="0" y="5512162"/>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42852" y="-187582"/>
            <a:ext cx="8043947" cy="1330582"/>
          </a:xfrm>
        </p:spPr>
        <p:txBody>
          <a:bodyPr>
            <a:normAutofit/>
          </a:bodyPr>
          <a:lstStyle/>
          <a:p>
            <a:r>
              <a:rPr lang="en-US" sz="4400" u="sng" dirty="0" smtClean="0"/>
              <a:t>Outcomes </a:t>
            </a:r>
            <a:endParaRPr lang="en-US" sz="4400" u="sng" dirty="0"/>
          </a:p>
        </p:txBody>
      </p:sp>
      <p:sp>
        <p:nvSpPr>
          <p:cNvPr id="3" name="Content Placeholder 2"/>
          <p:cNvSpPr>
            <a:spLocks noGrp="1"/>
          </p:cNvSpPr>
          <p:nvPr>
            <p:ph idx="1"/>
          </p:nvPr>
        </p:nvSpPr>
        <p:spPr>
          <a:xfrm>
            <a:off x="368300" y="829733"/>
            <a:ext cx="8534400" cy="6587067"/>
          </a:xfrm>
        </p:spPr>
        <p:txBody>
          <a:bodyPr>
            <a:normAutofit fontScale="62500" lnSpcReduction="20000"/>
          </a:bodyPr>
          <a:lstStyle/>
          <a:p>
            <a:pPr>
              <a:buNone/>
            </a:pPr>
            <a:r>
              <a:rPr lang="en-US" sz="1882" dirty="0" smtClean="0"/>
              <a:t> </a:t>
            </a:r>
          </a:p>
          <a:p>
            <a:pPr lvl="0"/>
            <a:r>
              <a:rPr lang="en-US" sz="4960" dirty="0" smtClean="0"/>
              <a:t>Participants will strengthen their ability to develop </a:t>
            </a:r>
            <a:r>
              <a:rPr lang="en-US" sz="4960" dirty="0" err="1" smtClean="0"/>
              <a:t>IEPs</a:t>
            </a:r>
            <a:r>
              <a:rPr lang="en-US" sz="4960" dirty="0" smtClean="0"/>
              <a:t> based on the CCSS that result in educational benefit</a:t>
            </a:r>
          </a:p>
          <a:p>
            <a:pPr lvl="0">
              <a:buNone/>
            </a:pPr>
            <a:endParaRPr lang="en-US" dirty="0" smtClean="0"/>
          </a:p>
          <a:p>
            <a:pPr lvl="0"/>
            <a:r>
              <a:rPr lang="en-US" sz="4960" dirty="0" smtClean="0"/>
              <a:t>Participants will identify the characteristics of a student who is prepared for college and career success as defined by the CCSS, ELA College and Career Anchor Standards, Mathematical Practices, Smarter Balanced, and the National Center and State Collaborative</a:t>
            </a:r>
          </a:p>
          <a:p>
            <a:pPr lvl="0">
              <a:buNone/>
            </a:pPr>
            <a:endParaRPr lang="en-US" dirty="0" smtClean="0"/>
          </a:p>
          <a:p>
            <a:pPr lvl="0"/>
            <a:r>
              <a:rPr lang="en-US" sz="4960" dirty="0" smtClean="0"/>
              <a:t>Participants will create reasonably calculated </a:t>
            </a:r>
            <a:r>
              <a:rPr lang="en-US" sz="4960" dirty="0" err="1" smtClean="0"/>
              <a:t>IEPs</a:t>
            </a:r>
            <a:r>
              <a:rPr lang="en-US" sz="4960" dirty="0" smtClean="0"/>
              <a:t> that focus on independence, self-determination, problem-solving skills, etc. that are based on a student’s strengths, interests, preferences</a:t>
            </a:r>
          </a:p>
        </p:txBody>
      </p:sp>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90500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“Curriculum” Defined</a:t>
            </a:r>
            <a:r>
              <a:rPr kumimoji="0" lang="en-US" sz="3200" b="1" i="0" u="none" strike="noStrike" kern="1200" cap="none" spc="0" normalizeH="0" baseline="0" noProof="0" dirty="0" smtClean="0">
                <a:ln>
                  <a:noFill/>
                </a:ln>
                <a:solidFill>
                  <a:srgbClr val="000000"/>
                </a:solidFill>
                <a:effectLst/>
                <a:uLnTx/>
                <a:uFillTx/>
                <a:ea typeface="+mj-ea"/>
                <a:cs typeface="Century Gothic"/>
              </a:rPr>
              <a:t/>
            </a:r>
            <a:br>
              <a:rPr kumimoji="0" lang="en-US" sz="3200" b="1" i="0" u="none" strike="noStrike" kern="1200" cap="none" spc="0" normalizeH="0" baseline="0" noProof="0" dirty="0" smtClean="0">
                <a:ln>
                  <a:noFill/>
                </a:ln>
                <a:solidFill>
                  <a:srgbClr val="000000"/>
                </a:solidFill>
                <a:effectLst/>
                <a:uLnTx/>
                <a:uFillTx/>
                <a:ea typeface="+mj-ea"/>
                <a:cs typeface="Century Gothic"/>
              </a:rPr>
            </a:br>
            <a:r>
              <a:rPr kumimoji="0" lang="en-US" sz="2800" b="1" i="0" u="none" strike="noStrike" kern="1200" cap="none" spc="0" normalizeH="0" baseline="0" noProof="0" dirty="0" smtClean="0">
                <a:ln>
                  <a:noFill/>
                </a:ln>
                <a:solidFill>
                  <a:srgbClr val="000000"/>
                </a:solidFill>
                <a:effectLst/>
                <a:uLnTx/>
                <a:uFillTx/>
                <a:ea typeface="+mj-ea"/>
                <a:cs typeface="Century Gothic"/>
              </a:rPr>
              <a:t>A Copernican Shift</a:t>
            </a:r>
            <a:endParaRPr kumimoji="0" lang="en-US" sz="2800" b="1"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1555409" y="1981200"/>
            <a:ext cx="7696199" cy="436257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Goals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Assessment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Methods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Materials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rgbClr val="000000"/>
              </a:solidFill>
              <a:effectLst/>
              <a:uLnTx/>
              <a:uFillTx/>
              <a:ea typeface="+mn-ea"/>
              <a:cs typeface="Century Gothic"/>
            </a:endParaRPr>
          </a:p>
        </p:txBody>
      </p:sp>
      <p:pic>
        <p:nvPicPr>
          <p:cNvPr id="6" name="Picture 5" descr="Screen Shot 2014-08-20 at 11.17.32 AM.png"/>
          <p:cNvPicPr>
            <a:picLocks noChangeAspect="1"/>
          </p:cNvPicPr>
          <p:nvPr/>
        </p:nvPicPr>
        <p:blipFill>
          <a:blip r:embed="rId3"/>
          <a:stretch>
            <a:fillRect/>
          </a:stretch>
        </p:blipFill>
        <p:spPr>
          <a:xfrm>
            <a:off x="5403509" y="0"/>
            <a:ext cx="3740490" cy="67056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Goals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1181101" y="1354667"/>
            <a:ext cx="7696199" cy="436257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Separate the means from the ends;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Consider all three learning networks;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Challenge all learners; </a:t>
            </a:r>
          </a:p>
          <a:p>
            <a:pPr marL="0" marR="0" lvl="0" indent="0" algn="l" defTabSz="457200" rtl="0" eaLnBrk="1" fontAlgn="auto" latinLnBrk="0" hangingPunct="1">
              <a:lnSpc>
                <a:spcPct val="100000"/>
              </a:lnSpc>
              <a:spcBef>
                <a:spcPct val="20000"/>
              </a:spcBef>
              <a:spcAft>
                <a:spcPts val="0"/>
              </a:spcAft>
              <a:buClrTx/>
              <a:buSzTx/>
              <a:buFont typeface="Arial"/>
              <a:buChar char="•"/>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 Actively involve learners</a:t>
            </a:r>
            <a:endParaRPr kumimoji="0" lang="en-US" sz="3200"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Standard/Goal Analysis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304800" y="1600200"/>
            <a:ext cx="8458200"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000000"/>
                </a:solidFill>
                <a:effectLst/>
                <a:uLnTx/>
                <a:uFillTx/>
                <a:ea typeface="+mn-ea"/>
                <a:cs typeface="Century Gothic"/>
              </a:rPr>
              <a:t>Tell and write time.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sng" strike="noStrike" kern="1200" cap="none" spc="0" normalizeH="0" baseline="0" noProof="0" dirty="0" smtClean="0">
                <a:ln>
                  <a:noFill/>
                </a:ln>
                <a:solidFill>
                  <a:srgbClr val="000000"/>
                </a:solidFill>
                <a:effectLst/>
                <a:uLnTx/>
                <a:uFillTx/>
                <a:ea typeface="+mn-ea"/>
                <a:cs typeface="Century Gothic"/>
              </a:rPr>
              <a:t>CCSS.Math.Content.1.MD.B.3:</a:t>
            </a:r>
            <a:br>
              <a:rPr kumimoji="0" lang="en-US" sz="3200" b="0" i="0" u="sng" strike="noStrike" kern="1200" cap="none" spc="0" normalizeH="0" baseline="0" noProof="0" dirty="0" smtClean="0">
                <a:ln>
                  <a:noFill/>
                </a:ln>
                <a:solidFill>
                  <a:srgbClr val="000000"/>
                </a:solidFill>
                <a:effectLst/>
                <a:uLnTx/>
                <a:uFillTx/>
                <a:ea typeface="+mn-ea"/>
                <a:cs typeface="Century Gothic"/>
              </a:rPr>
            </a:br>
            <a:r>
              <a:rPr kumimoji="0" lang="en-US" sz="3200" b="0" i="0" u="none" strike="noStrike" kern="1200" cap="none" spc="0" normalizeH="0" baseline="0" noProof="0" dirty="0" smtClean="0">
                <a:ln>
                  <a:noFill/>
                </a:ln>
                <a:solidFill>
                  <a:srgbClr val="000000"/>
                </a:solidFill>
                <a:effectLst/>
                <a:uLnTx/>
                <a:uFillTx/>
                <a:ea typeface="+mn-ea"/>
                <a:cs typeface="Century Gothic"/>
              </a:rPr>
              <a:t>Tell and write time in hours and half-hours using analog and digital clocks.</a:t>
            </a:r>
          </a:p>
          <a:p>
            <a:pPr marL="347472" marR="0" lvl="0" indent="-342900" algn="l" defTabSz="457200" rtl="0" eaLnBrk="1" fontAlgn="auto" latinLnBrk="0" hangingPunct="1">
              <a:lnSpc>
                <a:spcPct val="100000"/>
              </a:lnSpc>
              <a:spcBef>
                <a:spcPts val="0"/>
              </a:spcBef>
              <a:spcAft>
                <a:spcPts val="0"/>
              </a:spcAft>
              <a:buClrTx/>
              <a:buSzTx/>
              <a:buFont typeface="Arial"/>
              <a:buNone/>
              <a:tabLst/>
              <a:defRPr/>
            </a:pPr>
            <a:endParaRPr kumimoji="0" lang="en-US" sz="3200" b="0" i="0" u="sng" strike="noStrike" kern="1200" cap="none" spc="0" normalizeH="0" baseline="0" noProof="0" dirty="0" smtClean="0">
              <a:ln>
                <a:noFill/>
              </a:ln>
              <a:solidFill>
                <a:srgbClr val="000000"/>
              </a:solidFill>
              <a:effectLst/>
              <a:uLnTx/>
              <a:uFillTx/>
              <a:ea typeface="+mn-ea"/>
              <a:cs typeface="Century Gothic"/>
            </a:endParaRPr>
          </a:p>
          <a:p>
            <a:pPr marL="347472" marR="0" lvl="0" indent="-342900" algn="l" defTabSz="457200" rtl="0" eaLnBrk="1" fontAlgn="auto" latinLnBrk="0" hangingPunct="1">
              <a:lnSpc>
                <a:spcPct val="100000"/>
              </a:lnSpc>
              <a:spcBef>
                <a:spcPts val="0"/>
              </a:spcBef>
              <a:spcAft>
                <a:spcPts val="0"/>
              </a:spcAft>
              <a:buClrTx/>
              <a:buSzTx/>
              <a:buFont typeface="Arial"/>
              <a:buNone/>
              <a:tabLst/>
              <a:defRPr/>
            </a:pPr>
            <a:r>
              <a:rPr kumimoji="0" lang="en-US" sz="3200" b="0" i="0" u="sng" strike="noStrike" kern="1200" cap="none" spc="0" normalizeH="0" baseline="0" noProof="0" dirty="0" smtClean="0">
                <a:ln>
                  <a:noFill/>
                </a:ln>
                <a:solidFill>
                  <a:srgbClr val="000000"/>
                </a:solidFill>
                <a:effectLst/>
                <a:uLnTx/>
                <a:uFillTx/>
                <a:ea typeface="+mn-ea"/>
                <a:cs typeface="Century Gothic"/>
              </a:rPr>
              <a:t>Goal:</a:t>
            </a:r>
          </a:p>
          <a:p>
            <a:pPr marL="347472" marR="0" lvl="0" indent="-342900" algn="l" defTabSz="457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smtClean="0">
                <a:ln>
                  <a:noFill/>
                </a:ln>
                <a:solidFill>
                  <a:srgbClr val="000000"/>
                </a:solidFill>
                <a:effectLst/>
                <a:uLnTx/>
                <a:uFillTx/>
                <a:ea typeface="+mn-ea"/>
                <a:cs typeface="Century Gothic"/>
              </a:rPr>
              <a:t>	Students will express time in hours and half-hours using analog and digital clocks.</a:t>
            </a:r>
            <a:endParaRPr kumimoji="0" lang="en-US" sz="3200" b="0"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Watch Your Verbs!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0" y="1354667"/>
            <a:ext cx="10058398"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Apply	 		Demonstrate		Identify			Order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Assess	       	Describe			Interpret		Predict</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Classify	       	Diagram			Label				Reproduce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Compose	  	Distinguish	  		Locate			Solve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Construct</a:t>
            </a:r>
            <a:r>
              <a:rPr kumimoji="0" lang="en-US" sz="3200" i="0" u="none" strike="noStrike" kern="1200" cap="none" spc="0" normalizeH="0" noProof="0" dirty="0" smtClean="0">
                <a:ln>
                  <a:noFill/>
                </a:ln>
                <a:solidFill>
                  <a:srgbClr val="000000"/>
                </a:solidFill>
                <a:effectLst/>
                <a:uLnTx/>
                <a:uFillTx/>
                <a:ea typeface="+mn-ea"/>
                <a:cs typeface="Century Gothic"/>
              </a:rPr>
              <a:t>    	</a:t>
            </a:r>
            <a:r>
              <a:rPr kumimoji="0" lang="en-US" sz="3200" i="0" u="none" strike="noStrike" kern="1200" cap="none" spc="0" normalizeH="0" baseline="0" noProof="0" dirty="0" smtClean="0">
                <a:ln>
                  <a:noFill/>
                </a:ln>
                <a:solidFill>
                  <a:srgbClr val="000000"/>
                </a:solidFill>
                <a:effectLst/>
                <a:uLnTx/>
                <a:uFillTx/>
                <a:ea typeface="+mn-ea"/>
                <a:cs typeface="Century Gothic"/>
              </a:rPr>
              <a:t>Estimate			Measure		State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baseline="0" noProof="0" dirty="0" smtClean="0">
                <a:ln>
                  <a:noFill/>
                </a:ln>
                <a:solidFill>
                  <a:srgbClr val="000000"/>
                </a:solidFill>
                <a:effectLst/>
                <a:uLnTx/>
                <a:uFillTx/>
                <a:ea typeface="+mn-ea"/>
                <a:cs typeface="Century Gothic"/>
              </a:rPr>
              <a:t>Define	       	Evaluate			Name			Translate</a:t>
            </a:r>
            <a:endParaRPr kumimoji="0" lang="en-US" sz="3200" i="0" u="none" strike="noStrike" kern="1200" cap="none" spc="0" normalizeH="0" baseline="0" noProof="0" dirty="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Assessment</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228600" y="2743200"/>
            <a:ext cx="7696199" cy="4362574"/>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000000"/>
                </a:solidFill>
                <a:effectLst/>
                <a:uLnTx/>
                <a:uFillTx/>
                <a:ea typeface="+mn-ea"/>
                <a:cs typeface="Century Gothic"/>
              </a:rPr>
              <a:t>Formative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smtClean="0">
                <a:ln>
                  <a:noFill/>
                </a:ln>
                <a:solidFill>
                  <a:srgbClr val="000000"/>
                </a:solidFill>
                <a:effectLst/>
                <a:uLnTx/>
                <a:uFillTx/>
                <a:ea typeface="+mn-ea"/>
                <a:cs typeface="Century Gothic"/>
              </a:rPr>
              <a:t>Summative </a:t>
            </a:r>
          </a:p>
        </p:txBody>
      </p:sp>
      <p:sp>
        <p:nvSpPr>
          <p:cNvPr id="6" name="Chevron 5"/>
          <p:cNvSpPr/>
          <p:nvPr/>
        </p:nvSpPr>
        <p:spPr>
          <a:xfrm>
            <a:off x="2590800" y="2743200"/>
            <a:ext cx="1981200" cy="1219200"/>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7" name="TextBox 6"/>
          <p:cNvSpPr txBox="1"/>
          <p:nvPr/>
        </p:nvSpPr>
        <p:spPr>
          <a:xfrm>
            <a:off x="4800600" y="1318021"/>
            <a:ext cx="4191000" cy="4493538"/>
          </a:xfrm>
          <a:prstGeom prst="rect">
            <a:avLst/>
          </a:prstGeom>
          <a:noFill/>
        </p:spPr>
        <p:txBody>
          <a:bodyPr wrap="square" rtlCol="0">
            <a:spAutoFit/>
          </a:bodyPr>
          <a:lstStyle/>
          <a:p>
            <a:pPr>
              <a:buFont typeface="Arial"/>
              <a:buChar char="•"/>
            </a:pPr>
            <a:r>
              <a:rPr lang="en-US" sz="2800" dirty="0" smtClean="0">
                <a:solidFill>
                  <a:srgbClr val="000000"/>
                </a:solidFill>
                <a:cs typeface="Century Gothic"/>
              </a:rPr>
              <a:t> Are ongoing and focused  </a:t>
            </a:r>
          </a:p>
          <a:p>
            <a:r>
              <a:rPr lang="en-US" sz="2800" dirty="0" smtClean="0">
                <a:solidFill>
                  <a:srgbClr val="000000"/>
                </a:solidFill>
                <a:cs typeface="Century Gothic"/>
              </a:rPr>
              <a:t>  on learner progress</a:t>
            </a:r>
          </a:p>
          <a:p>
            <a:endParaRPr lang="en-US" sz="1100" dirty="0" smtClean="0">
              <a:solidFill>
                <a:srgbClr val="000000"/>
              </a:solidFill>
              <a:cs typeface="Century Gothic"/>
            </a:endParaRPr>
          </a:p>
          <a:p>
            <a:pPr>
              <a:buFont typeface="Arial"/>
              <a:buChar char="•"/>
            </a:pPr>
            <a:r>
              <a:rPr lang="en-US" sz="2800" dirty="0" smtClean="0">
                <a:solidFill>
                  <a:srgbClr val="000000"/>
                </a:solidFill>
                <a:cs typeface="Century Gothic"/>
              </a:rPr>
              <a:t> Measure both product </a:t>
            </a:r>
          </a:p>
          <a:p>
            <a:r>
              <a:rPr lang="en-US" sz="2800" dirty="0" smtClean="0">
                <a:solidFill>
                  <a:srgbClr val="000000"/>
                </a:solidFill>
                <a:cs typeface="Century Gothic"/>
              </a:rPr>
              <a:t>  and process</a:t>
            </a:r>
          </a:p>
          <a:p>
            <a:endParaRPr lang="en-US" sz="1100" dirty="0" smtClean="0">
              <a:solidFill>
                <a:srgbClr val="000000"/>
              </a:solidFill>
              <a:cs typeface="Century Gothic"/>
            </a:endParaRPr>
          </a:p>
          <a:p>
            <a:pPr>
              <a:buFont typeface="Arial"/>
              <a:buChar char="•"/>
            </a:pPr>
            <a:r>
              <a:rPr lang="en-US" sz="2800" dirty="0" smtClean="0">
                <a:solidFill>
                  <a:srgbClr val="000000"/>
                </a:solidFill>
                <a:cs typeface="Century Gothic"/>
              </a:rPr>
              <a:t> Are flexible, not fixed </a:t>
            </a:r>
          </a:p>
          <a:p>
            <a:endParaRPr lang="en-US" sz="1100" dirty="0" smtClean="0">
              <a:solidFill>
                <a:srgbClr val="000000"/>
              </a:solidFill>
              <a:cs typeface="Century Gothic"/>
            </a:endParaRPr>
          </a:p>
          <a:p>
            <a:pPr>
              <a:buFont typeface="Arial"/>
              <a:buChar char="•"/>
            </a:pPr>
            <a:r>
              <a:rPr lang="en-US" sz="2800" dirty="0" smtClean="0">
                <a:solidFill>
                  <a:srgbClr val="000000"/>
                </a:solidFill>
                <a:cs typeface="Century Gothic"/>
              </a:rPr>
              <a:t> Are construct relevant*</a:t>
            </a:r>
          </a:p>
          <a:p>
            <a:endParaRPr lang="en-US" sz="1100" dirty="0" smtClean="0">
              <a:solidFill>
                <a:srgbClr val="000000"/>
              </a:solidFill>
              <a:cs typeface="Century Gothic"/>
            </a:endParaRPr>
          </a:p>
          <a:p>
            <a:pPr>
              <a:buFont typeface="Arial"/>
              <a:buChar char="•"/>
            </a:pPr>
            <a:r>
              <a:rPr lang="en-US" sz="2800" dirty="0" smtClean="0">
                <a:solidFill>
                  <a:srgbClr val="000000"/>
                </a:solidFill>
                <a:cs typeface="Century Gothic"/>
              </a:rPr>
              <a:t> Actively inform and </a:t>
            </a:r>
          </a:p>
          <a:p>
            <a:r>
              <a:rPr lang="en-US" sz="2800" dirty="0" smtClean="0">
                <a:solidFill>
                  <a:srgbClr val="000000"/>
                </a:solidFill>
                <a:cs typeface="Century Gothic"/>
              </a:rPr>
              <a:t>  involve learners</a:t>
            </a:r>
          </a:p>
          <a:p>
            <a:endParaRPr lang="en-US" dirty="0">
              <a:solidFill>
                <a:srgbClr val="000000"/>
              </a:solidFill>
            </a:endParaRPr>
          </a:p>
        </p:txBody>
      </p:sp>
      <p:sp>
        <p:nvSpPr>
          <p:cNvPr id="8" name="Rectangle 7"/>
          <p:cNvSpPr/>
          <p:nvPr/>
        </p:nvSpPr>
        <p:spPr>
          <a:xfrm>
            <a:off x="2" y="5749092"/>
            <a:ext cx="9143999" cy="338554"/>
          </a:xfrm>
          <a:prstGeom prst="rect">
            <a:avLst/>
          </a:prstGeom>
        </p:spPr>
        <p:txBody>
          <a:bodyPr wrap="square">
            <a:spAutoFit/>
          </a:bodyPr>
          <a:lstStyle/>
          <a:p>
            <a:r>
              <a:rPr lang="en-US" sz="1600" b="1" dirty="0" smtClean="0">
                <a:solidFill>
                  <a:srgbClr val="000000"/>
                </a:solidFill>
                <a:cs typeface="Century Gothic"/>
              </a:rPr>
              <a:t>* The information or skill an assessment or assessment item claims to be measuring.</a:t>
            </a:r>
            <a:endParaRPr lang="en-US" sz="1600" b="1"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SBAC Usability, Accessibility, and Accommodations Guidelines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pic>
        <p:nvPicPr>
          <p:cNvPr id="4" name="Picture 3" descr="Screen Shot 2014-07-16 at 1.48.12 PM.png"/>
          <p:cNvPicPr>
            <a:picLocks noChangeAspect="1"/>
          </p:cNvPicPr>
          <p:nvPr/>
        </p:nvPicPr>
        <p:blipFill>
          <a:blip r:embed="rId3"/>
          <a:stretch>
            <a:fillRect/>
          </a:stretch>
        </p:blipFill>
        <p:spPr>
          <a:xfrm>
            <a:off x="1930400" y="1354667"/>
            <a:ext cx="5410200" cy="4469633"/>
          </a:xfrm>
          <a:prstGeom prst="rect">
            <a:avLst/>
          </a:prstGeom>
        </p:spPr>
      </p:pic>
      <p:sp>
        <p:nvSpPr>
          <p:cNvPr id="6" name="Rectangle 5"/>
          <p:cNvSpPr/>
          <p:nvPr/>
        </p:nvSpPr>
        <p:spPr>
          <a:xfrm>
            <a:off x="1" y="6008966"/>
            <a:ext cx="9144000" cy="369332"/>
          </a:xfrm>
          <a:prstGeom prst="rect">
            <a:avLst/>
          </a:prstGeom>
        </p:spPr>
        <p:txBody>
          <a:bodyPr wrap="square">
            <a:spAutoFit/>
          </a:bodyPr>
          <a:lstStyle/>
          <a:p>
            <a:r>
              <a:rPr lang="en-US" b="1" dirty="0" smtClean="0">
                <a:cs typeface="Century Gothic"/>
                <a:hlinkClick r:id="rId4"/>
              </a:rPr>
              <a:t>http://www.smarterbalanced.org/parents-students/support-for-under-represented-students/</a:t>
            </a:r>
            <a:r>
              <a:rPr lang="en-US" b="1" dirty="0" smtClean="0">
                <a:cs typeface="Century Gothic"/>
              </a:rPr>
              <a:t> </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Accessibility Guide for Classroom Activities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Rectangle 3"/>
          <p:cNvSpPr/>
          <p:nvPr/>
        </p:nvSpPr>
        <p:spPr>
          <a:xfrm>
            <a:off x="457201" y="1549400"/>
            <a:ext cx="8305800" cy="2554545"/>
          </a:xfrm>
          <a:prstGeom prst="rect">
            <a:avLst/>
          </a:prstGeom>
        </p:spPr>
        <p:txBody>
          <a:bodyPr wrap="square">
            <a:spAutoFit/>
          </a:bodyPr>
          <a:lstStyle/>
          <a:p>
            <a:r>
              <a:rPr lang="en-US" sz="3200" dirty="0" smtClean="0">
                <a:solidFill>
                  <a:srgbClr val="000000"/>
                </a:solidFill>
                <a:cs typeface="Century Gothic"/>
              </a:rPr>
              <a:t>The Classroom Activity is designed to be an introduction and not an assessment.   All students may be provided instructional supports, scaffolding and/or accommodations used during regular instruction. </a:t>
            </a:r>
            <a:endParaRPr lang="en-US" sz="3200" dirty="0">
              <a:solidFill>
                <a:srgbClr val="000000"/>
              </a:solidFill>
              <a:cs typeface="Century Gothic"/>
            </a:endParaRPr>
          </a:p>
        </p:txBody>
      </p:sp>
      <p:sp>
        <p:nvSpPr>
          <p:cNvPr id="6" name="TextBox 5"/>
          <p:cNvSpPr txBox="1"/>
          <p:nvPr/>
        </p:nvSpPr>
        <p:spPr>
          <a:xfrm>
            <a:off x="0" y="5092700"/>
            <a:ext cx="9144000" cy="923330"/>
          </a:xfrm>
          <a:prstGeom prst="rect">
            <a:avLst/>
          </a:prstGeom>
          <a:noFill/>
        </p:spPr>
        <p:txBody>
          <a:bodyPr wrap="square" rtlCol="0">
            <a:spAutoFit/>
          </a:bodyPr>
          <a:lstStyle/>
          <a:p>
            <a:r>
              <a:rPr lang="en-US" b="1" dirty="0" smtClean="0">
                <a:solidFill>
                  <a:srgbClr val="000000"/>
                </a:solidFill>
                <a:cs typeface="Century Gothic"/>
                <a:hlinkClick r:id="rId3"/>
              </a:rPr>
              <a:t>http://sbac.portal.airast.org/wp-content/uploads/2014/03/Accessibility-Guide-for-Classroom-Activities-Final.pdf</a:t>
            </a:r>
            <a:r>
              <a:rPr lang="en-US" b="1" dirty="0" smtClean="0">
                <a:solidFill>
                  <a:srgbClr val="000000"/>
                </a:solidFill>
                <a:cs typeface="Century Gothic"/>
              </a:rPr>
              <a:t> </a:t>
            </a:r>
          </a:p>
          <a:p>
            <a:endParaRPr lang="en-US"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7" name="Title 1"/>
          <p:cNvSpPr txBox="1">
            <a:spLocks/>
          </p:cNvSpPr>
          <p:nvPr/>
        </p:nvSpPr>
        <p:spPr>
          <a:xfrm>
            <a:off x="0" y="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rgbClr val="000000"/>
                </a:solidFill>
                <a:effectLst/>
                <a:uLnTx/>
                <a:uFillTx/>
                <a:ea typeface="+mj-ea"/>
                <a:cs typeface="Century Gothic"/>
              </a:rPr>
              <a:t>Individual Student Assessment Accessibility Profile (ISAAP)</a:t>
            </a:r>
            <a:endParaRPr kumimoji="0" lang="en-US" sz="3200" i="0" u="none" strike="noStrike" kern="1200" cap="none" spc="0" normalizeH="0" baseline="0" noProof="0" dirty="0">
              <a:ln>
                <a:noFill/>
              </a:ln>
              <a:solidFill>
                <a:srgbClr val="000000"/>
              </a:solidFill>
              <a:effectLst/>
              <a:uLnTx/>
              <a:uFillTx/>
              <a:ea typeface="+mj-ea"/>
              <a:cs typeface="Century Gothic"/>
            </a:endParaRPr>
          </a:p>
        </p:txBody>
      </p:sp>
      <p:pic>
        <p:nvPicPr>
          <p:cNvPr id="8" name="Picture 7" descr="Screen Shot 2014-09-12 at 8.39.01 AM.png"/>
          <p:cNvPicPr>
            <a:picLocks noChangeAspect="1"/>
          </p:cNvPicPr>
          <p:nvPr/>
        </p:nvPicPr>
        <p:blipFill>
          <a:blip r:embed="rId3"/>
          <a:stretch>
            <a:fillRect/>
          </a:stretch>
        </p:blipFill>
        <p:spPr>
          <a:xfrm>
            <a:off x="1569848" y="1172961"/>
            <a:ext cx="6121400" cy="5011109"/>
          </a:xfrm>
          <a:prstGeom prst="rect">
            <a:avLst/>
          </a:prstGeom>
        </p:spPr>
      </p:pic>
      <p:sp>
        <p:nvSpPr>
          <p:cNvPr id="9" name="Rectangle 8"/>
          <p:cNvSpPr/>
          <p:nvPr/>
        </p:nvSpPr>
        <p:spPr>
          <a:xfrm>
            <a:off x="0" y="6122565"/>
            <a:ext cx="9144000" cy="369332"/>
          </a:xfrm>
          <a:prstGeom prst="rect">
            <a:avLst/>
          </a:prstGeom>
        </p:spPr>
        <p:txBody>
          <a:bodyPr wrap="square">
            <a:spAutoFit/>
          </a:bodyPr>
          <a:lstStyle/>
          <a:p>
            <a:pPr algn="ctr"/>
            <a:r>
              <a:rPr lang="en-US" dirty="0" smtClean="0">
                <a:cs typeface="Century Gothic"/>
                <a:hlinkClick r:id="rId4"/>
              </a:rPr>
              <a:t>http://www.smarterbalanced.org/parents-students/support-for-under-represented-students/</a:t>
            </a:r>
            <a:r>
              <a:rPr lang="en-US" dirty="0" smtClean="0">
                <a:cs typeface="Century Gothic"/>
              </a:rPr>
              <a:t> </a:t>
            </a:r>
            <a:endParaRPr lang="en-US" dirty="0">
              <a:cs typeface="Century Gothic"/>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5"/>
          <p:cNvSpPr txBox="1">
            <a:spLocks/>
          </p:cNvSpPr>
          <p:nvPr/>
        </p:nvSpPr>
        <p:spPr>
          <a:xfrm>
            <a:off x="0" y="0"/>
            <a:ext cx="9144000" cy="92165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smtClean="0">
                <a:ln>
                  <a:noFill/>
                </a:ln>
                <a:solidFill>
                  <a:srgbClr val="000000"/>
                </a:solidFill>
                <a:effectLst/>
                <a:uLnTx/>
                <a:uFillTx/>
                <a:ea typeface="+mj-ea"/>
                <a:cs typeface="Century Gothic"/>
              </a:rPr>
              <a:t>Smarter Balanced Career Readiness</a:t>
            </a:r>
            <a:endParaRPr kumimoji="0" lang="en-US" sz="3600" i="0" u="none" strike="noStrike" kern="1200" cap="none" spc="0" normalizeH="0" baseline="0" noProof="0" dirty="0" smtClean="0">
              <a:ln>
                <a:noFill/>
              </a:ln>
              <a:solidFill>
                <a:srgbClr val="000000"/>
              </a:solidFill>
              <a:effectLst/>
              <a:uLnTx/>
              <a:uFillTx/>
              <a:ea typeface="+mj-ea"/>
              <a:cs typeface="Century Gothic"/>
            </a:endParaRPr>
          </a:p>
        </p:txBody>
      </p:sp>
      <p:pic>
        <p:nvPicPr>
          <p:cNvPr id="4" name="Picture 3" descr="Screen Shot 2014-04-11 at 9.37.57 AM.png"/>
          <p:cNvPicPr/>
          <p:nvPr/>
        </p:nvPicPr>
        <p:blipFill>
          <a:blip r:embed="rId3"/>
          <a:stretch>
            <a:fillRect/>
          </a:stretch>
        </p:blipFill>
        <p:spPr>
          <a:xfrm>
            <a:off x="0" y="1214046"/>
            <a:ext cx="9143999" cy="5643953"/>
          </a:xfrm>
          <a:prstGeom prst="rect">
            <a:avLst/>
          </a:prstGeom>
        </p:spPr>
      </p:pic>
      <p:sp>
        <p:nvSpPr>
          <p:cNvPr id="6" name="TextBox 5"/>
          <p:cNvSpPr txBox="1"/>
          <p:nvPr/>
        </p:nvSpPr>
        <p:spPr>
          <a:xfrm>
            <a:off x="165100" y="629270"/>
            <a:ext cx="8826500" cy="584776"/>
          </a:xfrm>
          <a:prstGeom prst="rect">
            <a:avLst/>
          </a:prstGeom>
          <a:noFill/>
        </p:spPr>
        <p:txBody>
          <a:bodyPr wrap="square" rtlCol="0">
            <a:spAutoFit/>
          </a:bodyPr>
          <a:lstStyle/>
          <a:p>
            <a:pPr algn="ctr"/>
            <a:r>
              <a:rPr lang="en-US" sz="1600" b="1" dirty="0" smtClean="0">
                <a:solidFill>
                  <a:srgbClr val="000000"/>
                </a:solidFill>
                <a:cs typeface="Century Gothic"/>
                <a:hlinkClick r:id="rId4"/>
              </a:rPr>
              <a:t>http://www.smarterbalanced.org/wordpress/wp-content/uploads/2014/02/Career-Readiness-Framework-Sample-Layout.docx.pdf</a:t>
            </a:r>
            <a:r>
              <a:rPr lang="en-US" sz="1600" b="1" dirty="0" smtClean="0">
                <a:solidFill>
                  <a:srgbClr val="000000"/>
                </a:solidFill>
                <a:cs typeface="Century Gothic"/>
              </a:rPr>
              <a:t> </a:t>
            </a:r>
            <a:endParaRPr lang="en-US" sz="1600" b="1"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3" descr="Screen Shot 2014-02-07 at 4.29.58 PM.png"/>
          <p:cNvPicPr>
            <a:picLocks noChangeAspect="1"/>
          </p:cNvPicPr>
          <p:nvPr/>
        </p:nvPicPr>
        <p:blipFill>
          <a:blip r:embed="rId3"/>
          <a:srcRect/>
          <a:stretch>
            <a:fillRect/>
          </a:stretch>
        </p:blipFill>
        <p:spPr bwMode="auto">
          <a:xfrm>
            <a:off x="7391400" y="6438900"/>
            <a:ext cx="1752600" cy="419100"/>
          </a:xfrm>
          <a:prstGeom prst="rect">
            <a:avLst/>
          </a:prstGeom>
          <a:noFill/>
          <a:ln w="9525">
            <a:noFill/>
            <a:miter lim="800000"/>
            <a:headEnd/>
            <a:tailEnd/>
          </a:ln>
        </p:spPr>
      </p:pic>
      <p:pic>
        <p:nvPicPr>
          <p:cNvPr id="129027" name="Picture 2" descr="Screen Shot 2014-02-07 at 4.26.20 PM.png"/>
          <p:cNvPicPr>
            <a:picLocks noChangeAspect="1"/>
          </p:cNvPicPr>
          <p:nvPr/>
        </p:nvPicPr>
        <p:blipFill>
          <a:blip r:embed="rId4"/>
          <a:srcRect/>
          <a:stretch>
            <a:fillRect/>
          </a:stretch>
        </p:blipFill>
        <p:spPr bwMode="auto">
          <a:xfrm>
            <a:off x="1676400" y="0"/>
            <a:ext cx="7467600" cy="6858000"/>
          </a:xfrm>
          <a:prstGeom prst="rect">
            <a:avLst/>
          </a:prstGeom>
          <a:noFill/>
          <a:ln w="9525">
            <a:noFill/>
            <a:miter lim="800000"/>
            <a:headEnd/>
            <a:tailEnd/>
          </a:ln>
        </p:spPr>
      </p:pic>
      <p:sp>
        <p:nvSpPr>
          <p:cNvPr id="129028" name="TextBox 5"/>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solidFill>
                <a:schemeClr val="bg1"/>
              </a:solidFill>
            </a:endParaRPr>
          </a:p>
        </p:txBody>
      </p:sp>
      <p:graphicFrame>
        <p:nvGraphicFramePr>
          <p:cNvPr id="5" name="Table 4"/>
          <p:cNvGraphicFramePr>
            <a:graphicFrameLocks noGrp="1"/>
          </p:cNvGraphicFramePr>
          <p:nvPr/>
        </p:nvGraphicFramePr>
        <p:xfrm>
          <a:off x="0" y="0"/>
          <a:ext cx="9144000" cy="6859590"/>
        </p:xfrm>
        <a:graphic>
          <a:graphicData uri="http://schemas.openxmlformats.org/drawingml/2006/table">
            <a:tbl>
              <a:tblPr/>
              <a:tblGrid>
                <a:gridCol w="9144000"/>
              </a:tblGrid>
              <a:tr h="97948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DEPTH OF KNOWLEDGE LEVELS</a:t>
                      </a:r>
                      <a:endPar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(The Depth of Knowledge is not determined by the verb, but what comes after the verb and the context in which the verb is used, i.e., the depth of thinking required.)</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06513">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Level 1: Recall and Reproduction</a:t>
                      </a:r>
                      <a:endPar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Requires recall of information, such as a fact, definition, term, or performance of a</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simple process or procedure. Answering a level 1 item involves following a simple,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well-known procedure or formula. Simple skills and abilities or recall characterize this level.</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06513">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Level 2: Skills/Concepts</a:t>
                      </a:r>
                      <a:endPar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Includes the engagement of some mental processing beyond recalling or reproducing</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a response. Items require students to make some decisions as to how to approach the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question or problem. These actions imply more than one mental or cognitive process/step.</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33538">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Level 3: Strategic Thinking:</a:t>
                      </a:r>
                      <a:endPar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Requires deep understanding as exhibited through planning, using evidence, and more</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demanding cognitive reasoning. The cognitive demands at this level are complex and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abstract. An assessment item that has more than one possible answer and requires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Calibri" pitchFamily="-108" charset="0"/>
                          <a:ea typeface="ＭＳ Ｐゴシック" pitchFamily="-108" charset="-128"/>
                          <a:cs typeface="ＭＳ Ｐゴシック" pitchFamily="-108" charset="-128"/>
                        </a:rPr>
                        <a:t>students to justify the response they give would most likely be a Level 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33538">
                <a:tc>
                  <a:txBody>
                    <a:body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1"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Level 4: Extended Thinking</a:t>
                      </a:r>
                      <a:endPar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endParaRP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Requires high cognitive demand and is very complex. Students are expected to make</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connections – relate ideas within the content or among content areas – and have to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select or devise one approach among many alternatives on how the situation can be solved. </a:t>
                      </a:r>
                    </a:p>
                    <a:p>
                      <a:pPr marL="0" marR="0" lvl="0" indent="0" algn="l" defTabSz="457200" rtl="0" eaLnBrk="1" fontAlgn="base" latinLnBrk="0" hangingPunct="1">
                        <a:lnSpc>
                          <a:spcPct val="115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Calibri" pitchFamily="-108" charset="0"/>
                          <a:ea typeface="ＭＳ Ｐゴシック" pitchFamily="-108" charset="-128"/>
                          <a:cs typeface="ＭＳ Ｐゴシック" pitchFamily="-108" charset="-128"/>
                        </a:rPr>
                        <a:t>Due to the complexity of cognitive demand, this level often requires an extended period of time.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29043" name="Right Arrow 5"/>
          <p:cNvSpPr>
            <a:spLocks noChangeArrowheads="1"/>
          </p:cNvSpPr>
          <p:nvPr/>
        </p:nvSpPr>
        <p:spPr bwMode="auto">
          <a:xfrm rot="5400000">
            <a:off x="6629400" y="3505200"/>
            <a:ext cx="3886200" cy="685800"/>
          </a:xfrm>
          <a:prstGeom prst="rightArrow">
            <a:avLst>
              <a:gd name="adj1" fmla="val 50000"/>
              <a:gd name="adj2" fmla="val 50003"/>
            </a:avLst>
          </a:prstGeom>
          <a:solidFill>
            <a:srgbClr val="0D1793"/>
          </a:solidFill>
          <a:ln w="9525">
            <a:solidFill>
              <a:schemeClr val="tx1"/>
            </a:solidFill>
            <a:round/>
            <a:headEnd/>
            <a:tailEnd/>
          </a:ln>
        </p:spPr>
        <p:txBody>
          <a:bodyPr>
            <a:prstTxWarp prst="textNoShape">
              <a:avLst/>
            </a:prstTxWarp>
          </a:bodyPr>
          <a:lstStyle/>
          <a:p>
            <a:endParaRPr lang="en-US"/>
          </a:p>
        </p:txBody>
      </p:sp>
      <p:sp>
        <p:nvSpPr>
          <p:cNvPr id="129044" name="TextBox 6"/>
          <p:cNvSpPr txBox="1">
            <a:spLocks noChangeArrowheads="1"/>
          </p:cNvSpPr>
          <p:nvPr/>
        </p:nvSpPr>
        <p:spPr bwMode="auto">
          <a:xfrm rot="-5400000">
            <a:off x="6779419" y="3045619"/>
            <a:ext cx="4267200" cy="461962"/>
          </a:xfrm>
          <a:prstGeom prst="rect">
            <a:avLst/>
          </a:prstGeom>
          <a:noFill/>
          <a:ln w="9525">
            <a:noFill/>
            <a:miter lim="800000"/>
            <a:headEnd/>
            <a:tailEnd/>
          </a:ln>
        </p:spPr>
        <p:txBody>
          <a:bodyPr>
            <a:prstTxWarp prst="textNoShape">
              <a:avLst/>
            </a:prstTxWarp>
            <a:spAutoFit/>
          </a:bodyPr>
          <a:lstStyle/>
          <a:p>
            <a:r>
              <a:rPr lang="en-US" sz="2400" b="1"/>
              <a:t>Increased Complexity</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
        <p:nvSpPr>
          <p:cNvPr id="7" name="Rectangle 7"/>
          <p:cNvSpPr>
            <a:spLocks noChangeArrowheads="1"/>
          </p:cNvSpPr>
          <p:nvPr/>
        </p:nvSpPr>
        <p:spPr bwMode="auto">
          <a:xfrm>
            <a:off x="0" y="762000"/>
            <a:ext cx="9144000" cy="3462338"/>
          </a:xfrm>
          <a:prstGeom prst="rect">
            <a:avLst/>
          </a:prstGeom>
          <a:noFill/>
          <a:ln w="9525">
            <a:noFill/>
            <a:miter lim="800000"/>
            <a:headEnd/>
            <a:tailEnd/>
          </a:ln>
        </p:spPr>
        <p:txBody>
          <a:bodyPr>
            <a:prstTxWarp prst="textNoShape">
              <a:avLst/>
            </a:prstTxWarp>
            <a:spAutoFit/>
          </a:bodyPr>
          <a:lstStyle/>
          <a:p>
            <a:pPr algn="ctr"/>
            <a:r>
              <a:rPr lang="en-US" sz="3600" dirty="0">
                <a:latin typeface="+mj-lt"/>
                <a:ea typeface="Lucida Handwriting" pitchFamily="-101" charset="0"/>
                <a:cs typeface="Lucida Handwriting" pitchFamily="-101" charset="0"/>
              </a:rPr>
              <a:t>Diving Deeper</a:t>
            </a:r>
          </a:p>
          <a:p>
            <a:pPr algn="ctr"/>
            <a:endParaRPr lang="en-US" sz="12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p:txBody>
      </p:sp>
      <p:pic>
        <p:nvPicPr>
          <p:cNvPr id="8" name="Picture 7" descr="Screen Shot 2014-02-25 at 6.50.12 PM.png">
            <a:hlinkClick r:id="rId4"/>
          </p:cNvPr>
          <p:cNvPicPr>
            <a:picLocks noChangeAspect="1"/>
          </p:cNvPicPr>
          <p:nvPr/>
        </p:nvPicPr>
        <p:blipFill>
          <a:blip r:embed="rId5"/>
          <a:srcRect/>
          <a:stretch>
            <a:fillRect/>
          </a:stretch>
        </p:blipFill>
        <p:spPr bwMode="auto">
          <a:xfrm>
            <a:off x="1752600" y="1905000"/>
            <a:ext cx="5654675" cy="3668713"/>
          </a:xfrm>
          <a:prstGeom prst="rect">
            <a:avLst/>
          </a:prstGeom>
          <a:noFill/>
          <a:ln w="9525">
            <a:noFill/>
            <a:miter lim="800000"/>
            <a:headEnd/>
            <a:tailEnd/>
          </a:ln>
        </p:spPr>
      </p:pic>
      <p:sp>
        <p:nvSpPr>
          <p:cNvPr id="9" name="TextBox 8"/>
          <p:cNvSpPr txBox="1">
            <a:spLocks noChangeArrowheads="1"/>
          </p:cNvSpPr>
          <p:nvPr/>
        </p:nvSpPr>
        <p:spPr bwMode="auto">
          <a:xfrm>
            <a:off x="2667000" y="5562600"/>
            <a:ext cx="3733800" cy="292100"/>
          </a:xfrm>
          <a:prstGeom prst="rect">
            <a:avLst/>
          </a:prstGeom>
          <a:noFill/>
          <a:ln w="9525">
            <a:noFill/>
            <a:miter lim="800000"/>
            <a:headEnd/>
            <a:tailEnd/>
          </a:ln>
        </p:spPr>
        <p:txBody>
          <a:bodyPr>
            <a:prstTxWarp prst="textNoShape">
              <a:avLst/>
            </a:prstTxWarp>
            <a:spAutoFit/>
          </a:bodyPr>
          <a:lstStyle/>
          <a:p>
            <a:pPr algn="ctr"/>
            <a:r>
              <a:rPr lang="en-US">
                <a:latin typeface="Avenir Medium" pitchFamily="-101" charset="0"/>
                <a:ea typeface="Avenir Medium" pitchFamily="-101" charset="0"/>
                <a:cs typeface="Avenir Medium" pitchFamily="-101" charset="0"/>
                <a:hlinkClick r:id="rId4"/>
              </a:rPr>
              <a:t>Sue Austin: Deep Sea Diving…In A Wheelchair</a:t>
            </a:r>
            <a:endParaRPr lang="en-US">
              <a:latin typeface="Avenir Medium" pitchFamily="-101" charset="0"/>
              <a:ea typeface="Avenir Medium" pitchFamily="-101" charset="0"/>
              <a:cs typeface="Avenir Medium" pitchFamily="-101"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TextBox 3"/>
          <p:cNvSpPr txBox="1">
            <a:spLocks noChangeArrowheads="1"/>
          </p:cNvSpPr>
          <p:nvPr/>
        </p:nvSpPr>
        <p:spPr bwMode="auto">
          <a:xfrm>
            <a:off x="0" y="0"/>
            <a:ext cx="9144000" cy="6858000"/>
          </a:xfrm>
          <a:prstGeom prst="rect">
            <a:avLst/>
          </a:prstGeom>
          <a:solidFill>
            <a:schemeClr val="bg1"/>
          </a:solidFill>
          <a:ln w="9525">
            <a:noFill/>
            <a:miter lim="800000"/>
            <a:headEnd/>
            <a:tailEnd/>
          </a:ln>
        </p:spPr>
        <p:txBody>
          <a:bodyPr>
            <a:prstTxWarp prst="textNoShape">
              <a:avLst/>
            </a:prstTxWarp>
            <a:spAutoFit/>
          </a:bodyPr>
          <a:lstStyle/>
          <a:p>
            <a:endParaRPr lang="en-US"/>
          </a:p>
        </p:txBody>
      </p:sp>
      <p:pic>
        <p:nvPicPr>
          <p:cNvPr id="131075" name="Picture 1" descr="C:\Users\kschaefe\Pictures\DOK Activities.jpg"/>
          <p:cNvPicPr>
            <a:picLocks noChangeAspect="1" noChangeArrowheads="1"/>
          </p:cNvPicPr>
          <p:nvPr/>
        </p:nvPicPr>
        <p:blipFill>
          <a:blip r:embed="rId3"/>
          <a:srcRect/>
          <a:stretch>
            <a:fillRect/>
          </a:stretch>
        </p:blipFill>
        <p:spPr bwMode="auto">
          <a:xfrm>
            <a:off x="0" y="541338"/>
            <a:ext cx="9177338" cy="6316662"/>
          </a:xfrm>
          <a:prstGeom prst="rect">
            <a:avLst/>
          </a:prstGeom>
          <a:noFill/>
          <a:ln w="9525">
            <a:noFill/>
            <a:miter lim="800000"/>
            <a:headEnd/>
            <a:tailEnd/>
          </a:ln>
        </p:spPr>
      </p:pic>
      <p:sp>
        <p:nvSpPr>
          <p:cNvPr id="131076" name="TextBox 4"/>
          <p:cNvSpPr txBox="1">
            <a:spLocks noChangeArrowheads="1"/>
          </p:cNvSpPr>
          <p:nvPr/>
        </p:nvSpPr>
        <p:spPr bwMode="auto">
          <a:xfrm>
            <a:off x="0" y="0"/>
            <a:ext cx="9144000" cy="615950"/>
          </a:xfrm>
          <a:prstGeom prst="rect">
            <a:avLst/>
          </a:prstGeom>
          <a:noFill/>
          <a:ln w="9525">
            <a:noFill/>
            <a:miter lim="800000"/>
            <a:headEnd/>
            <a:tailEnd/>
          </a:ln>
        </p:spPr>
        <p:txBody>
          <a:bodyPr>
            <a:prstTxWarp prst="textNoShape">
              <a:avLst/>
            </a:prstTxWarp>
            <a:spAutoFit/>
          </a:bodyPr>
          <a:lstStyle/>
          <a:p>
            <a:pPr algn="ctr"/>
            <a:r>
              <a:rPr lang="en-US" sz="1800" b="1" u="sng"/>
              <a:t>DOK Level Activities</a:t>
            </a:r>
          </a:p>
          <a:p>
            <a:pPr algn="ctr"/>
            <a:r>
              <a:rPr lang="en-US" sz="1600" b="1"/>
              <a:t>Analyze CCSS, instruction, assessment and goals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2" y="3048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Methods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2" y="1320800"/>
            <a:ext cx="8991600" cy="509270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ea typeface="+mn-ea"/>
                <a:cs typeface="Century Gothic"/>
              </a:rPr>
              <a:t>	</a:t>
            </a:r>
            <a:r>
              <a:rPr kumimoji="0" lang="en-US" sz="3000" b="0" i="0" u="none" strike="noStrike" kern="1200" cap="none" spc="0" normalizeH="0" baseline="0" noProof="0" dirty="0" smtClean="0">
                <a:ln>
                  <a:noFill/>
                </a:ln>
                <a:solidFill>
                  <a:srgbClr val="000000"/>
                </a:solidFill>
                <a:effectLst/>
                <a:uLnTx/>
                <a:uFillTx/>
                <a:ea typeface="+mn-ea"/>
                <a:cs typeface="Century Gothic"/>
              </a:rPr>
              <a:t>Instructional methods include the decisions, approaches, procedures, and routines that teachers use to accelerate or enhance learning. Because learners vary in the ways they </a:t>
            </a:r>
            <a:r>
              <a:rPr kumimoji="0" lang="en-US" sz="3000" b="1" i="0" u="none" strike="noStrike" kern="1200" cap="none" spc="0" normalizeH="0" baseline="0" noProof="0" dirty="0" smtClean="0">
                <a:ln>
                  <a:noFill/>
                </a:ln>
                <a:solidFill>
                  <a:srgbClr val="008000"/>
                </a:solidFill>
                <a:effectLst/>
                <a:uLnTx/>
                <a:uFillTx/>
                <a:ea typeface="+mn-ea"/>
                <a:cs typeface="Century Gothic"/>
              </a:rPr>
              <a:t>become and stay motivated to learn</a:t>
            </a:r>
            <a:r>
              <a:rPr kumimoji="0" lang="en-US" sz="3000" b="1" i="0" u="none" strike="noStrike" kern="1200" cap="none" spc="0" normalizeH="0" baseline="0" noProof="0" dirty="0" smtClean="0">
                <a:ln>
                  <a:noFill/>
                </a:ln>
                <a:solidFill>
                  <a:schemeClr val="tx1"/>
                </a:solidFill>
                <a:effectLst/>
                <a:uLnTx/>
                <a:uFillTx/>
                <a:ea typeface="+mn-ea"/>
                <a:cs typeface="Century Gothic"/>
              </a:rPr>
              <a:t>, </a:t>
            </a:r>
            <a:r>
              <a:rPr kumimoji="0" lang="en-US" sz="3000" b="1" i="0" u="none" strike="noStrike" kern="1200" cap="none" spc="0" normalizeH="0" baseline="0" noProof="0" dirty="0" smtClean="0">
                <a:ln>
                  <a:noFill/>
                </a:ln>
                <a:solidFill>
                  <a:srgbClr val="660066"/>
                </a:solidFill>
                <a:effectLst/>
                <a:uLnTx/>
                <a:uFillTx/>
                <a:ea typeface="+mn-ea"/>
                <a:cs typeface="Century Gothic"/>
              </a:rPr>
              <a:t>comprehend information</a:t>
            </a:r>
            <a:r>
              <a:rPr kumimoji="0" lang="en-US" sz="3000" b="1" i="0" u="none" strike="noStrike" kern="1200" cap="none" spc="0" normalizeH="0" baseline="0" noProof="0" dirty="0" smtClean="0">
                <a:ln>
                  <a:noFill/>
                </a:ln>
                <a:solidFill>
                  <a:schemeClr val="tx1"/>
                </a:solidFill>
                <a:effectLst/>
                <a:uLnTx/>
                <a:uFillTx/>
                <a:ea typeface="+mn-ea"/>
                <a:cs typeface="Century Gothic"/>
              </a:rPr>
              <a:t>, </a:t>
            </a:r>
            <a:r>
              <a:rPr kumimoji="0" lang="en-US" sz="3000" b="0" i="0" u="none" strike="noStrike" kern="1200" cap="none" spc="0" normalizeH="0" baseline="0" noProof="0" dirty="0" smtClean="0">
                <a:ln>
                  <a:noFill/>
                </a:ln>
                <a:solidFill>
                  <a:schemeClr val="tx1"/>
                </a:solidFill>
                <a:effectLst/>
                <a:uLnTx/>
                <a:uFillTx/>
                <a:ea typeface="+mn-ea"/>
                <a:cs typeface="Century Gothic"/>
              </a:rPr>
              <a:t>and</a:t>
            </a:r>
            <a:r>
              <a:rPr kumimoji="0" lang="en-US" sz="3000" b="1" i="0" u="none" strike="noStrike" kern="1200" cap="none" spc="0" normalizeH="0" baseline="0" noProof="0" dirty="0" smtClean="0">
                <a:ln>
                  <a:noFill/>
                </a:ln>
                <a:solidFill>
                  <a:schemeClr val="tx1"/>
                </a:solidFill>
                <a:effectLst/>
                <a:uLnTx/>
                <a:uFillTx/>
                <a:ea typeface="+mn-ea"/>
                <a:cs typeface="Century Gothic"/>
              </a:rPr>
              <a:t> </a:t>
            </a:r>
            <a:r>
              <a:rPr kumimoji="0" lang="en-US" sz="3000" b="1" i="0" u="none" strike="noStrike" kern="1200" cap="none" spc="0" normalizeH="0" baseline="0" noProof="0" dirty="0" smtClean="0">
                <a:ln>
                  <a:noFill/>
                </a:ln>
                <a:solidFill>
                  <a:srgbClr val="000090"/>
                </a:solidFill>
                <a:effectLst/>
                <a:uLnTx/>
                <a:uFillTx/>
                <a:ea typeface="+mn-ea"/>
                <a:cs typeface="Century Gothic"/>
              </a:rPr>
              <a:t>strategically approach tasks</a:t>
            </a:r>
            <a:r>
              <a:rPr kumimoji="0" lang="en-US" sz="3000" b="1" i="0" u="none" strike="noStrike" kern="1200" cap="none" spc="0" normalizeH="0" baseline="0" noProof="0" dirty="0" smtClean="0">
                <a:ln>
                  <a:noFill/>
                </a:ln>
                <a:solidFill>
                  <a:srgbClr val="000000"/>
                </a:solidFill>
                <a:effectLst/>
                <a:uLnTx/>
                <a:uFillTx/>
                <a:ea typeface="+mn-ea"/>
                <a:cs typeface="Century Gothic"/>
              </a:rPr>
              <a:t>, </a:t>
            </a:r>
            <a:r>
              <a:rPr kumimoji="0" lang="en-US" sz="3000" b="0" i="0" u="none" strike="noStrike" kern="1200" cap="none" spc="0" normalizeH="0" baseline="0" noProof="0" dirty="0" smtClean="0">
                <a:ln>
                  <a:noFill/>
                </a:ln>
                <a:solidFill>
                  <a:srgbClr val="000000"/>
                </a:solidFill>
                <a:effectLst/>
                <a:uLnTx/>
                <a:uFillTx/>
                <a:ea typeface="+mn-ea"/>
                <a:cs typeface="Century Gothic"/>
              </a:rPr>
              <a:t>the UDL framework emphasizes the need to employ many kinds of teaching methods. Flexible and varied, these methods are adjusted based on continual monitoring of learner progress.</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8"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Methods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9" name="TextBox 8"/>
          <p:cNvSpPr txBox="1"/>
          <p:nvPr/>
        </p:nvSpPr>
        <p:spPr>
          <a:xfrm>
            <a:off x="0" y="1082463"/>
            <a:ext cx="3048000" cy="4308871"/>
          </a:xfrm>
          <a:prstGeom prst="rect">
            <a:avLst/>
          </a:prstGeom>
          <a:noFill/>
        </p:spPr>
        <p:txBody>
          <a:bodyPr wrap="square" rtlCol="0">
            <a:spAutoFit/>
          </a:bodyPr>
          <a:lstStyle/>
          <a:p>
            <a:r>
              <a:rPr lang="en-US" sz="2200" b="1" dirty="0" smtClean="0">
                <a:solidFill>
                  <a:srgbClr val="008000"/>
                </a:solidFill>
                <a:cs typeface="Century Gothic"/>
              </a:rPr>
              <a:t>To support diverse </a:t>
            </a:r>
            <a:r>
              <a:rPr lang="en-US" sz="2200" b="1" u="sng" dirty="0" smtClean="0">
                <a:solidFill>
                  <a:srgbClr val="008000"/>
                </a:solidFill>
                <a:cs typeface="Century Gothic"/>
              </a:rPr>
              <a:t>affective networks:</a:t>
            </a:r>
          </a:p>
          <a:p>
            <a:pPr>
              <a:buFont typeface="Arial"/>
              <a:buChar char="•"/>
            </a:pPr>
            <a:r>
              <a:rPr lang="en-US" sz="2200" dirty="0" smtClean="0">
                <a:cs typeface="Century Gothic"/>
              </a:rPr>
              <a:t> Offer choices of </a:t>
            </a:r>
          </a:p>
          <a:p>
            <a:r>
              <a:rPr lang="en-US" sz="2200" dirty="0" smtClean="0">
                <a:cs typeface="Century Gothic"/>
              </a:rPr>
              <a:t>   content and tools</a:t>
            </a:r>
          </a:p>
          <a:p>
            <a:endParaRPr lang="en-US" sz="1600" dirty="0" smtClean="0">
              <a:cs typeface="Century Gothic"/>
            </a:endParaRPr>
          </a:p>
          <a:p>
            <a:pPr>
              <a:buFont typeface="Arial"/>
              <a:buChar char="•"/>
            </a:pPr>
            <a:r>
              <a:rPr lang="en-US" sz="2200" dirty="0" smtClean="0">
                <a:cs typeface="Century Gothic"/>
              </a:rPr>
              <a:t> Offer adjustable levels </a:t>
            </a:r>
          </a:p>
          <a:p>
            <a:r>
              <a:rPr lang="en-US" sz="2200" dirty="0" smtClean="0">
                <a:cs typeface="Century Gothic"/>
              </a:rPr>
              <a:t>   of challenge</a:t>
            </a:r>
          </a:p>
          <a:p>
            <a:endParaRPr lang="en-US" sz="1600" dirty="0" smtClean="0">
              <a:cs typeface="Century Gothic"/>
            </a:endParaRPr>
          </a:p>
          <a:p>
            <a:pPr>
              <a:buFont typeface="Arial"/>
              <a:buChar char="•"/>
            </a:pPr>
            <a:r>
              <a:rPr lang="en-US" sz="2200" dirty="0" smtClean="0">
                <a:cs typeface="Century Gothic"/>
              </a:rPr>
              <a:t> Offer choices of  </a:t>
            </a:r>
          </a:p>
          <a:p>
            <a:r>
              <a:rPr lang="en-US" sz="2200" dirty="0" smtClean="0">
                <a:cs typeface="Century Gothic"/>
              </a:rPr>
              <a:t>   rewards</a:t>
            </a:r>
          </a:p>
          <a:p>
            <a:endParaRPr lang="en-US" sz="1600" dirty="0" smtClean="0">
              <a:cs typeface="Century Gothic"/>
            </a:endParaRPr>
          </a:p>
          <a:p>
            <a:pPr>
              <a:buFont typeface="Arial"/>
              <a:buChar char="•"/>
            </a:pPr>
            <a:r>
              <a:rPr lang="en-US" sz="2200" dirty="0" smtClean="0">
                <a:cs typeface="Century Gothic"/>
              </a:rPr>
              <a:t> Offer choices of  </a:t>
            </a:r>
          </a:p>
          <a:p>
            <a:r>
              <a:rPr lang="en-US" sz="2200" dirty="0" smtClean="0">
                <a:cs typeface="Century Gothic"/>
              </a:rPr>
              <a:t>   learning context</a:t>
            </a:r>
          </a:p>
        </p:txBody>
      </p:sp>
      <p:sp>
        <p:nvSpPr>
          <p:cNvPr id="10" name="TextBox 9"/>
          <p:cNvSpPr txBox="1"/>
          <p:nvPr/>
        </p:nvSpPr>
        <p:spPr>
          <a:xfrm>
            <a:off x="6248400" y="1082463"/>
            <a:ext cx="2895600" cy="5232201"/>
          </a:xfrm>
          <a:prstGeom prst="rect">
            <a:avLst/>
          </a:prstGeom>
          <a:noFill/>
        </p:spPr>
        <p:txBody>
          <a:bodyPr wrap="square" rtlCol="0">
            <a:spAutoFit/>
          </a:bodyPr>
          <a:lstStyle/>
          <a:p>
            <a:r>
              <a:rPr lang="en-US" sz="2200" b="1" dirty="0" smtClean="0">
                <a:solidFill>
                  <a:srgbClr val="0000FF"/>
                </a:solidFill>
                <a:cs typeface="Century Gothic"/>
              </a:rPr>
              <a:t>To support diverse </a:t>
            </a:r>
            <a:r>
              <a:rPr lang="en-US" sz="2200" b="1" u="sng" dirty="0" smtClean="0">
                <a:solidFill>
                  <a:srgbClr val="0000FF"/>
                </a:solidFill>
                <a:cs typeface="Century Gothic"/>
              </a:rPr>
              <a:t>strategic networks:</a:t>
            </a:r>
          </a:p>
          <a:p>
            <a:pPr>
              <a:buFont typeface="Arial"/>
              <a:buChar char="•"/>
            </a:pPr>
            <a:r>
              <a:rPr lang="en-US" sz="2200" dirty="0" smtClean="0">
                <a:cs typeface="Century Gothic"/>
              </a:rPr>
              <a:t> Provide flexible </a:t>
            </a:r>
          </a:p>
          <a:p>
            <a:r>
              <a:rPr lang="en-US" sz="2200" dirty="0" smtClean="0">
                <a:cs typeface="Century Gothic"/>
              </a:rPr>
              <a:t>   models of skilled </a:t>
            </a:r>
          </a:p>
          <a:p>
            <a:r>
              <a:rPr lang="en-US" sz="2200" dirty="0" smtClean="0">
                <a:cs typeface="Century Gothic"/>
              </a:rPr>
              <a:t>   performance</a:t>
            </a:r>
          </a:p>
          <a:p>
            <a:endParaRPr lang="en-US" sz="1600" dirty="0" smtClean="0">
              <a:cs typeface="Century Gothic"/>
            </a:endParaRPr>
          </a:p>
          <a:p>
            <a:pPr>
              <a:buFont typeface="Arial"/>
              <a:buChar char="•"/>
            </a:pPr>
            <a:r>
              <a:rPr lang="en-US" sz="2200" dirty="0" smtClean="0">
                <a:cs typeface="Century Gothic"/>
              </a:rPr>
              <a:t> Provide opportunities </a:t>
            </a:r>
          </a:p>
          <a:p>
            <a:r>
              <a:rPr lang="en-US" sz="2200" dirty="0" smtClean="0">
                <a:cs typeface="Century Gothic"/>
              </a:rPr>
              <a:t>   to practice with </a:t>
            </a:r>
          </a:p>
          <a:p>
            <a:r>
              <a:rPr lang="en-US" sz="2200" dirty="0" smtClean="0">
                <a:cs typeface="Century Gothic"/>
              </a:rPr>
              <a:t>   supports</a:t>
            </a:r>
          </a:p>
          <a:p>
            <a:endParaRPr lang="en-US" sz="1600" dirty="0" smtClean="0">
              <a:cs typeface="Century Gothic"/>
            </a:endParaRPr>
          </a:p>
          <a:p>
            <a:pPr>
              <a:buFont typeface="Arial"/>
              <a:buChar char="•"/>
            </a:pPr>
            <a:r>
              <a:rPr lang="en-US" sz="2200" dirty="0" smtClean="0">
                <a:cs typeface="Century Gothic"/>
              </a:rPr>
              <a:t> Provide ongoing, </a:t>
            </a:r>
          </a:p>
          <a:p>
            <a:r>
              <a:rPr lang="en-US" sz="2200" dirty="0" smtClean="0">
                <a:cs typeface="Century Gothic"/>
              </a:rPr>
              <a:t>   relevant feedback</a:t>
            </a:r>
          </a:p>
          <a:p>
            <a:endParaRPr lang="en-US" sz="1600" dirty="0" smtClean="0">
              <a:cs typeface="Century Gothic"/>
            </a:endParaRPr>
          </a:p>
          <a:p>
            <a:pPr>
              <a:buFont typeface="Arial"/>
              <a:buChar char="•"/>
            </a:pPr>
            <a:r>
              <a:rPr lang="en-US" sz="2200" dirty="0" smtClean="0">
                <a:cs typeface="Century Gothic"/>
              </a:rPr>
              <a:t> Offer flexible</a:t>
            </a:r>
          </a:p>
          <a:p>
            <a:r>
              <a:rPr lang="en-US" sz="2200" dirty="0" smtClean="0">
                <a:cs typeface="Century Gothic"/>
              </a:rPr>
              <a:t>   opportunities for </a:t>
            </a:r>
          </a:p>
          <a:p>
            <a:r>
              <a:rPr lang="en-US" sz="2200" dirty="0" smtClean="0">
                <a:cs typeface="Century Gothic"/>
              </a:rPr>
              <a:t>   demonstrating skill</a:t>
            </a:r>
          </a:p>
        </p:txBody>
      </p:sp>
      <p:sp>
        <p:nvSpPr>
          <p:cNvPr id="11" name="TextBox 10"/>
          <p:cNvSpPr txBox="1"/>
          <p:nvPr/>
        </p:nvSpPr>
        <p:spPr>
          <a:xfrm>
            <a:off x="3200400" y="1082463"/>
            <a:ext cx="3048000" cy="4308871"/>
          </a:xfrm>
          <a:prstGeom prst="rect">
            <a:avLst/>
          </a:prstGeom>
          <a:noFill/>
        </p:spPr>
        <p:txBody>
          <a:bodyPr wrap="square" rtlCol="0">
            <a:spAutoFit/>
          </a:bodyPr>
          <a:lstStyle/>
          <a:p>
            <a:r>
              <a:rPr lang="en-US" sz="2200" b="1" dirty="0" smtClean="0">
                <a:solidFill>
                  <a:srgbClr val="660066"/>
                </a:solidFill>
                <a:cs typeface="Century Gothic"/>
              </a:rPr>
              <a:t>To support diverse </a:t>
            </a:r>
            <a:r>
              <a:rPr lang="en-US" sz="2200" b="1" u="sng" dirty="0" smtClean="0">
                <a:solidFill>
                  <a:srgbClr val="660066"/>
                </a:solidFill>
                <a:cs typeface="Century Gothic"/>
              </a:rPr>
              <a:t>recognition networks:</a:t>
            </a:r>
          </a:p>
          <a:p>
            <a:pPr>
              <a:buFont typeface="Arial"/>
              <a:buChar char="•"/>
            </a:pPr>
            <a:r>
              <a:rPr lang="en-US" sz="2200" dirty="0" smtClean="0">
                <a:cs typeface="Century Gothic"/>
              </a:rPr>
              <a:t> Provide multiple </a:t>
            </a:r>
          </a:p>
          <a:p>
            <a:r>
              <a:rPr lang="en-US" sz="2200" dirty="0" smtClean="0">
                <a:cs typeface="Century Gothic"/>
              </a:rPr>
              <a:t>   examples</a:t>
            </a:r>
          </a:p>
          <a:p>
            <a:endParaRPr lang="en-US" sz="1600" dirty="0" smtClean="0">
              <a:cs typeface="Century Gothic"/>
            </a:endParaRPr>
          </a:p>
          <a:p>
            <a:pPr>
              <a:buFont typeface="Arial"/>
              <a:buChar char="•"/>
            </a:pPr>
            <a:r>
              <a:rPr lang="en-US" sz="2200" dirty="0" smtClean="0">
                <a:cs typeface="Century Gothic"/>
              </a:rPr>
              <a:t> Highlight critical  </a:t>
            </a:r>
          </a:p>
          <a:p>
            <a:r>
              <a:rPr lang="en-US" sz="2200" dirty="0" smtClean="0">
                <a:cs typeface="Century Gothic"/>
              </a:rPr>
              <a:t>   features</a:t>
            </a:r>
          </a:p>
          <a:p>
            <a:endParaRPr lang="en-US" sz="1600" dirty="0" smtClean="0">
              <a:cs typeface="Century Gothic"/>
            </a:endParaRPr>
          </a:p>
          <a:p>
            <a:pPr>
              <a:buFont typeface="Arial"/>
              <a:buChar char="•"/>
            </a:pPr>
            <a:r>
              <a:rPr lang="en-US" sz="2200" dirty="0" smtClean="0">
                <a:cs typeface="Century Gothic"/>
              </a:rPr>
              <a:t> Provide multiple media </a:t>
            </a:r>
          </a:p>
          <a:p>
            <a:r>
              <a:rPr lang="en-US" sz="2200" dirty="0" smtClean="0">
                <a:cs typeface="Century Gothic"/>
              </a:rPr>
              <a:t>   and formats</a:t>
            </a:r>
          </a:p>
          <a:p>
            <a:endParaRPr lang="en-US" sz="1600" dirty="0" smtClean="0">
              <a:cs typeface="Century Gothic"/>
            </a:endParaRPr>
          </a:p>
          <a:p>
            <a:pPr>
              <a:buFont typeface="Arial"/>
              <a:buChar char="•"/>
            </a:pPr>
            <a:r>
              <a:rPr lang="en-US" sz="2200" dirty="0" smtClean="0">
                <a:cs typeface="Century Gothic"/>
              </a:rPr>
              <a:t> Support background </a:t>
            </a:r>
          </a:p>
          <a:p>
            <a:r>
              <a:rPr lang="en-US" sz="2200" dirty="0" smtClean="0">
                <a:cs typeface="Century Gothic"/>
              </a:rPr>
              <a:t>   context</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Methods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pic>
        <p:nvPicPr>
          <p:cNvPr id="4" name="Picture 3" descr="Screen Shot 2014-08-20 at 9.39.40 AM.png">
            <a:hlinkClick r:id="rId3"/>
          </p:cNvPr>
          <p:cNvPicPr>
            <a:picLocks noChangeAspect="1"/>
          </p:cNvPicPr>
          <p:nvPr/>
        </p:nvPicPr>
        <p:blipFill>
          <a:blip r:embed="rId4"/>
          <a:srcRect l="11233" t="5908" r="9629"/>
          <a:stretch>
            <a:fillRect/>
          </a:stretch>
        </p:blipFill>
        <p:spPr>
          <a:xfrm>
            <a:off x="2590800" y="1079499"/>
            <a:ext cx="3962400" cy="3412467"/>
          </a:xfrm>
          <a:prstGeom prst="rect">
            <a:avLst/>
          </a:prstGeom>
        </p:spPr>
      </p:pic>
      <p:sp>
        <p:nvSpPr>
          <p:cNvPr id="6" name="Rectangle 5"/>
          <p:cNvSpPr/>
          <p:nvPr/>
        </p:nvSpPr>
        <p:spPr>
          <a:xfrm>
            <a:off x="1117601" y="4800600"/>
            <a:ext cx="7391399" cy="369332"/>
          </a:xfrm>
          <a:prstGeom prst="rect">
            <a:avLst/>
          </a:prstGeom>
        </p:spPr>
        <p:txBody>
          <a:bodyPr wrap="square">
            <a:spAutoFit/>
          </a:bodyPr>
          <a:lstStyle/>
          <a:p>
            <a:r>
              <a:rPr lang="en-US" b="1" dirty="0" smtClean="0">
                <a:cs typeface="Century Gothic"/>
                <a:hlinkClick r:id="rId3"/>
              </a:rPr>
              <a:t>http://www.edutopia.org/math-social-activity-cooperative-learning-video</a:t>
            </a:r>
            <a:r>
              <a:rPr lang="en-US" b="1" dirty="0" smtClean="0">
                <a:cs typeface="Century Gothic"/>
              </a:rPr>
              <a:t> </a:t>
            </a:r>
            <a:endParaRPr lang="en-US" b="1" dirty="0">
              <a:cs typeface="Century Gothic"/>
            </a:endParaRPr>
          </a:p>
        </p:txBody>
      </p:sp>
      <p:pic>
        <p:nvPicPr>
          <p:cNvPr id="7" name="Picture 6" descr="film.bmp">
            <a:hlinkClick r:id="rId5"/>
          </p:cNvPr>
          <p:cNvPicPr>
            <a:picLocks noChangeAspect="1"/>
          </p:cNvPicPr>
          <p:nvPr/>
        </p:nvPicPr>
        <p:blipFill>
          <a:blip r:embed="rId6"/>
          <a:srcRect/>
          <a:stretch>
            <a:fillRect/>
          </a:stretch>
        </p:blipFill>
        <p:spPr bwMode="auto">
          <a:xfrm>
            <a:off x="1" y="57277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Materials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228600" y="1168400"/>
            <a:ext cx="8915400" cy="5143500"/>
          </a:xfrm>
          <a:prstGeom prst="rect">
            <a:avLst/>
          </a:prstGeom>
        </p:spPr>
        <p:txBody>
          <a:bodyPr vert="horz" lIns="91440" tIns="45720" rIns="91440" bIns="45720" rtlCol="0">
            <a:normAutofit fontScale="92500" lnSpcReduction="20000"/>
          </a:body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3027" b="1" i="0" u="none" strike="noStrike" kern="1200" cap="none" spc="0" normalizeH="0" baseline="0" noProof="0" dirty="0" smtClean="0">
                <a:ln>
                  <a:noFill/>
                </a:ln>
                <a:solidFill>
                  <a:srgbClr val="000000"/>
                </a:solidFill>
                <a:effectLst/>
                <a:uLnTx/>
                <a:uFillTx/>
                <a:ea typeface="+mn-ea"/>
                <a:cs typeface="Century Gothic"/>
              </a:rPr>
              <a:t>Align to goals</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3027" b="0" i="0" u="none" strike="noStrike" kern="1200" cap="none" spc="0" normalizeH="0" baseline="0" noProof="0" dirty="0" smtClean="0">
                <a:ln>
                  <a:noFill/>
                </a:ln>
                <a:solidFill>
                  <a:srgbClr val="000000"/>
                </a:solidFill>
                <a:effectLst/>
                <a:uLnTx/>
                <a:uFillTx/>
                <a:ea typeface="+mn-ea"/>
                <a:cs typeface="Century Gothic"/>
              </a:rPr>
              <a:t>Fixed media of the past, especially print, shaped and even warped our understanding of what it meant to be an effective learner. Essentially, those people who could function well in a print-based environment were favored; we even called them "book smart." Those for whom print presented difficulties-individuals with dyslexia, say, or whose first language was not English, or those who were oriented more toward visual or auditory media-were shut out. Educational materials limited the goals of learning through contingencies and assumptions.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dirty="0" smtClean="0">
              <a:ln>
                <a:noFill/>
              </a:ln>
              <a:solidFill>
                <a:srgbClr val="000000"/>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52400"/>
            <a:ext cx="9143999"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Materials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Text Placeholder 2"/>
          <p:cNvSpPr txBox="1">
            <a:spLocks/>
          </p:cNvSpPr>
          <p:nvPr/>
        </p:nvSpPr>
        <p:spPr>
          <a:xfrm>
            <a:off x="431800" y="1600200"/>
            <a:ext cx="8915400" cy="4362574"/>
          </a:xfrm>
          <a:prstGeom prst="rect">
            <a:avLst/>
          </a:prstGeom>
        </p:spPr>
        <p:txBody>
          <a:bodyPr vert="horz" lIns="91440" tIns="45720" rIns="91440" bIns="45720" rtlCol="0">
            <a:normAutofit/>
          </a:bodyPr>
          <a:lstStyle/>
          <a:p>
            <a:pPr marL="0" marR="0" lvl="0" indent="0" algn="l" defTabSz="457200" rtl="0" eaLnBrk="1" fontAlgn="auto" latinLnBrk="0" hangingPunct="1">
              <a:spcBef>
                <a:spcPts val="0"/>
              </a:spcBef>
              <a:spcAft>
                <a:spcPts val="0"/>
              </a:spcAft>
              <a:buClrTx/>
              <a:buSzTx/>
              <a:buFont typeface="Arial"/>
              <a:buNone/>
              <a:tabLst/>
              <a:defRPr/>
            </a:pPr>
            <a:r>
              <a:rPr kumimoji="0" lang="en-US" sz="2800" b="1" i="0" u="none" strike="noStrike" kern="1200" cap="none" spc="0" normalizeH="0" baseline="0" noProof="0" dirty="0" smtClean="0">
                <a:ln>
                  <a:noFill/>
                </a:ln>
                <a:solidFill>
                  <a:schemeClr val="tx1"/>
                </a:solidFill>
                <a:effectLst/>
                <a:uLnTx/>
                <a:uFillTx/>
                <a:ea typeface="+mn-ea"/>
                <a:cs typeface="Century Gothic"/>
              </a:rPr>
              <a:t>Engage learners in becoming proactive</a:t>
            </a:r>
          </a:p>
          <a:p>
            <a:pPr marL="0" marR="0" lvl="0" indent="0" algn="l" defTabSz="457200" rtl="0" eaLnBrk="1" fontAlgn="auto" latinLnBrk="0" hangingPunct="1">
              <a:spcBef>
                <a:spcPts val="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ea typeface="+mn-ea"/>
                <a:cs typeface="Century Gothic"/>
              </a:rPr>
              <a:t>Just as educators now have many more options in the post-print age, so do learners. The days of knowledge being dispensed through one of two gatekeepers-the teacher or the textbook-are long gone.</a:t>
            </a:r>
            <a:endParaRPr kumimoji="0" lang="en-US" sz="2800" b="1" i="0" u="none" strike="noStrike" kern="1200" cap="none" spc="0" normalizeH="0" baseline="0" noProof="0" dirty="0" smtClean="0">
              <a:ln>
                <a:noFill/>
              </a:ln>
              <a:solidFill>
                <a:schemeClr val="tx1"/>
              </a:solidFill>
              <a:effectLst/>
              <a:uLnTx/>
              <a:uFillTx/>
              <a:ea typeface="+mn-ea"/>
              <a:cs typeface="Century Gothic"/>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       UDL Foundations: </a:t>
            </a:r>
            <a:br>
              <a:rPr kumimoji="0" lang="en-US" sz="3600" i="0" u="none" strike="noStrike" kern="1200" cap="none" spc="0" normalizeH="0" baseline="0" noProof="0" dirty="0" smtClean="0">
                <a:ln>
                  <a:noFill/>
                </a:ln>
                <a:solidFill>
                  <a:srgbClr val="000000"/>
                </a:solidFill>
                <a:effectLst/>
                <a:uLnTx/>
                <a:uFillTx/>
                <a:ea typeface="+mj-ea"/>
                <a:cs typeface="Century Gothic"/>
              </a:rPr>
            </a:br>
            <a:r>
              <a:rPr kumimoji="0" lang="en-US" sz="3600" i="0" u="none" strike="noStrike" kern="1200" cap="none" spc="0" normalizeH="0" baseline="0" noProof="0" dirty="0" smtClean="0">
                <a:ln>
                  <a:noFill/>
                </a:ln>
                <a:solidFill>
                  <a:srgbClr val="000000"/>
                </a:solidFill>
                <a:effectLst/>
                <a:uLnTx/>
                <a:uFillTx/>
                <a:ea typeface="+mj-ea"/>
                <a:cs typeface="Century Gothic"/>
              </a:rPr>
              <a:t>Brain-based Learning Networks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4" name="Rectangle 3"/>
          <p:cNvSpPr>
            <a:spLocks noChangeArrowheads="1"/>
          </p:cNvSpPr>
          <p:nvPr/>
        </p:nvSpPr>
        <p:spPr bwMode="auto">
          <a:xfrm>
            <a:off x="228600" y="1600200"/>
            <a:ext cx="8686800" cy="4038600"/>
          </a:xfrm>
          <a:prstGeom prst="rect">
            <a:avLst/>
          </a:prstGeom>
          <a:noFill/>
          <a:ln w="9525">
            <a:noFill/>
            <a:miter lim="800000"/>
            <a:headEnd/>
            <a:tailEnd/>
          </a:ln>
        </p:spPr>
        <p:txBody>
          <a:bodyPr/>
          <a:lstStyle/>
          <a:p>
            <a:pPr marL="609600" indent="-609600" eaLnBrk="0" hangingPunct="0">
              <a:lnSpc>
                <a:spcPct val="90000"/>
              </a:lnSpc>
              <a:buFont typeface="Arial" pitchFamily="34" charset="0"/>
              <a:buNone/>
            </a:pPr>
            <a:r>
              <a:rPr lang="en-US" sz="2400" dirty="0" smtClean="0">
                <a:solidFill>
                  <a:srgbClr val="000000"/>
                </a:solidFill>
                <a:cs typeface="Century Gothic"/>
              </a:rPr>
              <a:t>	</a:t>
            </a:r>
            <a:r>
              <a:rPr lang="en-US" sz="2800" dirty="0" smtClean="0">
                <a:solidFill>
                  <a:srgbClr val="000000"/>
                </a:solidFill>
                <a:cs typeface="Century Gothic"/>
              </a:rPr>
              <a:t>Brain-based </a:t>
            </a:r>
            <a:r>
              <a:rPr lang="en-US" sz="2800" dirty="0">
                <a:solidFill>
                  <a:srgbClr val="000000"/>
                </a:solidFill>
                <a:cs typeface="Century Gothic"/>
              </a:rPr>
              <a:t>research indicates three distinct yet </a:t>
            </a:r>
            <a:r>
              <a:rPr lang="en-US" sz="2800" dirty="0" smtClean="0">
                <a:solidFill>
                  <a:srgbClr val="000000"/>
                </a:solidFill>
                <a:cs typeface="Century Gothic"/>
              </a:rPr>
              <a:t>inter related </a:t>
            </a:r>
            <a:r>
              <a:rPr lang="en-US" sz="2800" dirty="0">
                <a:solidFill>
                  <a:srgbClr val="000000"/>
                </a:solidFill>
                <a:cs typeface="Century Gothic"/>
              </a:rPr>
              <a:t>learning networks (Rose, Meyer, Hitchcock, 2005):</a:t>
            </a:r>
          </a:p>
          <a:p>
            <a:pPr marL="609600" indent="-609600" eaLnBrk="0" hangingPunct="0">
              <a:lnSpc>
                <a:spcPct val="90000"/>
              </a:lnSpc>
              <a:buFont typeface="Wingdings" pitchFamily="2" charset="2"/>
              <a:buNone/>
            </a:pPr>
            <a:endParaRPr lang="en-US" sz="2800" dirty="0" smtClean="0">
              <a:solidFill>
                <a:schemeClr val="tx1">
                  <a:lumMod val="75000"/>
                  <a:lumOff val="25000"/>
                </a:schemeClr>
              </a:solidFill>
              <a:cs typeface="Century Gothic"/>
            </a:endParaRPr>
          </a:p>
          <a:p>
            <a:pPr marL="1066800" lvl="1" indent="-609600" eaLnBrk="0" hangingPunct="0">
              <a:lnSpc>
                <a:spcPct val="90000"/>
              </a:lnSpc>
            </a:pPr>
            <a:r>
              <a:rPr lang="en-US" sz="2800" b="1" dirty="0" smtClean="0">
                <a:solidFill>
                  <a:srgbClr val="008000"/>
                </a:solidFill>
                <a:cs typeface="Century Gothic"/>
              </a:rPr>
              <a:t>  Affective Learning Network </a:t>
            </a:r>
            <a:r>
              <a:rPr lang="en-US" sz="2800" dirty="0" smtClean="0">
                <a:solidFill>
                  <a:srgbClr val="000000"/>
                </a:solidFill>
                <a:cs typeface="Century Gothic"/>
              </a:rPr>
              <a:t>(</a:t>
            </a:r>
            <a:r>
              <a:rPr lang="en-US" sz="2800" i="1" dirty="0" smtClean="0">
                <a:solidFill>
                  <a:srgbClr val="000000"/>
                </a:solidFill>
                <a:cs typeface="Century Gothic"/>
              </a:rPr>
              <a:t>why</a:t>
            </a:r>
            <a:r>
              <a:rPr lang="en-US" sz="2800" dirty="0" smtClean="0">
                <a:solidFill>
                  <a:srgbClr val="000000"/>
                </a:solidFill>
                <a:cs typeface="Century Gothic"/>
              </a:rPr>
              <a:t>)</a:t>
            </a:r>
          </a:p>
          <a:p>
            <a:pPr marL="1447800" lvl="2" indent="-533400" eaLnBrk="0" hangingPunct="0">
              <a:lnSpc>
                <a:spcPct val="90000"/>
              </a:lnSpc>
            </a:pPr>
            <a:r>
              <a:rPr lang="en-US" sz="2800" i="1" dirty="0" smtClean="0">
                <a:solidFill>
                  <a:srgbClr val="000000"/>
                </a:solidFill>
                <a:cs typeface="Century Gothic"/>
              </a:rPr>
              <a:t>How motivation &amp; participation impacts learning</a:t>
            </a:r>
          </a:p>
          <a:p>
            <a:pPr marL="1447800" lvl="2" indent="-533400" eaLnBrk="0" hangingPunct="0">
              <a:lnSpc>
                <a:spcPct val="90000"/>
              </a:lnSpc>
            </a:pPr>
            <a:endParaRPr lang="en-US" sz="2800" i="1" dirty="0" smtClean="0">
              <a:solidFill>
                <a:schemeClr val="tx1">
                  <a:lumMod val="75000"/>
                  <a:lumOff val="25000"/>
                </a:schemeClr>
              </a:solidFill>
              <a:cs typeface="Century Gothic"/>
            </a:endParaRPr>
          </a:p>
          <a:p>
            <a:pPr marL="1066800" lvl="1" indent="-609600" eaLnBrk="0" hangingPunct="0">
              <a:lnSpc>
                <a:spcPct val="90000"/>
              </a:lnSpc>
            </a:pPr>
            <a:r>
              <a:rPr lang="en-US" sz="2800" b="1" dirty="0" smtClean="0">
                <a:solidFill>
                  <a:srgbClr val="660066"/>
                </a:solidFill>
                <a:cs typeface="Century Gothic"/>
              </a:rPr>
              <a:t>  Recognition </a:t>
            </a:r>
            <a:r>
              <a:rPr lang="en-US" sz="2800" b="1" dirty="0">
                <a:solidFill>
                  <a:srgbClr val="660066"/>
                </a:solidFill>
                <a:cs typeface="Century Gothic"/>
              </a:rPr>
              <a:t>Learning Network </a:t>
            </a:r>
            <a:r>
              <a:rPr lang="en-US" sz="2800" dirty="0">
                <a:solidFill>
                  <a:srgbClr val="000000"/>
                </a:solidFill>
                <a:cs typeface="Century Gothic"/>
              </a:rPr>
              <a:t>(</a:t>
            </a:r>
            <a:r>
              <a:rPr lang="en-US" sz="2800" i="1" dirty="0">
                <a:solidFill>
                  <a:srgbClr val="000000"/>
                </a:solidFill>
                <a:cs typeface="Century Gothic"/>
              </a:rPr>
              <a:t>what</a:t>
            </a:r>
            <a:r>
              <a:rPr lang="en-US" sz="2800" dirty="0">
                <a:solidFill>
                  <a:srgbClr val="000000"/>
                </a:solidFill>
                <a:cs typeface="Century Gothic"/>
              </a:rPr>
              <a:t>)</a:t>
            </a:r>
            <a:endParaRPr lang="en-US" sz="2800" dirty="0" smtClean="0">
              <a:solidFill>
                <a:srgbClr val="000000"/>
              </a:solidFill>
              <a:cs typeface="Century Gothic"/>
            </a:endParaRPr>
          </a:p>
          <a:p>
            <a:pPr marL="1447800" lvl="2" indent="-533400" eaLnBrk="0" hangingPunct="0">
              <a:lnSpc>
                <a:spcPct val="90000"/>
              </a:lnSpc>
            </a:pPr>
            <a:r>
              <a:rPr lang="en-US" sz="2800" i="1" dirty="0" smtClean="0">
                <a:solidFill>
                  <a:srgbClr val="000000"/>
                </a:solidFill>
                <a:cs typeface="Century Gothic"/>
              </a:rPr>
              <a:t>How </a:t>
            </a:r>
            <a:r>
              <a:rPr lang="en-US" sz="2800" i="1" dirty="0">
                <a:solidFill>
                  <a:srgbClr val="000000"/>
                </a:solidFill>
                <a:cs typeface="Century Gothic"/>
              </a:rPr>
              <a:t>we make sense of presented information</a:t>
            </a:r>
            <a:endParaRPr lang="en-US" sz="2800" i="1" dirty="0" smtClean="0">
              <a:solidFill>
                <a:srgbClr val="000000"/>
              </a:solidFill>
              <a:cs typeface="Century Gothic"/>
            </a:endParaRPr>
          </a:p>
          <a:p>
            <a:pPr marL="1066800" lvl="1" indent="-609600" eaLnBrk="0" hangingPunct="0">
              <a:lnSpc>
                <a:spcPct val="90000"/>
              </a:lnSpc>
            </a:pPr>
            <a:endParaRPr lang="en-US" sz="2800" i="1" dirty="0" smtClean="0">
              <a:solidFill>
                <a:schemeClr val="tx1">
                  <a:lumMod val="75000"/>
                  <a:lumOff val="25000"/>
                </a:schemeClr>
              </a:solidFill>
              <a:cs typeface="Century Gothic"/>
            </a:endParaRPr>
          </a:p>
          <a:p>
            <a:pPr marL="1066800" lvl="1" indent="-609600" eaLnBrk="0" hangingPunct="0">
              <a:lnSpc>
                <a:spcPct val="90000"/>
              </a:lnSpc>
            </a:pPr>
            <a:r>
              <a:rPr lang="en-US" sz="2800" b="1" dirty="0" smtClean="0">
                <a:solidFill>
                  <a:srgbClr val="0000FF"/>
                </a:solidFill>
                <a:cs typeface="Century Gothic"/>
              </a:rPr>
              <a:t>  Strategic </a:t>
            </a:r>
            <a:r>
              <a:rPr lang="en-US" sz="2800" b="1" dirty="0">
                <a:solidFill>
                  <a:srgbClr val="0000FF"/>
                </a:solidFill>
                <a:cs typeface="Century Gothic"/>
              </a:rPr>
              <a:t>Learning Network </a:t>
            </a:r>
            <a:r>
              <a:rPr lang="en-US" sz="2800" dirty="0">
                <a:solidFill>
                  <a:srgbClr val="000000"/>
                </a:solidFill>
                <a:cs typeface="Century Gothic"/>
              </a:rPr>
              <a:t>(</a:t>
            </a:r>
            <a:r>
              <a:rPr lang="en-US" sz="2800" i="1" dirty="0">
                <a:solidFill>
                  <a:srgbClr val="000000"/>
                </a:solidFill>
                <a:cs typeface="Century Gothic"/>
              </a:rPr>
              <a:t>how</a:t>
            </a:r>
            <a:r>
              <a:rPr lang="en-US" sz="2800" dirty="0">
                <a:solidFill>
                  <a:srgbClr val="000000"/>
                </a:solidFill>
                <a:cs typeface="Century Gothic"/>
              </a:rPr>
              <a:t>)</a:t>
            </a:r>
            <a:endParaRPr lang="en-US" sz="2800" dirty="0" smtClean="0">
              <a:solidFill>
                <a:srgbClr val="000000"/>
              </a:solidFill>
              <a:cs typeface="Century Gothic"/>
            </a:endParaRPr>
          </a:p>
          <a:p>
            <a:pPr marL="1447800" lvl="2" indent="-533400" eaLnBrk="0" hangingPunct="0">
              <a:lnSpc>
                <a:spcPct val="90000"/>
              </a:lnSpc>
            </a:pPr>
            <a:r>
              <a:rPr lang="en-US" sz="2800" i="1" dirty="0" smtClean="0">
                <a:solidFill>
                  <a:srgbClr val="000000"/>
                </a:solidFill>
                <a:cs typeface="Century Gothic"/>
              </a:rPr>
              <a:t>How </a:t>
            </a:r>
            <a:r>
              <a:rPr lang="en-US" sz="2800" i="1" dirty="0">
                <a:solidFill>
                  <a:srgbClr val="000000"/>
                </a:solidFill>
                <a:cs typeface="Century Gothic"/>
              </a:rPr>
              <a:t>we demonstrate our learning or mastery</a:t>
            </a:r>
          </a:p>
          <a:p>
            <a:pPr marL="1066800" lvl="1" indent="-609600" eaLnBrk="0" hangingPunct="0">
              <a:lnSpc>
                <a:spcPct val="90000"/>
              </a:lnSpc>
              <a:buFont typeface="Wingdings" pitchFamily="2" charset="2"/>
              <a:buChar char="§"/>
            </a:pPr>
            <a:endParaRPr lang="en-US" sz="2400" dirty="0"/>
          </a:p>
          <a:p>
            <a:pPr marL="609600" indent="-609600" eaLnBrk="0" hangingPunct="0">
              <a:lnSpc>
                <a:spcPct val="90000"/>
              </a:lnSpc>
            </a:pPr>
            <a:endParaRPr lang="en-US" sz="24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0" y="54857"/>
            <a:ext cx="8989671" cy="646331"/>
          </a:xfrm>
          <a:prstGeom prst="rect">
            <a:avLst/>
          </a:prstGeom>
        </p:spPr>
        <p:txBody>
          <a:bodyPr wrap="square">
            <a:spAutoFit/>
          </a:bodyPr>
          <a:lstStyle/>
          <a:p>
            <a:pPr algn="ctr"/>
            <a:r>
              <a:rPr lang="en-US" sz="3600" dirty="0" smtClean="0">
                <a:solidFill>
                  <a:srgbClr val="000000"/>
                </a:solidFill>
                <a:cs typeface="Century Gothic"/>
              </a:rPr>
              <a:t>Communicative Competence</a:t>
            </a:r>
          </a:p>
        </p:txBody>
      </p:sp>
      <p:pic>
        <p:nvPicPr>
          <p:cNvPr id="4" name="Picture 4" descr="Screen Shot 2014-01-07 at 11.55.51 AM.png">
            <a:hlinkClick r:id="rId3"/>
          </p:cNvPr>
          <p:cNvPicPr>
            <a:picLocks noChangeAspect="1"/>
          </p:cNvPicPr>
          <p:nvPr/>
        </p:nvPicPr>
        <p:blipFill>
          <a:blip r:embed="rId4"/>
          <a:srcRect/>
          <a:stretch>
            <a:fillRect/>
          </a:stretch>
        </p:blipFill>
        <p:spPr bwMode="auto">
          <a:xfrm>
            <a:off x="1929" y="969795"/>
            <a:ext cx="9144000" cy="56218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0" y="54857"/>
            <a:ext cx="8989671" cy="646331"/>
          </a:xfrm>
          <a:prstGeom prst="rect">
            <a:avLst/>
          </a:prstGeom>
        </p:spPr>
        <p:txBody>
          <a:bodyPr wrap="square">
            <a:spAutoFit/>
          </a:bodyPr>
          <a:lstStyle/>
          <a:p>
            <a:pPr algn="ctr"/>
            <a:r>
              <a:rPr lang="en-US" sz="3600" dirty="0" smtClean="0">
                <a:solidFill>
                  <a:srgbClr val="000000"/>
                </a:solidFill>
                <a:cs typeface="Century Gothic"/>
              </a:rPr>
              <a:t>Communicative Competence</a:t>
            </a:r>
          </a:p>
        </p:txBody>
      </p:sp>
      <p:sp>
        <p:nvSpPr>
          <p:cNvPr id="4" name="Rectangle 3"/>
          <p:cNvSpPr/>
          <p:nvPr/>
        </p:nvSpPr>
        <p:spPr>
          <a:xfrm>
            <a:off x="304800" y="1447800"/>
            <a:ext cx="8458200" cy="5262980"/>
          </a:xfrm>
          <a:prstGeom prst="rect">
            <a:avLst/>
          </a:prstGeom>
        </p:spPr>
        <p:txBody>
          <a:bodyPr wrap="square">
            <a:spAutoFit/>
          </a:bodyPr>
          <a:lstStyle/>
          <a:p>
            <a:pPr algn="ctr"/>
            <a:r>
              <a:rPr lang="en-US" sz="2800" b="1" u="sng" dirty="0" smtClean="0">
                <a:solidFill>
                  <a:schemeClr val="tx1">
                    <a:lumMod val="75000"/>
                    <a:lumOff val="25000"/>
                  </a:schemeClr>
                </a:solidFill>
                <a:cs typeface="Century Gothic"/>
              </a:rPr>
              <a:t>Communication/Instructional Loop</a:t>
            </a:r>
          </a:p>
          <a:p>
            <a:pPr algn="ctr"/>
            <a:r>
              <a:rPr lang="en-US" sz="2800" dirty="0" smtClean="0">
                <a:solidFill>
                  <a:schemeClr val="tx1">
                    <a:lumMod val="75000"/>
                    <a:lumOff val="25000"/>
                  </a:schemeClr>
                </a:solidFill>
                <a:cs typeface="Century Gothic"/>
              </a:rPr>
              <a:t>Communicative Intent</a:t>
            </a:r>
          </a:p>
          <a:p>
            <a:pPr algn="ctr"/>
            <a:r>
              <a:rPr lang="en-US" sz="2800" dirty="0" smtClean="0">
                <a:solidFill>
                  <a:schemeClr val="tx1">
                    <a:lumMod val="75000"/>
                    <a:lumOff val="25000"/>
                  </a:schemeClr>
                </a:solidFill>
                <a:cs typeface="Century Gothic"/>
              </a:rPr>
              <a:t>+ </a:t>
            </a:r>
          </a:p>
          <a:p>
            <a:pPr algn="ctr"/>
            <a:r>
              <a:rPr lang="en-US" sz="2800" dirty="0" smtClean="0">
                <a:solidFill>
                  <a:schemeClr val="tx1">
                    <a:lumMod val="75000"/>
                    <a:lumOff val="25000"/>
                  </a:schemeClr>
                </a:solidFill>
                <a:cs typeface="Century Gothic"/>
              </a:rPr>
              <a:t>Mode of Communication </a:t>
            </a:r>
          </a:p>
          <a:p>
            <a:pPr algn="ctr"/>
            <a:r>
              <a:rPr lang="en-US" sz="2800" dirty="0" smtClean="0">
                <a:solidFill>
                  <a:schemeClr val="tx1">
                    <a:lumMod val="75000"/>
                    <a:lumOff val="25000"/>
                  </a:schemeClr>
                </a:solidFill>
                <a:cs typeface="Century Gothic"/>
              </a:rPr>
              <a:t>+ </a:t>
            </a:r>
          </a:p>
          <a:p>
            <a:pPr algn="ctr"/>
            <a:r>
              <a:rPr lang="en-US" sz="2800" dirty="0" smtClean="0">
                <a:solidFill>
                  <a:schemeClr val="tx1">
                    <a:lumMod val="75000"/>
                    <a:lumOff val="25000"/>
                  </a:schemeClr>
                </a:solidFill>
                <a:cs typeface="Century Gothic"/>
              </a:rPr>
              <a:t>Listener Comprehension</a:t>
            </a:r>
          </a:p>
          <a:p>
            <a:pPr algn="ctr"/>
            <a:r>
              <a:rPr lang="en-US" sz="2800" dirty="0" smtClean="0">
                <a:solidFill>
                  <a:schemeClr val="tx1">
                    <a:lumMod val="75000"/>
                    <a:lumOff val="25000"/>
                  </a:schemeClr>
                </a:solidFill>
                <a:cs typeface="Century Gothic"/>
              </a:rPr>
              <a:t>=</a:t>
            </a:r>
          </a:p>
          <a:p>
            <a:pPr algn="ctr"/>
            <a:r>
              <a:rPr lang="en-US" sz="2800" dirty="0" smtClean="0">
                <a:solidFill>
                  <a:schemeClr val="tx1">
                    <a:lumMod val="75000"/>
                    <a:lumOff val="25000"/>
                  </a:schemeClr>
                </a:solidFill>
                <a:cs typeface="Century Gothic"/>
              </a:rPr>
              <a:t>Communicative Competence which promotes CCSS-aligned instruction at the student’s functioning level and the development of appropriate goals.</a:t>
            </a:r>
          </a:p>
          <a:p>
            <a:pPr algn="ctr"/>
            <a:endParaRPr lang="en-US" sz="2800" dirty="0" smtClean="0">
              <a:solidFill>
                <a:schemeClr val="tx1">
                  <a:lumMod val="75000"/>
                  <a:lumOff val="25000"/>
                </a:schemeClr>
              </a:solidFill>
              <a:cs typeface="Century Gothic"/>
            </a:endParaRPr>
          </a:p>
          <a:p>
            <a:pPr algn="ctr"/>
            <a:r>
              <a:rPr lang="en-US" sz="2800" b="1" dirty="0" smtClean="0">
                <a:solidFill>
                  <a:schemeClr val="tx1">
                    <a:lumMod val="75000"/>
                    <a:lumOff val="25000"/>
                  </a:schemeClr>
                </a:solidFill>
                <a:cs typeface="Century Gothic"/>
              </a:rPr>
              <a:t>(…and repeat)</a:t>
            </a:r>
            <a:endParaRPr lang="en-US" sz="2800" dirty="0">
              <a:solidFill>
                <a:schemeClr val="tx1">
                  <a:lumMod val="75000"/>
                  <a:lumOff val="25000"/>
                </a:schemeClr>
              </a:solidFill>
              <a:cs typeface="Century Gothic"/>
            </a:endParaRPr>
          </a:p>
        </p:txBody>
      </p:sp>
      <p:sp>
        <p:nvSpPr>
          <p:cNvPr id="6" name="Rectangle 5"/>
          <p:cNvSpPr/>
          <p:nvPr/>
        </p:nvSpPr>
        <p:spPr>
          <a:xfrm>
            <a:off x="0" y="655022"/>
            <a:ext cx="9144000" cy="369332"/>
          </a:xfrm>
          <a:prstGeom prst="rect">
            <a:avLst/>
          </a:prstGeom>
        </p:spPr>
        <p:txBody>
          <a:bodyPr wrap="square">
            <a:spAutoFit/>
          </a:bodyPr>
          <a:lstStyle/>
          <a:p>
            <a:pPr algn="ctr"/>
            <a:r>
              <a:rPr lang="en-US" b="1" dirty="0" smtClean="0">
                <a:cs typeface="Century Gothic"/>
                <a:hlinkClick r:id="rId3"/>
              </a:rPr>
              <a:t>http://www.montgomeryschoolsmd.org/departments/hiat/udl/examples/examp016.shtm</a:t>
            </a:r>
            <a:r>
              <a:rPr lang="en-US" b="1" dirty="0" smtClean="0">
                <a:cs typeface="Century Gothic"/>
              </a:rPr>
              <a:t> </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6-30 at 11.35.50 AM.png"/>
          <p:cNvPicPr>
            <a:picLocks noChangeAspect="1"/>
          </p:cNvPicPr>
          <p:nvPr/>
        </p:nvPicPr>
        <p:blipFill>
          <a:blip r:embed="rId3"/>
          <a:stretch>
            <a:fillRect/>
          </a:stretch>
        </p:blipFill>
        <p:spPr>
          <a:xfrm>
            <a:off x="1" y="0"/>
            <a:ext cx="9143999" cy="6858000"/>
          </a:xfrm>
          <a:prstGeom prst="rect">
            <a:avLst/>
          </a:prstGeom>
        </p:spPr>
      </p:pic>
      <p:sp>
        <p:nvSpPr>
          <p:cNvPr id="5" name="Frame 4"/>
          <p:cNvSpPr/>
          <p:nvPr/>
        </p:nvSpPr>
        <p:spPr>
          <a:xfrm>
            <a:off x="3200400" y="3886201"/>
            <a:ext cx="2828926" cy="1752600"/>
          </a:xfrm>
          <a:prstGeom prst="frame">
            <a:avLst/>
          </a:prstGeom>
          <a:solidFill>
            <a:srgbClr val="7E187A">
              <a:alpha val="18000"/>
            </a:srgbClr>
          </a:solidFill>
          <a:ln>
            <a:solidFill>
              <a:srgbClr val="660066">
                <a:alpha val="53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 name="Frame 6"/>
          <p:cNvSpPr/>
          <p:nvPr/>
        </p:nvSpPr>
        <p:spPr>
          <a:xfrm>
            <a:off x="6116639" y="3886201"/>
            <a:ext cx="2874962" cy="1752599"/>
          </a:xfrm>
          <a:prstGeom prst="frame">
            <a:avLst/>
          </a:prstGeom>
          <a:solidFill>
            <a:srgbClr val="3366FF">
              <a:alpha val="18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9" name="Frame 8"/>
          <p:cNvSpPr/>
          <p:nvPr/>
        </p:nvSpPr>
        <p:spPr>
          <a:xfrm>
            <a:off x="0" y="5638800"/>
            <a:ext cx="2971799" cy="1219200"/>
          </a:xfrm>
          <a:prstGeom prst="frame">
            <a:avLst/>
          </a:prstGeom>
          <a:solidFill>
            <a:srgbClr val="008000">
              <a:alpha val="18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
        <p:nvSpPr>
          <p:cNvPr id="6" name="Rectangle 7"/>
          <p:cNvSpPr>
            <a:spLocks noChangeArrowheads="1"/>
          </p:cNvSpPr>
          <p:nvPr/>
        </p:nvSpPr>
        <p:spPr bwMode="auto">
          <a:xfrm>
            <a:off x="0" y="685800"/>
            <a:ext cx="9144000" cy="3708400"/>
          </a:xfrm>
          <a:prstGeom prst="rect">
            <a:avLst/>
          </a:prstGeom>
          <a:noFill/>
          <a:ln w="9525">
            <a:noFill/>
            <a:miter lim="800000"/>
            <a:headEnd/>
            <a:tailEnd/>
          </a:ln>
        </p:spPr>
        <p:txBody>
          <a:bodyPr>
            <a:prstTxWarp prst="textNoShape">
              <a:avLst/>
            </a:prstTxWarp>
            <a:spAutoFit/>
          </a:bodyPr>
          <a:lstStyle/>
          <a:p>
            <a:pPr algn="ctr"/>
            <a:r>
              <a:rPr lang="en-US" sz="3600" dirty="0">
                <a:solidFill>
                  <a:srgbClr val="000000"/>
                </a:solidFill>
                <a:latin typeface="+mj-lt"/>
                <a:ea typeface="Lucida Handwriting" pitchFamily="-101" charset="0"/>
                <a:cs typeface="Lucida Handwriting" pitchFamily="-101" charset="0"/>
              </a:rPr>
              <a:t>A Synchronized Support</a:t>
            </a:r>
          </a:p>
          <a:p>
            <a:pPr algn="ctr"/>
            <a:endParaRPr lang="en-US" sz="12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pPr algn="ctr"/>
            <a:endParaRPr lang="en-US" sz="1600" dirty="0">
              <a:solidFill>
                <a:schemeClr val="tx1"/>
              </a:solidFill>
              <a:latin typeface="Bangla Sangam MN" pitchFamily="-101" charset="0"/>
              <a:ea typeface="Bangla Sangam MN" pitchFamily="-101" charset="0"/>
              <a:cs typeface="Bangla Sangam MN" pitchFamily="-101" charset="0"/>
            </a:endParaRPr>
          </a:p>
        </p:txBody>
      </p:sp>
      <p:pic>
        <p:nvPicPr>
          <p:cNvPr id="10" name="Picture 9" descr="Screen Shot 2014-03-13 at 11.04.43 PM.png"/>
          <p:cNvPicPr>
            <a:picLocks noChangeAspect="1"/>
          </p:cNvPicPr>
          <p:nvPr/>
        </p:nvPicPr>
        <p:blipFill>
          <a:blip r:embed="rId4"/>
          <a:srcRect/>
          <a:stretch>
            <a:fillRect/>
          </a:stretch>
        </p:blipFill>
        <p:spPr bwMode="auto">
          <a:xfrm>
            <a:off x="1600200" y="1524000"/>
            <a:ext cx="6146800" cy="4202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pic>
        <p:nvPicPr>
          <p:cNvPr id="4" name="Picture 3" descr="Screen Shot 2014-07-14 at 12.00.59 PM.png"/>
          <p:cNvPicPr>
            <a:picLocks noChangeAspect="1"/>
          </p:cNvPicPr>
          <p:nvPr/>
        </p:nvPicPr>
        <p:blipFill>
          <a:blip r:embed="rId3"/>
          <a:stretch>
            <a:fillRect/>
          </a:stretch>
        </p:blipFill>
        <p:spPr>
          <a:xfrm>
            <a:off x="1752600" y="1600200"/>
            <a:ext cx="6019800" cy="4029439"/>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pic>
        <p:nvPicPr>
          <p:cNvPr id="6" name="Content Placeholder 5" descr="linked learning.jpg"/>
          <p:cNvPicPr>
            <a:picLocks noChangeAspect="1"/>
          </p:cNvPicPr>
          <p:nvPr/>
        </p:nvPicPr>
        <p:blipFill>
          <a:blip r:embed="rId3"/>
          <a:srcRect/>
          <a:stretch>
            <a:fillRect/>
          </a:stretch>
        </p:blipFill>
        <p:spPr>
          <a:xfrm>
            <a:off x="5736590" y="1523999"/>
            <a:ext cx="3255010" cy="2514600"/>
          </a:xfrm>
          <a:prstGeom prst="rect">
            <a:avLst/>
          </a:prstGeom>
          <a:ln w="38100" cap="sq">
            <a:solidFill>
              <a:srgbClr val="000000"/>
            </a:solidFill>
          </a:ln>
          <a:effectLst>
            <a:outerShdw blurRad="63500" dist="38100" dir="2700000" algn="tl" rotWithShape="0">
              <a:srgbClr val="000000">
                <a:alpha val="42999"/>
              </a:srgbClr>
            </a:outerShdw>
          </a:effectLst>
        </p:spPr>
      </p:pic>
      <p:pic>
        <p:nvPicPr>
          <p:cNvPr id="7" name="Picture 6" descr="project based learning.bmp"/>
          <p:cNvPicPr>
            <a:picLocks noChangeAspect="1"/>
          </p:cNvPicPr>
          <p:nvPr/>
        </p:nvPicPr>
        <p:blipFill>
          <a:blip r:embed="rId4"/>
          <a:srcRect/>
          <a:stretch>
            <a:fillRect/>
          </a:stretch>
        </p:blipFill>
        <p:spPr bwMode="auto">
          <a:xfrm>
            <a:off x="2973387" y="1905000"/>
            <a:ext cx="3290380" cy="3275012"/>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8" name="Picture 7" descr="group of students.jpg"/>
          <p:cNvPicPr>
            <a:picLocks noChangeAspect="1"/>
          </p:cNvPicPr>
          <p:nvPr/>
        </p:nvPicPr>
        <p:blipFill>
          <a:blip r:embed="rId5"/>
          <a:srcRect/>
          <a:stretch>
            <a:fillRect/>
          </a:stretch>
        </p:blipFill>
        <p:spPr bwMode="auto">
          <a:xfrm>
            <a:off x="114300" y="3276600"/>
            <a:ext cx="3314700" cy="2482572"/>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pic>
        <p:nvPicPr>
          <p:cNvPr id="4" name="Picture 3" descr="Choice_Boards.png"/>
          <p:cNvPicPr>
            <a:picLocks noChangeAspect="1"/>
          </p:cNvPicPr>
          <p:nvPr/>
        </p:nvPicPr>
        <p:blipFill>
          <a:blip r:embed="rId3"/>
          <a:srcRect/>
          <a:stretch>
            <a:fillRect/>
          </a:stretch>
        </p:blipFill>
        <p:spPr bwMode="auto">
          <a:xfrm rot="1175268">
            <a:off x="4338739" y="1526509"/>
            <a:ext cx="3266784" cy="458911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6" name="Picture 5" descr="ThinkTacToe%20Pythagorean.jpg"/>
          <p:cNvPicPr>
            <a:picLocks noChangeAspect="1"/>
          </p:cNvPicPr>
          <p:nvPr/>
        </p:nvPicPr>
        <p:blipFill>
          <a:blip r:embed="rId4"/>
          <a:srcRect/>
          <a:stretch>
            <a:fillRect/>
          </a:stretch>
        </p:blipFill>
        <p:spPr bwMode="auto">
          <a:xfrm rot="21080004">
            <a:off x="1121369" y="1695293"/>
            <a:ext cx="3861411" cy="473365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Social/Emotional Learning</a:t>
            </a:r>
            <a:endParaRPr lang="en-US" sz="2400" dirty="0">
              <a:solidFill>
                <a:srgbClr val="000000"/>
              </a:solidFill>
            </a:endParaRPr>
          </a:p>
        </p:txBody>
      </p:sp>
      <p:pic>
        <p:nvPicPr>
          <p:cNvPr id="6" name="Picture 9" descr="Screen Shot 2014-03-06 at 1.49.01 PM.png"/>
          <p:cNvPicPr>
            <a:picLocks noChangeAspect="1"/>
          </p:cNvPicPr>
          <p:nvPr/>
        </p:nvPicPr>
        <p:blipFill>
          <a:blip r:embed="rId3"/>
          <a:srcRect/>
          <a:stretch>
            <a:fillRect/>
          </a:stretch>
        </p:blipFill>
        <p:spPr bwMode="auto">
          <a:xfrm>
            <a:off x="5643562" y="2832100"/>
            <a:ext cx="3500438" cy="3340100"/>
          </a:xfrm>
          <a:prstGeom prst="rect">
            <a:avLst/>
          </a:prstGeom>
          <a:noFill/>
          <a:ln w="9525">
            <a:noFill/>
            <a:miter lim="800000"/>
            <a:headEnd/>
            <a:tailEnd/>
          </a:ln>
        </p:spPr>
      </p:pic>
      <p:sp>
        <p:nvSpPr>
          <p:cNvPr id="7" name="TextBox 6"/>
          <p:cNvSpPr txBox="1">
            <a:spLocks noChangeArrowheads="1"/>
          </p:cNvSpPr>
          <p:nvPr/>
        </p:nvSpPr>
        <p:spPr bwMode="auto">
          <a:xfrm>
            <a:off x="1642533" y="5802868"/>
            <a:ext cx="3308350" cy="369332"/>
          </a:xfrm>
          <a:prstGeom prst="rect">
            <a:avLst/>
          </a:prstGeom>
          <a:noFill/>
          <a:ln w="9525">
            <a:noFill/>
            <a:miter lim="800000"/>
            <a:headEnd/>
            <a:tailEnd/>
          </a:ln>
        </p:spPr>
        <p:txBody>
          <a:bodyPr wrap="square">
            <a:prstTxWarp prst="textNoShape">
              <a:avLst/>
            </a:prstTxWarp>
            <a:spAutoFit/>
          </a:bodyPr>
          <a:lstStyle/>
          <a:p>
            <a:r>
              <a:rPr lang="en-US" b="1" dirty="0">
                <a:latin typeface="Century Gothic"/>
                <a:ea typeface="Avenir Medium" pitchFamily="-65" charset="0"/>
                <a:cs typeface="Century Gothic"/>
                <a:hlinkClick r:id="rId4"/>
              </a:rPr>
              <a:t>www.casel.org</a:t>
            </a:r>
            <a:endParaRPr lang="en-US" b="1" dirty="0">
              <a:latin typeface="Century Gothic"/>
              <a:ea typeface="Avenir Medium" pitchFamily="-65" charset="0"/>
              <a:cs typeface="Century Gothic"/>
            </a:endParaRPr>
          </a:p>
        </p:txBody>
      </p:sp>
      <p:pic>
        <p:nvPicPr>
          <p:cNvPr id="8" name="Picture 7" descr="Screen Shot 2014-03-06 at 1.48.31 PM.png"/>
          <p:cNvPicPr>
            <a:picLocks noChangeAspect="1"/>
          </p:cNvPicPr>
          <p:nvPr/>
        </p:nvPicPr>
        <p:blipFill>
          <a:blip r:embed="rId5"/>
          <a:srcRect/>
          <a:stretch>
            <a:fillRect/>
          </a:stretch>
        </p:blipFill>
        <p:spPr bwMode="auto">
          <a:xfrm>
            <a:off x="304800" y="1989667"/>
            <a:ext cx="5137150" cy="3352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Social/Emotional Learning</a:t>
            </a:r>
            <a:endParaRPr lang="en-US" sz="2400" dirty="0">
              <a:solidFill>
                <a:srgbClr val="000000"/>
              </a:solidFill>
            </a:endParaRPr>
          </a:p>
        </p:txBody>
      </p:sp>
      <p:sp>
        <p:nvSpPr>
          <p:cNvPr id="9" name="TextBox 8"/>
          <p:cNvSpPr txBox="1">
            <a:spLocks noChangeArrowheads="1"/>
          </p:cNvSpPr>
          <p:nvPr/>
        </p:nvSpPr>
        <p:spPr bwMode="auto">
          <a:xfrm>
            <a:off x="0" y="6096000"/>
            <a:ext cx="9144000" cy="369332"/>
          </a:xfrm>
          <a:prstGeom prst="rect">
            <a:avLst/>
          </a:prstGeom>
          <a:noFill/>
          <a:ln w="9525">
            <a:noFill/>
            <a:miter lim="800000"/>
            <a:headEnd/>
            <a:tailEnd/>
          </a:ln>
        </p:spPr>
        <p:txBody>
          <a:bodyPr wrap="square">
            <a:prstTxWarp prst="textNoShape">
              <a:avLst/>
            </a:prstTxWarp>
            <a:spAutoFit/>
          </a:bodyPr>
          <a:lstStyle/>
          <a:p>
            <a:r>
              <a:rPr lang="en-US" b="1" dirty="0">
                <a:latin typeface="Century Gothic"/>
                <a:ea typeface="Avenir Medium" pitchFamily="-65" charset="0"/>
                <a:cs typeface="Century Gothic"/>
                <a:hlinkClick r:id="rId3"/>
              </a:rPr>
              <a:t>http://www.edutopia.org/keys-social-emotional-learning-video</a:t>
            </a:r>
            <a:endParaRPr lang="en-US" b="1" dirty="0">
              <a:latin typeface="Century Gothic"/>
              <a:ea typeface="Avenir Medium" pitchFamily="-65" charset="0"/>
              <a:cs typeface="Century Gothic"/>
            </a:endParaRPr>
          </a:p>
        </p:txBody>
      </p:sp>
      <p:pic>
        <p:nvPicPr>
          <p:cNvPr id="10" name="Picture 9" descr="Screen Shot 2014-03-06 at 1.41.50 PM.png">
            <a:hlinkClick r:id="rId3"/>
          </p:cNvPr>
          <p:cNvPicPr>
            <a:picLocks noChangeAspect="1"/>
          </p:cNvPicPr>
          <p:nvPr/>
        </p:nvPicPr>
        <p:blipFill>
          <a:blip r:embed="rId4"/>
          <a:srcRect/>
          <a:stretch>
            <a:fillRect/>
          </a:stretch>
        </p:blipFill>
        <p:spPr bwMode="auto">
          <a:xfrm>
            <a:off x="1905000" y="1865086"/>
            <a:ext cx="4038600" cy="4230914"/>
          </a:xfrm>
          <a:prstGeom prst="rect">
            <a:avLst/>
          </a:prstGeom>
          <a:noFill/>
          <a:ln w="9525">
            <a:noFill/>
            <a:miter lim="800000"/>
            <a:headEnd/>
            <a:tailEnd/>
          </a:ln>
        </p:spPr>
      </p:pic>
      <p:pic>
        <p:nvPicPr>
          <p:cNvPr id="11" name="Picture 10" descr="film.bmp">
            <a:hlinkClick r:id="rId5"/>
          </p:cNvPr>
          <p:cNvPicPr>
            <a:picLocks noChangeAspect="1"/>
          </p:cNvPicPr>
          <p:nvPr/>
        </p:nvPicPr>
        <p:blipFill>
          <a:blip r:embed="rId6"/>
          <a:srcRect/>
          <a:stretch>
            <a:fillRect/>
          </a:stretch>
        </p:blipFill>
        <p:spPr bwMode="auto">
          <a:xfrm>
            <a:off x="7122318" y="50165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err="1" smtClean="0">
                <a:solidFill>
                  <a:srgbClr val="000000"/>
                </a:solidFill>
                <a:cs typeface="Century Gothic"/>
              </a:rPr>
              <a:t>Perseverence</a:t>
            </a:r>
            <a:endParaRPr lang="en-US" sz="2400" dirty="0">
              <a:solidFill>
                <a:srgbClr val="000000"/>
              </a:solidFill>
            </a:endParaRPr>
          </a:p>
        </p:txBody>
      </p:sp>
      <p:pic>
        <p:nvPicPr>
          <p:cNvPr id="6" name="Picture 5" descr="Screen Shot 2014-01-07 at 9.24.50 AM.png">
            <a:hlinkClick r:id="rId3"/>
          </p:cNvPr>
          <p:cNvPicPr>
            <a:picLocks noChangeAspect="1"/>
          </p:cNvPicPr>
          <p:nvPr/>
        </p:nvPicPr>
        <p:blipFill>
          <a:blip r:embed="rId4"/>
          <a:srcRect/>
          <a:stretch>
            <a:fillRect/>
          </a:stretch>
        </p:blipFill>
        <p:spPr bwMode="auto">
          <a:xfrm>
            <a:off x="1295400" y="1844171"/>
            <a:ext cx="6096000" cy="3937028"/>
          </a:xfrm>
          <a:prstGeom prst="rect">
            <a:avLst/>
          </a:prstGeom>
          <a:noFill/>
          <a:ln w="9525">
            <a:noFill/>
            <a:miter lim="800000"/>
            <a:headEnd/>
            <a:tailEnd/>
          </a:ln>
        </p:spPr>
      </p:pic>
      <p:sp>
        <p:nvSpPr>
          <p:cNvPr id="7" name="TextBox 5"/>
          <p:cNvSpPr txBox="1">
            <a:spLocks noChangeArrowheads="1"/>
          </p:cNvSpPr>
          <p:nvPr/>
        </p:nvSpPr>
        <p:spPr bwMode="auto">
          <a:xfrm>
            <a:off x="0" y="6011177"/>
            <a:ext cx="9258300" cy="369332"/>
          </a:xfrm>
          <a:prstGeom prst="rect">
            <a:avLst/>
          </a:prstGeom>
          <a:noFill/>
          <a:ln w="9525">
            <a:noFill/>
            <a:miter lim="800000"/>
            <a:headEnd/>
            <a:tailEnd/>
          </a:ln>
        </p:spPr>
        <p:txBody>
          <a:bodyPr wrap="square">
            <a:prstTxWarp prst="textNoShape">
              <a:avLst/>
            </a:prstTxWarp>
            <a:spAutoFit/>
          </a:bodyPr>
          <a:lstStyle/>
          <a:p>
            <a:r>
              <a:rPr lang="en-US" dirty="0">
                <a:ea typeface="Avenir Medium" pitchFamily="-65" charset="0"/>
                <a:cs typeface="Avenir Medium" pitchFamily="-65" charset="0"/>
                <a:hlinkClick r:id="rId5"/>
              </a:rPr>
              <a:t>https://www.teachingchannel.org/videos/math-practice-</a:t>
            </a:r>
            <a:r>
              <a:rPr lang="en-US" b="1" dirty="0">
                <a:ea typeface="Avenir Medium" pitchFamily="-65" charset="0"/>
                <a:cs typeface="Avenir Medium" pitchFamily="-65" charset="0"/>
                <a:hlinkClick r:id="rId5"/>
              </a:rPr>
              <a:t>standard-perseverance</a:t>
            </a:r>
            <a:endParaRPr lang="en-US" b="1" dirty="0">
              <a:ea typeface="Avenir Medium" pitchFamily="-65" charset="0"/>
              <a:cs typeface="Avenir Medium" pitchFamily="-65" charset="0"/>
            </a:endParaRPr>
          </a:p>
        </p:txBody>
      </p:sp>
      <p:sp>
        <p:nvSpPr>
          <p:cNvPr id="8" name="TextBox 6"/>
          <p:cNvSpPr txBox="1">
            <a:spLocks noChangeArrowheads="1"/>
          </p:cNvSpPr>
          <p:nvPr/>
        </p:nvSpPr>
        <p:spPr bwMode="auto">
          <a:xfrm>
            <a:off x="481012" y="1382208"/>
            <a:ext cx="7315200" cy="461963"/>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tx1">
                    <a:lumMod val="75000"/>
                    <a:lumOff val="25000"/>
                  </a:schemeClr>
                </a:solidFill>
                <a:latin typeface="Avenir Medium" pitchFamily="-65" charset="0"/>
                <a:ea typeface="Avenir Medium" pitchFamily="-65" charset="0"/>
                <a:cs typeface="Avenir Medium" pitchFamily="-65" charset="0"/>
              </a:rPr>
              <a:t>MP1: Make sense of problems and persevere</a:t>
            </a:r>
          </a:p>
        </p:txBody>
      </p:sp>
      <p:pic>
        <p:nvPicPr>
          <p:cNvPr id="9" name="Picture 8" descr="film.bmp">
            <a:hlinkClick r:id="rId6"/>
          </p:cNvPr>
          <p:cNvPicPr>
            <a:picLocks noChangeAspect="1"/>
          </p:cNvPicPr>
          <p:nvPr/>
        </p:nvPicPr>
        <p:blipFill>
          <a:blip r:embed="rId7"/>
          <a:srcRect/>
          <a:stretch>
            <a:fillRect/>
          </a:stretch>
        </p:blipFill>
        <p:spPr bwMode="auto">
          <a:xfrm>
            <a:off x="7796212" y="4701699"/>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Making Mistakes/Failure</a:t>
            </a:r>
            <a:endParaRPr lang="en-US" sz="2400" dirty="0">
              <a:solidFill>
                <a:srgbClr val="000000"/>
              </a:solidFill>
            </a:endParaRPr>
          </a:p>
        </p:txBody>
      </p:sp>
      <p:pic>
        <p:nvPicPr>
          <p:cNvPr id="6" name="Picture 4" descr="Screen Shot 2014-01-07 at 8.59.31 AM.png"/>
          <p:cNvPicPr>
            <a:picLocks noChangeAspect="1"/>
          </p:cNvPicPr>
          <p:nvPr/>
        </p:nvPicPr>
        <p:blipFill>
          <a:blip r:embed="rId3"/>
          <a:srcRect l="18848" t="6102" r="3770" b="3661"/>
          <a:stretch>
            <a:fillRect/>
          </a:stretch>
        </p:blipFill>
        <p:spPr bwMode="auto">
          <a:xfrm>
            <a:off x="500918" y="2096548"/>
            <a:ext cx="1785082" cy="3214688"/>
          </a:xfrm>
          <a:prstGeom prst="rect">
            <a:avLst/>
          </a:prstGeom>
          <a:noFill/>
          <a:ln w="9525">
            <a:noFill/>
            <a:miter lim="800000"/>
            <a:headEnd/>
            <a:tailEnd/>
          </a:ln>
        </p:spPr>
      </p:pic>
      <p:sp>
        <p:nvSpPr>
          <p:cNvPr id="7" name="Rectangle 6"/>
          <p:cNvSpPr>
            <a:spLocks noChangeArrowheads="1"/>
          </p:cNvSpPr>
          <p:nvPr/>
        </p:nvSpPr>
        <p:spPr bwMode="auto">
          <a:xfrm>
            <a:off x="2438400" y="1904634"/>
            <a:ext cx="6553200" cy="3785652"/>
          </a:xfrm>
          <a:prstGeom prst="rect">
            <a:avLst/>
          </a:prstGeom>
          <a:noFill/>
          <a:ln w="9525">
            <a:noFill/>
            <a:miter lim="800000"/>
            <a:headEnd/>
            <a:tailEnd/>
          </a:ln>
        </p:spPr>
        <p:txBody>
          <a:bodyPr wrap="square">
            <a:prstTxWarp prst="textNoShape">
              <a:avLst/>
            </a:prstTxWarp>
            <a:spAutoFit/>
          </a:bodyPr>
          <a:lstStyle/>
          <a:p>
            <a:pPr>
              <a:spcBef>
                <a:spcPts val="1800"/>
              </a:spcBef>
            </a:pPr>
            <a:r>
              <a:rPr lang="en-US" sz="2800" b="1" u="sng" dirty="0">
                <a:ea typeface="Arial" pitchFamily="-65" charset="0"/>
                <a:cs typeface="Century Gothic"/>
              </a:rPr>
              <a:t>But what if I fail</a:t>
            </a:r>
            <a:r>
              <a:rPr lang="en-US" sz="2800" b="1" u="sng" dirty="0" smtClean="0">
                <a:ea typeface="Arial" pitchFamily="-65" charset="0"/>
                <a:cs typeface="Century Gothic"/>
              </a:rPr>
              <a:t>?</a:t>
            </a:r>
          </a:p>
          <a:p>
            <a:pPr>
              <a:spcBef>
                <a:spcPts val="600"/>
              </a:spcBef>
            </a:pPr>
            <a:r>
              <a:rPr lang="en-US" sz="2400" dirty="0" smtClean="0">
                <a:ea typeface="Arial" pitchFamily="-65" charset="0"/>
                <a:cs typeface="Century Gothic"/>
              </a:rPr>
              <a:t>You will.</a:t>
            </a:r>
          </a:p>
          <a:p>
            <a:pPr>
              <a:spcBef>
                <a:spcPts val="600"/>
              </a:spcBef>
            </a:pPr>
            <a:r>
              <a:rPr lang="en-US" sz="2400" dirty="0" smtClean="0">
                <a:ea typeface="Arial" pitchFamily="-65" charset="0"/>
                <a:cs typeface="Century Gothic"/>
              </a:rPr>
              <a:t>The answer to the what if question is, you will.</a:t>
            </a:r>
          </a:p>
          <a:p>
            <a:pPr>
              <a:spcBef>
                <a:spcPts val="600"/>
              </a:spcBef>
            </a:pPr>
            <a:r>
              <a:rPr lang="en-US" sz="2400" dirty="0" smtClean="0">
                <a:ea typeface="Arial" pitchFamily="-65" charset="0"/>
                <a:cs typeface="Century Gothic"/>
              </a:rPr>
              <a:t>A better question might be, "after I fail, what then?”</a:t>
            </a:r>
          </a:p>
          <a:p>
            <a:pPr>
              <a:spcBef>
                <a:spcPts val="600"/>
              </a:spcBef>
            </a:pPr>
            <a:r>
              <a:rPr lang="en-US" sz="2400" dirty="0" smtClean="0">
                <a:ea typeface="Arial" pitchFamily="-65" charset="0"/>
                <a:cs typeface="Century Gothic"/>
              </a:rPr>
              <a:t>Well, if you've chosen well, after you fail you will be one step closer to succeeding, you will be wiser and stronger and you almost certainly will be more respected by all of those that are afraid to try.</a:t>
            </a:r>
            <a:endParaRPr lang="en-US" sz="2400" dirty="0">
              <a:ea typeface="Arial" pitchFamily="-65" charset="0"/>
              <a:cs typeface="Century Gothic"/>
            </a:endParaRPr>
          </a:p>
        </p:txBody>
      </p:sp>
      <p:sp>
        <p:nvSpPr>
          <p:cNvPr id="8" name="TextBox 7"/>
          <p:cNvSpPr txBox="1">
            <a:spLocks noChangeArrowheads="1"/>
          </p:cNvSpPr>
          <p:nvPr/>
        </p:nvSpPr>
        <p:spPr bwMode="auto">
          <a:xfrm>
            <a:off x="114300" y="5945331"/>
            <a:ext cx="8991600" cy="646331"/>
          </a:xfrm>
          <a:prstGeom prst="rect">
            <a:avLst/>
          </a:prstGeom>
          <a:noFill/>
          <a:ln w="9525">
            <a:noFill/>
            <a:miter lim="800000"/>
            <a:headEnd/>
            <a:tailEnd/>
          </a:ln>
        </p:spPr>
        <p:txBody>
          <a:bodyPr wrap="square">
            <a:prstTxWarp prst="textNoShape">
              <a:avLst/>
            </a:prstTxWarp>
            <a:spAutoFit/>
          </a:bodyPr>
          <a:lstStyle/>
          <a:p>
            <a:r>
              <a:rPr lang="en-US" b="1" dirty="0">
                <a:solidFill>
                  <a:schemeClr val="tx1">
                    <a:lumMod val="75000"/>
                    <a:lumOff val="25000"/>
                  </a:schemeClr>
                </a:solidFill>
                <a:ea typeface="Arial" pitchFamily="-65" charset="0"/>
                <a:cs typeface="Century Gothic"/>
              </a:rPr>
              <a:t>Seth </a:t>
            </a:r>
            <a:r>
              <a:rPr lang="en-US" b="1" dirty="0" err="1" smtClean="0">
                <a:solidFill>
                  <a:schemeClr val="tx1">
                    <a:lumMod val="75000"/>
                    <a:lumOff val="25000"/>
                  </a:schemeClr>
                </a:solidFill>
                <a:ea typeface="Arial" pitchFamily="-65" charset="0"/>
                <a:cs typeface="Century Gothic"/>
              </a:rPr>
              <a:t>Godin</a:t>
            </a:r>
            <a:r>
              <a:rPr lang="en-US" b="1" dirty="0">
                <a:solidFill>
                  <a:schemeClr val="tx1">
                    <a:lumMod val="75000"/>
                    <a:lumOff val="25000"/>
                  </a:schemeClr>
                </a:solidFill>
                <a:ea typeface="Arial" pitchFamily="-65" charset="0"/>
                <a:cs typeface="Century Gothic"/>
              </a:rPr>
              <a:t> </a:t>
            </a:r>
            <a:r>
              <a:rPr lang="en-US" b="1" i="1" dirty="0" smtClean="0">
                <a:solidFill>
                  <a:schemeClr val="tx1">
                    <a:lumMod val="75000"/>
                    <a:lumOff val="25000"/>
                  </a:schemeClr>
                </a:solidFill>
                <a:ea typeface="Arial" pitchFamily="-65" charset="0"/>
                <a:cs typeface="Century Gothic"/>
              </a:rPr>
              <a:t>Linchpin</a:t>
            </a:r>
            <a:r>
              <a:rPr lang="en-US" b="1" i="1" dirty="0">
                <a:solidFill>
                  <a:schemeClr val="tx1">
                    <a:lumMod val="75000"/>
                    <a:lumOff val="25000"/>
                  </a:schemeClr>
                </a:solidFill>
                <a:ea typeface="Arial" pitchFamily="-65" charset="0"/>
                <a:cs typeface="Century Gothic"/>
              </a:rPr>
              <a:t>: Are You </a:t>
            </a:r>
            <a:r>
              <a:rPr lang="en-US" b="1" i="1" dirty="0" err="1">
                <a:solidFill>
                  <a:schemeClr val="tx1">
                    <a:lumMod val="75000"/>
                    <a:lumOff val="25000"/>
                  </a:schemeClr>
                </a:solidFill>
                <a:ea typeface="Arial" pitchFamily="-65" charset="0"/>
                <a:cs typeface="Century Gothic"/>
              </a:rPr>
              <a:t>Dispensible</a:t>
            </a:r>
            <a:r>
              <a:rPr lang="en-US" b="1" i="1" dirty="0">
                <a:solidFill>
                  <a:schemeClr val="tx1">
                    <a:lumMod val="75000"/>
                    <a:lumOff val="25000"/>
                  </a:schemeClr>
                </a:solidFill>
                <a:ea typeface="Arial" pitchFamily="-65" charset="0"/>
                <a:cs typeface="Century Gothic"/>
              </a:rPr>
              <a:t>?</a:t>
            </a:r>
          </a:p>
          <a:p>
            <a:r>
              <a:rPr lang="en-US" b="1" dirty="0">
                <a:solidFill>
                  <a:schemeClr val="tx1">
                    <a:lumMod val="75000"/>
                    <a:lumOff val="25000"/>
                  </a:schemeClr>
                </a:solidFill>
                <a:ea typeface="Arial" pitchFamily="-65" charset="0"/>
                <a:cs typeface="Century Gothic"/>
              </a:rPr>
              <a:t>Blog: http://</a:t>
            </a:r>
            <a:r>
              <a:rPr lang="en-US" b="1" dirty="0" err="1">
                <a:solidFill>
                  <a:schemeClr val="tx1">
                    <a:lumMod val="75000"/>
                    <a:lumOff val="25000"/>
                  </a:schemeClr>
                </a:solidFill>
                <a:ea typeface="Arial" pitchFamily="-65" charset="0"/>
                <a:cs typeface="Century Gothic"/>
              </a:rPr>
              <a:t>sethgodin.typepad.com</a:t>
            </a:r>
            <a:endParaRPr lang="en-US" b="1" dirty="0">
              <a:solidFill>
                <a:schemeClr val="tx1">
                  <a:lumMod val="75000"/>
                  <a:lumOff val="25000"/>
                </a:schemeClr>
              </a:solidFill>
              <a:ea typeface="Arial" pitchFamily="-65" charset="0"/>
              <a:cs typeface="Century Gothic"/>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Making Mistakes/Failure</a:t>
            </a:r>
            <a:endParaRPr lang="en-US" sz="2400" dirty="0">
              <a:solidFill>
                <a:srgbClr val="000000"/>
              </a:solidFill>
            </a:endParaRPr>
          </a:p>
        </p:txBody>
      </p:sp>
      <p:pic>
        <p:nvPicPr>
          <p:cNvPr id="6" name="Picture 3" descr="Screen Shot 2014-01-07 at 9.31.56 AM.png">
            <a:hlinkClick r:id="rId3"/>
          </p:cNvPr>
          <p:cNvPicPr>
            <a:picLocks noChangeAspect="1"/>
          </p:cNvPicPr>
          <p:nvPr/>
        </p:nvPicPr>
        <p:blipFill>
          <a:blip r:embed="rId4"/>
          <a:srcRect/>
          <a:stretch>
            <a:fillRect/>
          </a:stretch>
        </p:blipFill>
        <p:spPr bwMode="auto">
          <a:xfrm>
            <a:off x="990600" y="1575852"/>
            <a:ext cx="6609233" cy="3910548"/>
          </a:xfrm>
          <a:prstGeom prst="rect">
            <a:avLst/>
          </a:prstGeom>
          <a:noFill/>
          <a:ln w="9525">
            <a:noFill/>
            <a:miter lim="800000"/>
            <a:headEnd/>
            <a:tailEnd/>
          </a:ln>
        </p:spPr>
      </p:pic>
      <p:sp>
        <p:nvSpPr>
          <p:cNvPr id="7" name="TextBox 5"/>
          <p:cNvSpPr txBox="1">
            <a:spLocks noChangeArrowheads="1"/>
          </p:cNvSpPr>
          <p:nvPr/>
        </p:nvSpPr>
        <p:spPr bwMode="auto">
          <a:xfrm>
            <a:off x="266700" y="5727700"/>
            <a:ext cx="8877300" cy="369332"/>
          </a:xfrm>
          <a:prstGeom prst="rect">
            <a:avLst/>
          </a:prstGeom>
          <a:noFill/>
          <a:ln w="9525">
            <a:noFill/>
            <a:miter lim="800000"/>
            <a:headEnd/>
            <a:tailEnd/>
          </a:ln>
        </p:spPr>
        <p:txBody>
          <a:bodyPr wrap="square">
            <a:prstTxWarp prst="textNoShape">
              <a:avLst/>
            </a:prstTxWarp>
            <a:spAutoFit/>
          </a:bodyPr>
          <a:lstStyle/>
          <a:p>
            <a:r>
              <a:rPr lang="en-US" b="1" dirty="0">
                <a:ea typeface="Avenir Medium" pitchFamily="-65" charset="0"/>
                <a:cs typeface="Century Gothic"/>
                <a:hlinkClick r:id="rId5"/>
              </a:rPr>
              <a:t>https://www.teachingchannel.org/videos/class-warm-up-routine</a:t>
            </a:r>
            <a:endParaRPr lang="en-US" b="1" dirty="0">
              <a:ea typeface="Avenir Medium" pitchFamily="-65" charset="0"/>
              <a:cs typeface="Century Gothic"/>
            </a:endParaRPr>
          </a:p>
        </p:txBody>
      </p:sp>
      <p:pic>
        <p:nvPicPr>
          <p:cNvPr id="8" name="Picture 7" descr="film.bmp">
            <a:hlinkClick r:id="rId6"/>
          </p:cNvPr>
          <p:cNvPicPr>
            <a:picLocks noChangeAspect="1"/>
          </p:cNvPicPr>
          <p:nvPr/>
        </p:nvPicPr>
        <p:blipFill>
          <a:blip r:embed="rId7"/>
          <a:srcRect/>
          <a:stretch>
            <a:fillRect/>
          </a:stretch>
        </p:blipFill>
        <p:spPr bwMode="auto">
          <a:xfrm>
            <a:off x="7796212" y="46482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Grit</a:t>
            </a:r>
            <a:endParaRPr lang="en-US" sz="2400" dirty="0">
              <a:solidFill>
                <a:srgbClr val="000000"/>
              </a:solidFill>
            </a:endParaRPr>
          </a:p>
        </p:txBody>
      </p:sp>
      <p:pic>
        <p:nvPicPr>
          <p:cNvPr id="6" name="Picture 5" descr="Screen Shot 2014-01-07 at 10.36.11 AM.png">
            <a:hlinkClick r:id="rId3"/>
          </p:cNvPr>
          <p:cNvPicPr>
            <a:picLocks noChangeAspect="1"/>
          </p:cNvPicPr>
          <p:nvPr/>
        </p:nvPicPr>
        <p:blipFill>
          <a:blip r:embed="rId4"/>
          <a:srcRect/>
          <a:stretch>
            <a:fillRect/>
          </a:stretch>
        </p:blipFill>
        <p:spPr bwMode="auto">
          <a:xfrm>
            <a:off x="762000" y="1524000"/>
            <a:ext cx="5026025" cy="3354388"/>
          </a:xfrm>
          <a:prstGeom prst="rect">
            <a:avLst/>
          </a:prstGeom>
          <a:noFill/>
          <a:ln w="9525">
            <a:noFill/>
            <a:miter lim="800000"/>
            <a:headEnd/>
            <a:tailEnd/>
          </a:ln>
        </p:spPr>
      </p:pic>
      <p:sp>
        <p:nvSpPr>
          <p:cNvPr id="7" name="TextBox 6"/>
          <p:cNvSpPr txBox="1">
            <a:spLocks noChangeArrowheads="1"/>
          </p:cNvSpPr>
          <p:nvPr/>
        </p:nvSpPr>
        <p:spPr bwMode="auto">
          <a:xfrm>
            <a:off x="6092825" y="2293461"/>
            <a:ext cx="2286000" cy="461665"/>
          </a:xfrm>
          <a:prstGeom prst="rect">
            <a:avLst/>
          </a:prstGeom>
          <a:noFill/>
          <a:ln w="9525">
            <a:noFill/>
            <a:miter lim="800000"/>
            <a:headEnd/>
            <a:tailEnd/>
          </a:ln>
        </p:spPr>
        <p:txBody>
          <a:bodyPr wrap="square">
            <a:prstTxWarp prst="textNoShape">
              <a:avLst/>
            </a:prstTxWarp>
            <a:spAutoFit/>
          </a:bodyPr>
          <a:lstStyle/>
          <a:p>
            <a:r>
              <a:rPr lang="en-US" sz="2400" b="1" u="sng" dirty="0">
                <a:ea typeface="Avenir Medium" pitchFamily="-65" charset="0"/>
                <a:cs typeface="Century Gothic"/>
              </a:rPr>
              <a:t>Grit on TED</a:t>
            </a:r>
          </a:p>
        </p:txBody>
      </p:sp>
      <p:sp>
        <p:nvSpPr>
          <p:cNvPr id="8" name="TextBox 7"/>
          <p:cNvSpPr txBox="1">
            <a:spLocks noChangeArrowheads="1"/>
          </p:cNvSpPr>
          <p:nvPr/>
        </p:nvSpPr>
        <p:spPr bwMode="auto">
          <a:xfrm>
            <a:off x="987425" y="4801076"/>
            <a:ext cx="5105400" cy="1384300"/>
          </a:xfrm>
          <a:prstGeom prst="rect">
            <a:avLst/>
          </a:prstGeom>
          <a:noFill/>
          <a:ln w="9525">
            <a:noFill/>
            <a:miter lim="800000"/>
            <a:headEnd/>
            <a:tailEnd/>
          </a:ln>
        </p:spPr>
        <p:txBody>
          <a:bodyPr>
            <a:prstTxWarp prst="textNoShape">
              <a:avLst/>
            </a:prstTxWarp>
            <a:spAutoFit/>
          </a:bodyPr>
          <a:lstStyle/>
          <a:p>
            <a:pPr algn="ctr"/>
            <a:r>
              <a:rPr lang="en-US" sz="2400" b="1" u="sng" dirty="0">
                <a:ea typeface="Avenir Medium" pitchFamily="-65" charset="0"/>
                <a:cs typeface="Century Gothic"/>
              </a:rPr>
              <a:t>Grit on NPR</a:t>
            </a:r>
          </a:p>
          <a:p>
            <a:pPr algn="ctr"/>
            <a:r>
              <a:rPr lang="en-US" sz="2000" dirty="0">
                <a:cs typeface="Century Gothic"/>
                <a:hlinkClick r:id="rId5"/>
              </a:rPr>
              <a:t>Lessons in Grit</a:t>
            </a:r>
            <a:endParaRPr lang="en-US" sz="2000" dirty="0">
              <a:cs typeface="Century Gothic"/>
            </a:endParaRPr>
          </a:p>
          <a:p>
            <a:pPr algn="ctr"/>
            <a:r>
              <a:rPr lang="en-US" sz="2000" dirty="0">
                <a:cs typeface="Century Gothic"/>
                <a:hlinkClick r:id="rId6"/>
              </a:rPr>
              <a:t>Does Teaching Kids to Get Gritty…</a:t>
            </a:r>
            <a:endParaRPr lang="en-US" sz="2000" dirty="0">
              <a:cs typeface="Century Gothic"/>
            </a:endParaRPr>
          </a:p>
          <a:p>
            <a:endParaRPr lang="en-US" sz="2000" dirty="0">
              <a:cs typeface="Century Gothic"/>
            </a:endParaRPr>
          </a:p>
        </p:txBody>
      </p:sp>
      <p:pic>
        <p:nvPicPr>
          <p:cNvPr id="9" name="Picture 8" descr="film.bmp">
            <a:hlinkClick r:id="rId7"/>
          </p:cNvPr>
          <p:cNvPicPr>
            <a:picLocks noChangeAspect="1"/>
          </p:cNvPicPr>
          <p:nvPr/>
        </p:nvPicPr>
        <p:blipFill>
          <a:blip r:embed="rId8"/>
          <a:srcRect/>
          <a:stretch>
            <a:fillRect/>
          </a:stretch>
        </p:blipFill>
        <p:spPr bwMode="auto">
          <a:xfrm>
            <a:off x="7017354" y="4032250"/>
            <a:ext cx="1347788" cy="1079500"/>
          </a:xfrm>
          <a:prstGeom prst="rect">
            <a:avLst/>
          </a:prstGeom>
          <a:noFill/>
          <a:ln w="9525">
            <a:noFill/>
            <a:miter lim="800000"/>
            <a:headEnd/>
            <a:tailEnd/>
          </a:ln>
        </p:spPr>
      </p:pic>
      <p:sp>
        <p:nvSpPr>
          <p:cNvPr id="10" name="Rectangle 9"/>
          <p:cNvSpPr/>
          <p:nvPr/>
        </p:nvSpPr>
        <p:spPr>
          <a:xfrm>
            <a:off x="114300" y="6046876"/>
            <a:ext cx="9293225" cy="369332"/>
          </a:xfrm>
          <a:prstGeom prst="rect">
            <a:avLst/>
          </a:prstGeom>
        </p:spPr>
        <p:txBody>
          <a:bodyPr wrap="square">
            <a:spAutoFit/>
          </a:bodyPr>
          <a:lstStyle/>
          <a:p>
            <a:r>
              <a:rPr lang="en-US" b="1" dirty="0" smtClean="0">
                <a:cs typeface="Century Gothic"/>
                <a:hlinkClick r:id="rId9"/>
              </a:rPr>
              <a:t>http://www.ted.com/talks/angela_lee_duckworth_the_key_to_success_grit</a:t>
            </a:r>
            <a:r>
              <a:rPr lang="en-US" b="1" dirty="0" smtClean="0">
                <a:cs typeface="Century Gothic"/>
              </a:rPr>
              <a:t> </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Growth Mindset</a:t>
            </a:r>
            <a:endParaRPr lang="en-US" sz="2400" dirty="0">
              <a:solidFill>
                <a:srgbClr val="000000"/>
              </a:solidFill>
            </a:endParaRPr>
          </a:p>
        </p:txBody>
      </p:sp>
      <p:pic>
        <p:nvPicPr>
          <p:cNvPr id="9" name="Picture 6" descr="Screen Shot 2014-01-07 at 11.01.53 AM.png"/>
          <p:cNvPicPr>
            <a:picLocks noChangeAspect="1"/>
          </p:cNvPicPr>
          <p:nvPr/>
        </p:nvPicPr>
        <p:blipFill>
          <a:blip r:embed="rId3"/>
          <a:srcRect/>
          <a:stretch>
            <a:fillRect/>
          </a:stretch>
        </p:blipFill>
        <p:spPr bwMode="auto">
          <a:xfrm>
            <a:off x="6318250" y="1687954"/>
            <a:ext cx="1412875" cy="2209800"/>
          </a:xfrm>
          <a:prstGeom prst="rect">
            <a:avLst/>
          </a:prstGeom>
          <a:noFill/>
          <a:ln w="9525">
            <a:noFill/>
            <a:miter lim="800000"/>
            <a:headEnd/>
            <a:tailEnd/>
          </a:ln>
        </p:spPr>
      </p:pic>
      <p:pic>
        <p:nvPicPr>
          <p:cNvPr id="10" name="Picture 4" descr="Screen Shot 2014-01-07 at 10.48.56 AM.png">
            <a:hlinkClick r:id="rId4"/>
          </p:cNvPr>
          <p:cNvPicPr>
            <a:picLocks noChangeAspect="1"/>
          </p:cNvPicPr>
          <p:nvPr/>
        </p:nvPicPr>
        <p:blipFill>
          <a:blip r:embed="rId5"/>
          <a:srcRect/>
          <a:stretch>
            <a:fillRect/>
          </a:stretch>
        </p:blipFill>
        <p:spPr bwMode="auto">
          <a:xfrm>
            <a:off x="762000" y="1687954"/>
            <a:ext cx="5216525" cy="4019777"/>
          </a:xfrm>
          <a:prstGeom prst="rect">
            <a:avLst/>
          </a:prstGeom>
          <a:noFill/>
          <a:ln w="9525">
            <a:noFill/>
            <a:miter lim="800000"/>
            <a:headEnd/>
            <a:tailEnd/>
          </a:ln>
        </p:spPr>
      </p:pic>
      <p:sp>
        <p:nvSpPr>
          <p:cNvPr id="11" name="TextBox 7"/>
          <p:cNvSpPr txBox="1">
            <a:spLocks noChangeArrowheads="1"/>
          </p:cNvSpPr>
          <p:nvPr/>
        </p:nvSpPr>
        <p:spPr bwMode="auto">
          <a:xfrm>
            <a:off x="114300" y="6222330"/>
            <a:ext cx="9144000" cy="369332"/>
          </a:xfrm>
          <a:prstGeom prst="rect">
            <a:avLst/>
          </a:prstGeom>
          <a:noFill/>
          <a:ln w="9525">
            <a:noFill/>
            <a:miter lim="800000"/>
            <a:headEnd/>
            <a:tailEnd/>
          </a:ln>
        </p:spPr>
        <p:txBody>
          <a:bodyPr wrap="square">
            <a:prstTxWarp prst="textNoShape">
              <a:avLst/>
            </a:prstTxWarp>
            <a:spAutoFit/>
          </a:bodyPr>
          <a:lstStyle/>
          <a:p>
            <a:r>
              <a:rPr lang="en-US" b="1" dirty="0">
                <a:ea typeface="Avenir Medium" pitchFamily="-65" charset="0"/>
                <a:cs typeface="Century Gothic"/>
                <a:hlinkClick r:id="rId6" invalidUrl="http:://www.youtube.com/watch?v=pN34FNb)KXc"/>
              </a:rPr>
              <a:t>http://www.youtube.com/watch?v=pN34FNbOKXc</a:t>
            </a:r>
            <a:endParaRPr lang="en-US" b="1" dirty="0">
              <a:ea typeface="Avenir Medium" pitchFamily="-65" charset="0"/>
              <a:cs typeface="Century Gothic"/>
            </a:endParaRPr>
          </a:p>
        </p:txBody>
      </p:sp>
      <p:pic>
        <p:nvPicPr>
          <p:cNvPr id="12" name="Picture 11" descr="film.bmp">
            <a:hlinkClick r:id="rId7"/>
          </p:cNvPr>
          <p:cNvPicPr>
            <a:picLocks noChangeAspect="1"/>
          </p:cNvPicPr>
          <p:nvPr/>
        </p:nvPicPr>
        <p:blipFill>
          <a:blip r:embed="rId8"/>
          <a:srcRect/>
          <a:stretch>
            <a:fillRect/>
          </a:stretch>
        </p:blipFill>
        <p:spPr bwMode="auto">
          <a:xfrm>
            <a:off x="7017354" y="4628231"/>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
        <p:nvSpPr>
          <p:cNvPr id="5" name="Rectangle 7"/>
          <p:cNvSpPr>
            <a:spLocks noChangeArrowheads="1"/>
          </p:cNvSpPr>
          <p:nvPr/>
        </p:nvSpPr>
        <p:spPr bwMode="auto">
          <a:xfrm>
            <a:off x="0" y="685800"/>
            <a:ext cx="9144000" cy="4540250"/>
          </a:xfrm>
          <a:prstGeom prst="rect">
            <a:avLst/>
          </a:prstGeom>
          <a:noFill/>
          <a:ln w="9525">
            <a:noFill/>
            <a:miter lim="800000"/>
            <a:headEnd/>
            <a:tailEnd/>
          </a:ln>
        </p:spPr>
        <p:txBody>
          <a:bodyPr>
            <a:prstTxWarp prst="textNoShape">
              <a:avLst/>
            </a:prstTxWarp>
            <a:spAutoFit/>
          </a:bodyPr>
          <a:lstStyle/>
          <a:p>
            <a:pPr algn="ctr"/>
            <a:r>
              <a:rPr lang="en-US" sz="3600" dirty="0">
                <a:solidFill>
                  <a:srgbClr val="000000"/>
                </a:solidFill>
                <a:latin typeface="+mj-lt"/>
                <a:ea typeface="Lucida Handwriting" pitchFamily="-101" charset="0"/>
                <a:cs typeface="Lucida Handwriting" pitchFamily="-101" charset="0"/>
              </a:rPr>
              <a:t>Dog Paddle, Freestyle, Backstroke, Breast Stroke, Butterfly</a:t>
            </a:r>
          </a:p>
          <a:p>
            <a:pPr algn="ctr"/>
            <a:endParaRPr lang="en-US" sz="12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pPr algn="ctr"/>
            <a:endParaRPr lang="en-US" sz="1600" b="1" dirty="0">
              <a:solidFill>
                <a:schemeClr val="tx1"/>
              </a:solidFill>
              <a:latin typeface="Bangla Sangam MN" pitchFamily="-101" charset="0"/>
              <a:ea typeface="Bangla Sangam MN" pitchFamily="-101" charset="0"/>
              <a:cs typeface="Bangla Sangam MN" pitchFamily="-101" charset="0"/>
            </a:endParaRPr>
          </a:p>
        </p:txBody>
      </p:sp>
      <p:pic>
        <p:nvPicPr>
          <p:cNvPr id="7" name="Picture 8" descr="Screen Shot 2014-03-13 at 11.18.56 PM.png"/>
          <p:cNvPicPr>
            <a:picLocks noChangeAspect="1"/>
          </p:cNvPicPr>
          <p:nvPr/>
        </p:nvPicPr>
        <p:blipFill>
          <a:blip r:embed="rId4"/>
          <a:srcRect/>
          <a:stretch>
            <a:fillRect/>
          </a:stretch>
        </p:blipFill>
        <p:spPr bwMode="auto">
          <a:xfrm>
            <a:off x="381000" y="2919413"/>
            <a:ext cx="4114800" cy="2787650"/>
          </a:xfrm>
          <a:prstGeom prst="rect">
            <a:avLst/>
          </a:prstGeom>
          <a:noFill/>
          <a:ln w="9525">
            <a:noFill/>
            <a:miter lim="800000"/>
            <a:headEnd/>
            <a:tailEnd/>
          </a:ln>
        </p:spPr>
      </p:pic>
      <p:pic>
        <p:nvPicPr>
          <p:cNvPr id="8" name="Picture 10" descr="Screen Shot 2014-03-13 at 11.20.12 PM.png"/>
          <p:cNvPicPr>
            <a:picLocks noChangeAspect="1"/>
          </p:cNvPicPr>
          <p:nvPr/>
        </p:nvPicPr>
        <p:blipFill>
          <a:blip r:embed="rId5"/>
          <a:srcRect/>
          <a:stretch>
            <a:fillRect/>
          </a:stretch>
        </p:blipFill>
        <p:spPr bwMode="auto">
          <a:xfrm>
            <a:off x="4343400" y="2286000"/>
            <a:ext cx="4546600" cy="283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7026" name="Picture 4" descr="Screen Shot 2014-03-03 at 12.59.33 P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Frame 2"/>
          <p:cNvSpPr/>
          <p:nvPr/>
        </p:nvSpPr>
        <p:spPr>
          <a:xfrm>
            <a:off x="0" y="2819400"/>
            <a:ext cx="3014662" cy="4038600"/>
          </a:xfrm>
          <a:prstGeom prst="frame">
            <a:avLst/>
          </a:prstGeom>
          <a:solidFill>
            <a:srgbClr val="008000">
              <a:alpha val="18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Self-Determination</a:t>
            </a:r>
            <a:endParaRPr lang="en-US" sz="2400" dirty="0">
              <a:solidFill>
                <a:srgbClr val="000000"/>
              </a:solidFill>
            </a:endParaRPr>
          </a:p>
        </p:txBody>
      </p:sp>
      <p:pic>
        <p:nvPicPr>
          <p:cNvPr id="6" name="Picture 5" descr="Screen Shot 2014-01-10 at 3.59.52 PM.png">
            <a:hlinkClick r:id="rId3"/>
          </p:cNvPr>
          <p:cNvPicPr>
            <a:picLocks noChangeAspect="1"/>
          </p:cNvPicPr>
          <p:nvPr/>
        </p:nvPicPr>
        <p:blipFill>
          <a:blip r:embed="rId4"/>
          <a:srcRect b="1003"/>
          <a:stretch>
            <a:fillRect/>
          </a:stretch>
        </p:blipFill>
        <p:spPr bwMode="auto">
          <a:xfrm>
            <a:off x="999067" y="1524000"/>
            <a:ext cx="3532981" cy="4025920"/>
          </a:xfrm>
          <a:prstGeom prst="rect">
            <a:avLst/>
          </a:prstGeom>
          <a:noFill/>
          <a:ln w="9525">
            <a:noFill/>
            <a:miter lim="800000"/>
            <a:headEnd/>
            <a:tailEnd/>
          </a:ln>
        </p:spPr>
      </p:pic>
      <p:sp>
        <p:nvSpPr>
          <p:cNvPr id="7" name="Rectangle 6"/>
          <p:cNvSpPr>
            <a:spLocks noChangeArrowheads="1"/>
          </p:cNvSpPr>
          <p:nvPr/>
        </p:nvSpPr>
        <p:spPr bwMode="auto">
          <a:xfrm>
            <a:off x="4800600" y="1486019"/>
            <a:ext cx="3949700" cy="4401205"/>
          </a:xfrm>
          <a:prstGeom prst="rect">
            <a:avLst/>
          </a:prstGeom>
          <a:noFill/>
          <a:ln w="9525">
            <a:noFill/>
            <a:miter lim="800000"/>
            <a:headEnd/>
            <a:tailEnd/>
          </a:ln>
        </p:spPr>
        <p:txBody>
          <a:bodyPr wrap="square">
            <a:prstTxWarp prst="textNoShape">
              <a:avLst/>
            </a:prstTxWarp>
            <a:spAutoFit/>
          </a:bodyPr>
          <a:lstStyle/>
          <a:p>
            <a:r>
              <a:rPr lang="en-US" sz="2800" dirty="0">
                <a:solidFill>
                  <a:srgbClr val="000000"/>
                </a:solidFill>
                <a:ea typeface="Arial" pitchFamily="-65" charset="0"/>
                <a:cs typeface="Century Gothic"/>
              </a:rPr>
              <a:t>…a characteristic of a person that leads them to make choices and decisions based on their own preferences and interests, to monitor and regulate their own actions and to be goal-oriented and self-directing.</a:t>
            </a:r>
          </a:p>
        </p:txBody>
      </p:sp>
      <p:sp>
        <p:nvSpPr>
          <p:cNvPr id="8" name="TextBox 7"/>
          <p:cNvSpPr txBox="1">
            <a:spLocks noChangeArrowheads="1"/>
          </p:cNvSpPr>
          <p:nvPr/>
        </p:nvSpPr>
        <p:spPr bwMode="auto">
          <a:xfrm>
            <a:off x="1792552" y="5887224"/>
            <a:ext cx="9144000" cy="369332"/>
          </a:xfrm>
          <a:prstGeom prst="rect">
            <a:avLst/>
          </a:prstGeom>
          <a:noFill/>
          <a:ln w="9525">
            <a:noFill/>
            <a:miter lim="800000"/>
            <a:headEnd/>
            <a:tailEnd/>
          </a:ln>
        </p:spPr>
        <p:txBody>
          <a:bodyPr wrap="square">
            <a:prstTxWarp prst="textNoShape">
              <a:avLst/>
            </a:prstTxWarp>
            <a:spAutoFit/>
          </a:bodyPr>
          <a:lstStyle/>
          <a:p>
            <a:r>
              <a:rPr lang="en-US" b="1" dirty="0">
                <a:solidFill>
                  <a:srgbClr val="000000"/>
                </a:solidFill>
                <a:cs typeface="Century Gothic"/>
                <a:hlinkClick r:id="rId3"/>
              </a:rPr>
              <a:t>http://www.ngsd.org/everyone/what-self-determination</a:t>
            </a:r>
            <a:endParaRPr lang="en-US" b="1"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Self-Determination</a:t>
            </a:r>
            <a:endParaRPr lang="en-US" sz="2400" dirty="0">
              <a:solidFill>
                <a:srgbClr val="000000"/>
              </a:solidFill>
            </a:endParaRPr>
          </a:p>
        </p:txBody>
      </p:sp>
      <p:pic>
        <p:nvPicPr>
          <p:cNvPr id="6" name="Picture 4" descr="Screen Shot 2014-01-11 at 7.16.58 PM.png"/>
          <p:cNvPicPr>
            <a:picLocks noChangeAspect="1"/>
          </p:cNvPicPr>
          <p:nvPr/>
        </p:nvPicPr>
        <p:blipFill>
          <a:blip r:embed="rId3"/>
          <a:srcRect/>
          <a:stretch>
            <a:fillRect/>
          </a:stretch>
        </p:blipFill>
        <p:spPr bwMode="auto">
          <a:xfrm>
            <a:off x="1205723" y="1524000"/>
            <a:ext cx="3155140" cy="4191000"/>
          </a:xfrm>
          <a:prstGeom prst="rect">
            <a:avLst/>
          </a:prstGeom>
          <a:noFill/>
          <a:ln w="9525">
            <a:noFill/>
            <a:miter lim="800000"/>
            <a:headEnd/>
            <a:tailEnd/>
          </a:ln>
        </p:spPr>
      </p:pic>
      <p:sp>
        <p:nvSpPr>
          <p:cNvPr id="7" name="Rectangle 10"/>
          <p:cNvSpPr>
            <a:spLocks noChangeArrowheads="1"/>
          </p:cNvSpPr>
          <p:nvPr/>
        </p:nvSpPr>
        <p:spPr bwMode="auto">
          <a:xfrm>
            <a:off x="5069364" y="1554037"/>
            <a:ext cx="3388836" cy="4339650"/>
          </a:xfrm>
          <a:prstGeom prst="rect">
            <a:avLst/>
          </a:prstGeom>
          <a:noFill/>
          <a:ln w="9525">
            <a:noFill/>
            <a:miter lim="800000"/>
            <a:headEnd/>
            <a:tailEnd/>
          </a:ln>
        </p:spPr>
        <p:txBody>
          <a:bodyPr wrap="square">
            <a:prstTxWarp prst="textNoShape">
              <a:avLst/>
            </a:prstTxWarp>
            <a:spAutoFit/>
          </a:bodyPr>
          <a:lstStyle/>
          <a:p>
            <a:pPr>
              <a:spcAft>
                <a:spcPts val="1800"/>
              </a:spcAft>
            </a:pPr>
            <a:r>
              <a:rPr lang="en-US" sz="2800" dirty="0">
                <a:solidFill>
                  <a:srgbClr val="000000"/>
                </a:solidFill>
                <a:ea typeface="Avenir Medium" pitchFamily="-65" charset="0"/>
                <a:cs typeface="Century Gothic"/>
              </a:rPr>
              <a:t>Choice-Making</a:t>
            </a:r>
          </a:p>
          <a:p>
            <a:pPr>
              <a:spcAft>
                <a:spcPts val="1800"/>
              </a:spcAft>
            </a:pPr>
            <a:r>
              <a:rPr lang="en-US" sz="2800" dirty="0">
                <a:solidFill>
                  <a:srgbClr val="000000"/>
                </a:solidFill>
                <a:ea typeface="Avenir Medium" pitchFamily="-65" charset="0"/>
                <a:cs typeface="Century Gothic"/>
              </a:rPr>
              <a:t>Decision-Making</a:t>
            </a:r>
          </a:p>
          <a:p>
            <a:pPr>
              <a:spcAft>
                <a:spcPts val="1800"/>
              </a:spcAft>
            </a:pPr>
            <a:r>
              <a:rPr lang="en-US" sz="2800" dirty="0">
                <a:solidFill>
                  <a:srgbClr val="000000"/>
                </a:solidFill>
                <a:ea typeface="Avenir Medium" pitchFamily="-65" charset="0"/>
                <a:cs typeface="Century Gothic"/>
              </a:rPr>
              <a:t>Problem-Solving</a:t>
            </a:r>
          </a:p>
          <a:p>
            <a:pPr>
              <a:spcAft>
                <a:spcPts val="1800"/>
              </a:spcAft>
            </a:pPr>
            <a:r>
              <a:rPr lang="en-US" sz="2800" dirty="0">
                <a:solidFill>
                  <a:srgbClr val="000000"/>
                </a:solidFill>
                <a:ea typeface="Avenir Medium" pitchFamily="-65" charset="0"/>
                <a:cs typeface="Century Gothic"/>
              </a:rPr>
              <a:t>Goal-Setting</a:t>
            </a:r>
          </a:p>
          <a:p>
            <a:r>
              <a:rPr lang="en-US" sz="2800" dirty="0">
                <a:solidFill>
                  <a:srgbClr val="000000"/>
                </a:solidFill>
                <a:ea typeface="Avenir Medium" pitchFamily="-65" charset="0"/>
                <a:cs typeface="Century Gothic"/>
              </a:rPr>
              <a:t>Self-Management/</a:t>
            </a:r>
          </a:p>
          <a:p>
            <a:r>
              <a:rPr lang="en-US" sz="2800" dirty="0">
                <a:solidFill>
                  <a:srgbClr val="000000"/>
                </a:solidFill>
                <a:ea typeface="Avenir Medium" pitchFamily="-65" charset="0"/>
                <a:cs typeface="Century Gothic"/>
              </a:rPr>
              <a:t>Self-Evaluation</a:t>
            </a:r>
          </a:p>
          <a:p>
            <a:pPr>
              <a:spcBef>
                <a:spcPts val="2400"/>
              </a:spcBef>
              <a:spcAft>
                <a:spcPts val="600"/>
              </a:spcAft>
            </a:pPr>
            <a:r>
              <a:rPr lang="en-US" sz="2800" dirty="0">
                <a:solidFill>
                  <a:srgbClr val="000000"/>
                </a:solidFill>
                <a:ea typeface="Avenir Medium" pitchFamily="-65" charset="0"/>
                <a:cs typeface="Century Gothic"/>
              </a:rPr>
              <a:t>Self-Awareness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3"/>
            <a:ext cx="8877300" cy="646331"/>
          </a:xfrm>
          <a:prstGeom prst="rect">
            <a:avLst/>
          </a:prstGeom>
        </p:spPr>
        <p:txBody>
          <a:bodyPr wrap="square">
            <a:spAutoFit/>
          </a:bodyPr>
          <a:lstStyle/>
          <a:p>
            <a:pPr algn="ctr"/>
            <a:r>
              <a:rPr lang="en-US" sz="3600" b="1" dirty="0" smtClean="0">
                <a:solidFill>
                  <a:srgbClr val="008000"/>
                </a:solidFill>
                <a:cs typeface="Century Gothic"/>
              </a:rPr>
              <a:t>Multiple Means of Engagement</a:t>
            </a:r>
            <a:endParaRPr lang="en-US" sz="3600" b="1" dirty="0">
              <a:solidFill>
                <a:srgbClr val="008000"/>
              </a:solidFill>
            </a:endParaRPr>
          </a:p>
        </p:txBody>
      </p:sp>
      <p:sp>
        <p:nvSpPr>
          <p:cNvPr id="4" name="Rectangle 3"/>
          <p:cNvSpPr/>
          <p:nvPr/>
        </p:nvSpPr>
        <p:spPr>
          <a:xfrm>
            <a:off x="0" y="1024354"/>
            <a:ext cx="8877300" cy="461665"/>
          </a:xfrm>
          <a:prstGeom prst="rect">
            <a:avLst/>
          </a:prstGeom>
        </p:spPr>
        <p:txBody>
          <a:bodyPr wrap="square">
            <a:spAutoFit/>
          </a:bodyPr>
          <a:lstStyle/>
          <a:p>
            <a:pPr algn="ctr"/>
            <a:r>
              <a:rPr lang="en-US" sz="2400" b="1" dirty="0" smtClean="0">
                <a:solidFill>
                  <a:srgbClr val="000000"/>
                </a:solidFill>
                <a:cs typeface="Century Gothic"/>
              </a:rPr>
              <a:t>Self-Advocacy</a:t>
            </a:r>
            <a:endParaRPr lang="en-US" sz="2400" dirty="0">
              <a:solidFill>
                <a:srgbClr val="000000"/>
              </a:solidFill>
            </a:endParaRPr>
          </a:p>
        </p:txBody>
      </p:sp>
      <p:pic>
        <p:nvPicPr>
          <p:cNvPr id="6" name="Picture 9" descr="Screen Shot 2014-03-11 at 7.40.41 PM.png"/>
          <p:cNvPicPr>
            <a:picLocks noChangeAspect="1"/>
          </p:cNvPicPr>
          <p:nvPr/>
        </p:nvPicPr>
        <p:blipFill>
          <a:blip r:embed="rId3"/>
          <a:srcRect/>
          <a:stretch>
            <a:fillRect/>
          </a:stretch>
        </p:blipFill>
        <p:spPr bwMode="auto">
          <a:xfrm>
            <a:off x="5181600" y="1524001"/>
            <a:ext cx="3362493" cy="4267200"/>
          </a:xfrm>
          <a:prstGeom prst="rect">
            <a:avLst/>
          </a:prstGeom>
          <a:noFill/>
          <a:ln w="9525">
            <a:noFill/>
            <a:miter lim="800000"/>
            <a:headEnd/>
            <a:tailEnd/>
          </a:ln>
        </p:spPr>
      </p:pic>
      <p:pic>
        <p:nvPicPr>
          <p:cNvPr id="7" name="Picture 7" descr="Screen Shot 2014-03-11 at 7.37.16 PM.png">
            <a:hlinkClick r:id="rId4"/>
          </p:cNvPr>
          <p:cNvPicPr>
            <a:picLocks noChangeAspect="1"/>
          </p:cNvPicPr>
          <p:nvPr/>
        </p:nvPicPr>
        <p:blipFill>
          <a:blip r:embed="rId5"/>
          <a:srcRect l="2135" r="27747" b="26201"/>
          <a:stretch>
            <a:fillRect/>
          </a:stretch>
        </p:blipFill>
        <p:spPr bwMode="auto">
          <a:xfrm>
            <a:off x="304800" y="1828800"/>
            <a:ext cx="4265613" cy="3048000"/>
          </a:xfrm>
          <a:prstGeom prst="rect">
            <a:avLst/>
          </a:prstGeom>
          <a:noFill/>
          <a:ln w="9525">
            <a:noFill/>
            <a:miter lim="800000"/>
            <a:headEnd/>
            <a:tailEnd/>
          </a:ln>
        </p:spPr>
      </p:pic>
      <p:sp>
        <p:nvSpPr>
          <p:cNvPr id="8" name="Rectangle 10"/>
          <p:cNvSpPr>
            <a:spLocks noChangeArrowheads="1"/>
          </p:cNvSpPr>
          <p:nvPr/>
        </p:nvSpPr>
        <p:spPr bwMode="auto">
          <a:xfrm>
            <a:off x="0" y="5421869"/>
            <a:ext cx="7467600" cy="369332"/>
          </a:xfrm>
          <a:prstGeom prst="rect">
            <a:avLst/>
          </a:prstGeom>
          <a:noFill/>
          <a:ln w="9525">
            <a:noFill/>
            <a:miter lim="800000"/>
            <a:headEnd/>
            <a:tailEnd/>
          </a:ln>
        </p:spPr>
        <p:txBody>
          <a:bodyPr>
            <a:prstTxWarp prst="textNoShape">
              <a:avLst/>
            </a:prstTxWarp>
            <a:spAutoFit/>
          </a:bodyPr>
          <a:lstStyle/>
          <a:p>
            <a:r>
              <a:rPr lang="en-US" b="1" dirty="0">
                <a:cs typeface="Century Gothic"/>
                <a:hlinkClick r:id="rId4"/>
              </a:rPr>
              <a:t>http://www.selfadvocacyonline.org/learning/</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02" name="Picture 4" descr="Screen Shot 2014-03-03 at 12.59.33 P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Frame 2"/>
          <p:cNvSpPr/>
          <p:nvPr/>
        </p:nvSpPr>
        <p:spPr>
          <a:xfrm>
            <a:off x="0" y="5638800"/>
            <a:ext cx="2971800" cy="1219200"/>
          </a:xfrm>
          <a:prstGeom prst="frame">
            <a:avLst/>
          </a:prstGeom>
          <a:solidFill>
            <a:srgbClr val="008000">
              <a:alpha val="13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266700" y="1178242"/>
            <a:ext cx="8877300" cy="369332"/>
          </a:xfrm>
          <a:prstGeom prst="rect">
            <a:avLst/>
          </a:prstGeom>
        </p:spPr>
        <p:txBody>
          <a:bodyPr wrap="square">
            <a:spAutoFit/>
          </a:bodyPr>
          <a:lstStyle/>
          <a:p>
            <a:r>
              <a:rPr lang="en-US" i="1" dirty="0" smtClean="0">
                <a:latin typeface="Century Gothic"/>
                <a:cs typeface="Century Gothic"/>
              </a:rPr>
              <a:t> </a:t>
            </a:r>
            <a:endParaRPr lang="en-US" dirty="0" smtClean="0">
              <a:latin typeface="Century Gothic"/>
              <a:cs typeface="Century Gothic"/>
            </a:endParaRPr>
          </a:p>
        </p:txBody>
      </p:sp>
      <p:sp>
        <p:nvSpPr>
          <p:cNvPr id="4" name="Rectangle 3"/>
          <p:cNvSpPr/>
          <p:nvPr/>
        </p:nvSpPr>
        <p:spPr>
          <a:xfrm>
            <a:off x="114300" y="0"/>
            <a:ext cx="8877300" cy="984885"/>
          </a:xfrm>
          <a:prstGeom prst="rect">
            <a:avLst/>
          </a:prstGeom>
        </p:spPr>
        <p:txBody>
          <a:bodyPr wrap="square">
            <a:spAutoFit/>
          </a:bodyPr>
          <a:lstStyle/>
          <a:p>
            <a:pPr algn="ctr"/>
            <a:r>
              <a:rPr lang="en-US" sz="3400" b="1" dirty="0" smtClean="0">
                <a:solidFill>
                  <a:srgbClr val="008000"/>
                </a:solidFill>
                <a:cs typeface="Century Gothic"/>
              </a:rPr>
              <a:t>Multiple Means of Engagement</a:t>
            </a:r>
          </a:p>
          <a:p>
            <a:pPr algn="ctr"/>
            <a:r>
              <a:rPr lang="en-US" sz="2400" b="1" dirty="0" smtClean="0">
                <a:solidFill>
                  <a:srgbClr val="000000"/>
                </a:solidFill>
                <a:cs typeface="Century Gothic"/>
              </a:rPr>
              <a:t>Observe and Refine a Classroom Lesson</a:t>
            </a:r>
            <a:endParaRPr lang="en-US" sz="2400" dirty="0">
              <a:solidFill>
                <a:srgbClr val="000000"/>
              </a:solidFill>
            </a:endParaRPr>
          </a:p>
        </p:txBody>
      </p:sp>
      <p:sp>
        <p:nvSpPr>
          <p:cNvPr id="6" name="Text Placeholder 2"/>
          <p:cNvSpPr txBox="1">
            <a:spLocks/>
          </p:cNvSpPr>
          <p:nvPr/>
        </p:nvSpPr>
        <p:spPr>
          <a:xfrm>
            <a:off x="228600" y="1178242"/>
            <a:ext cx="8915400"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ea typeface="+mn-ea"/>
                <a:cs typeface="+mn-cs"/>
              </a:rPr>
              <a:t>	</a:t>
            </a:r>
            <a:r>
              <a:rPr kumimoji="0" lang="en-US" sz="3200" b="0" i="0" u="none" strike="noStrike" kern="1200" cap="none" spc="0" normalizeH="0" baseline="0" noProof="0" dirty="0" smtClean="0">
                <a:ln>
                  <a:noFill/>
                </a:ln>
                <a:solidFill>
                  <a:schemeClr val="tx1"/>
                </a:solidFill>
                <a:effectLst/>
                <a:uLnTx/>
                <a:uFillTx/>
                <a:ea typeface="+mn-ea"/>
                <a:cs typeface="Century Gothic"/>
              </a:rPr>
              <a:t>Along with your Awesome/Terrific partner, review your assigned checkpoints within the guideline to which you have been assigned. Observe the following lesson noting UDL curriculum (goals, assessment, methods, and materials) being used as well as noting your suggestions for improved student access.</a:t>
            </a:r>
          </a:p>
        </p:txBody>
      </p:sp>
      <p:pic>
        <p:nvPicPr>
          <p:cNvPr id="7" name="Picture 6" descr="film.bmp">
            <a:hlinkClick r:id="rId3"/>
          </p:cNvPr>
          <p:cNvPicPr>
            <a:picLocks noChangeAspect="1"/>
          </p:cNvPicPr>
          <p:nvPr/>
        </p:nvPicPr>
        <p:blipFill>
          <a:blip r:embed="rId4"/>
          <a:srcRect/>
          <a:stretch>
            <a:fillRect/>
          </a:stretch>
        </p:blipFill>
        <p:spPr bwMode="auto">
          <a:xfrm>
            <a:off x="7017354" y="5166400"/>
            <a:ext cx="1347788" cy="1079500"/>
          </a:xfrm>
          <a:prstGeom prst="rect">
            <a:avLst/>
          </a:prstGeom>
          <a:noFill/>
          <a:ln w="9525">
            <a:noFill/>
            <a:miter lim="800000"/>
            <a:headEnd/>
            <a:tailEnd/>
          </a:ln>
        </p:spPr>
      </p:pic>
      <p:pic>
        <p:nvPicPr>
          <p:cNvPr id="8" name="Picture 7" descr="Screen Shot 2014-07-15 at 7.50.31 PM.png">
            <a:hlinkClick r:id="rId3"/>
          </p:cNvPr>
          <p:cNvPicPr>
            <a:picLocks noChangeAspect="1"/>
          </p:cNvPicPr>
          <p:nvPr/>
        </p:nvPicPr>
        <p:blipFill>
          <a:blip r:embed="rId5"/>
          <a:stretch>
            <a:fillRect/>
          </a:stretch>
        </p:blipFill>
        <p:spPr>
          <a:xfrm>
            <a:off x="3691467" y="4822786"/>
            <a:ext cx="2237614" cy="1423114"/>
          </a:xfrm>
          <a:prstGeom prst="rect">
            <a:avLst/>
          </a:prstGeom>
        </p:spPr>
      </p:pic>
      <p:sp>
        <p:nvSpPr>
          <p:cNvPr id="9" name="Rectangle 8"/>
          <p:cNvSpPr/>
          <p:nvPr/>
        </p:nvSpPr>
        <p:spPr>
          <a:xfrm>
            <a:off x="0" y="6406996"/>
            <a:ext cx="7291388" cy="369332"/>
          </a:xfrm>
          <a:prstGeom prst="rect">
            <a:avLst/>
          </a:prstGeom>
        </p:spPr>
        <p:txBody>
          <a:bodyPr wrap="square">
            <a:spAutoFit/>
          </a:bodyPr>
          <a:lstStyle/>
          <a:p>
            <a:r>
              <a:rPr lang="en-US" b="1" dirty="0" smtClean="0">
                <a:cs typeface="Century Gothic"/>
                <a:hlinkClick r:id="rId3"/>
              </a:rPr>
              <a:t>https://www.teachingchannel.org/videos/passion-for-math</a:t>
            </a:r>
            <a:r>
              <a:rPr lang="en-US" b="1" dirty="0" smtClean="0">
                <a:cs typeface="Century Gothic"/>
              </a:rPr>
              <a:t> </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dirty="0" smtClean="0">
                <a:solidFill>
                  <a:srgbClr val="164A6B"/>
                </a:solidFill>
                <a:cs typeface="Century Gothic"/>
              </a:rPr>
              <a:t>Worksheets</a:t>
            </a:r>
            <a:endParaRPr lang="en-US" sz="2400" dirty="0">
              <a:solidFill>
                <a:srgbClr val="164A6B"/>
              </a:solidFill>
            </a:endParaRPr>
          </a:p>
        </p:txBody>
      </p:sp>
      <p:pic>
        <p:nvPicPr>
          <p:cNvPr id="4" name="Picture 3" descr="Screen Shot 2014-07-14 at 11.57.09 AM.png"/>
          <p:cNvPicPr>
            <a:picLocks noChangeAspect="1"/>
          </p:cNvPicPr>
          <p:nvPr/>
        </p:nvPicPr>
        <p:blipFill>
          <a:blip r:embed="rId3"/>
          <a:stretch>
            <a:fillRect/>
          </a:stretch>
        </p:blipFill>
        <p:spPr>
          <a:xfrm>
            <a:off x="1828800" y="1600200"/>
            <a:ext cx="5638800" cy="3874614"/>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10" name="Rectangle 9"/>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b="1" dirty="0" smtClean="0">
                <a:solidFill>
                  <a:srgbClr val="164A6B"/>
                </a:solidFill>
                <a:cs typeface="Century Gothic"/>
              </a:rPr>
              <a:t>Traditional Teacher Textbook</a:t>
            </a:r>
            <a:endParaRPr lang="en-US" sz="2400" dirty="0">
              <a:solidFill>
                <a:srgbClr val="164A6B"/>
              </a:solidFill>
            </a:endParaRPr>
          </a:p>
        </p:txBody>
      </p:sp>
      <p:pic>
        <p:nvPicPr>
          <p:cNvPr id="11" name="Picture 4" descr="life science textbook.jpg"/>
          <p:cNvPicPr>
            <a:picLocks noChangeAspect="1"/>
          </p:cNvPicPr>
          <p:nvPr/>
        </p:nvPicPr>
        <p:blipFill>
          <a:blip r:embed="rId3"/>
          <a:srcRect/>
          <a:stretch>
            <a:fillRect/>
          </a:stretch>
        </p:blipFill>
        <p:spPr bwMode="auto">
          <a:xfrm>
            <a:off x="647700" y="1447800"/>
            <a:ext cx="3352800" cy="4403725"/>
          </a:xfrm>
          <a:prstGeom prst="rect">
            <a:avLst/>
          </a:prstGeom>
          <a:noFill/>
          <a:ln w="9525">
            <a:noFill/>
            <a:miter lim="800000"/>
            <a:headEnd/>
            <a:tailEnd/>
          </a:ln>
        </p:spPr>
      </p:pic>
      <p:pic>
        <p:nvPicPr>
          <p:cNvPr id="12" name="Picture 5" descr="life science textbook page.jpg"/>
          <p:cNvPicPr>
            <a:picLocks noChangeAspect="1"/>
          </p:cNvPicPr>
          <p:nvPr/>
        </p:nvPicPr>
        <p:blipFill>
          <a:blip r:embed="rId4"/>
          <a:srcRect/>
          <a:stretch>
            <a:fillRect/>
          </a:stretch>
        </p:blipFill>
        <p:spPr bwMode="auto">
          <a:xfrm rot="895560">
            <a:off x="4765388" y="1624170"/>
            <a:ext cx="4038600" cy="4397375"/>
          </a:xfrm>
          <a:prstGeom prst="rect">
            <a:avLst/>
          </a:prstGeom>
          <a:noFill/>
          <a:ln w="9525">
            <a:noFill/>
            <a:miter lim="800000"/>
            <a:headEnd/>
            <a:tailEnd/>
          </a:ln>
        </p:spPr>
      </p:pic>
      <p:pic>
        <p:nvPicPr>
          <p:cNvPr id="13" name="Picture 7" descr="bueler.bmp"/>
          <p:cNvPicPr>
            <a:picLocks noChangeAspect="1"/>
          </p:cNvPicPr>
          <p:nvPr/>
        </p:nvPicPr>
        <p:blipFill>
          <a:blip r:embed="rId5"/>
          <a:srcRect/>
          <a:stretch>
            <a:fillRect/>
          </a:stretch>
        </p:blipFill>
        <p:spPr bwMode="auto">
          <a:xfrm>
            <a:off x="3270539" y="4095750"/>
            <a:ext cx="2924175" cy="156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b="1" dirty="0" smtClean="0">
                <a:solidFill>
                  <a:srgbClr val="164A6B"/>
                </a:solidFill>
                <a:cs typeface="Century Gothic"/>
              </a:rPr>
              <a:t>Technology</a:t>
            </a:r>
            <a:endParaRPr lang="en-US" sz="2400" dirty="0">
              <a:solidFill>
                <a:srgbClr val="164A6B"/>
              </a:solidFill>
            </a:endParaRPr>
          </a:p>
        </p:txBody>
      </p:sp>
      <p:sp>
        <p:nvSpPr>
          <p:cNvPr id="4" name="TextBox 3"/>
          <p:cNvSpPr txBox="1">
            <a:spLocks noChangeArrowheads="1"/>
          </p:cNvSpPr>
          <p:nvPr/>
        </p:nvSpPr>
        <p:spPr bwMode="auto">
          <a:xfrm rot="20909287">
            <a:off x="-102844" y="1162969"/>
            <a:ext cx="3429000" cy="461665"/>
          </a:xfrm>
          <a:prstGeom prst="rect">
            <a:avLst/>
          </a:prstGeom>
          <a:noFill/>
          <a:ln w="9525">
            <a:noFill/>
            <a:miter lim="800000"/>
            <a:headEnd/>
            <a:tailEnd/>
          </a:ln>
        </p:spPr>
        <p:txBody>
          <a:bodyPr>
            <a:prstTxWarp prst="textNoShape">
              <a:avLst/>
            </a:prstTxWarp>
            <a:spAutoFit/>
          </a:bodyPr>
          <a:lstStyle/>
          <a:p>
            <a:pPr algn="ctr"/>
            <a:r>
              <a:rPr lang="en-US" sz="2400" dirty="0">
                <a:cs typeface="Century Gothic"/>
              </a:rPr>
              <a:t>Text-to-</a:t>
            </a:r>
            <a:r>
              <a:rPr lang="en-US" sz="2400" dirty="0" smtClean="0">
                <a:cs typeface="Century Gothic"/>
              </a:rPr>
              <a:t>speech </a:t>
            </a:r>
            <a:endParaRPr lang="en-US" sz="2400" dirty="0">
              <a:cs typeface="Century Gothic"/>
            </a:endParaRPr>
          </a:p>
        </p:txBody>
      </p:sp>
      <p:pic>
        <p:nvPicPr>
          <p:cNvPr id="6" name="Picture 3"/>
          <p:cNvPicPr>
            <a:picLocks noChangeAspect="1" noChangeArrowheads="1"/>
          </p:cNvPicPr>
          <p:nvPr/>
        </p:nvPicPr>
        <p:blipFill>
          <a:blip r:embed="rId3"/>
          <a:srcRect l="28331" t="10417" r="24817" b="7292"/>
          <a:stretch>
            <a:fillRect/>
          </a:stretch>
        </p:blipFill>
        <p:spPr bwMode="auto">
          <a:xfrm rot="20857447">
            <a:off x="-69503" y="1625517"/>
            <a:ext cx="4114800" cy="40640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7" name="Picture 4"/>
          <p:cNvPicPr>
            <a:picLocks noChangeAspect="1" noChangeArrowheads="1"/>
          </p:cNvPicPr>
          <p:nvPr/>
        </p:nvPicPr>
        <p:blipFill>
          <a:blip r:embed="rId4"/>
          <a:srcRect l="25987" t="13542" r="17789" b="10417"/>
          <a:stretch>
            <a:fillRect/>
          </a:stretch>
        </p:blipFill>
        <p:spPr bwMode="auto">
          <a:xfrm rot="861677">
            <a:off x="4330362" y="2003003"/>
            <a:ext cx="4675187" cy="35560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8" name="TextBox 7"/>
          <p:cNvSpPr txBox="1">
            <a:spLocks noChangeArrowheads="1"/>
          </p:cNvSpPr>
          <p:nvPr/>
        </p:nvSpPr>
        <p:spPr bwMode="auto">
          <a:xfrm rot="877311">
            <a:off x="5895042" y="1244784"/>
            <a:ext cx="3429000" cy="831850"/>
          </a:xfrm>
          <a:prstGeom prst="rect">
            <a:avLst/>
          </a:prstGeom>
          <a:noFill/>
          <a:ln w="9525">
            <a:noFill/>
            <a:miter lim="800000"/>
            <a:headEnd/>
            <a:tailEnd/>
          </a:ln>
        </p:spPr>
        <p:txBody>
          <a:bodyPr>
            <a:prstTxWarp prst="textNoShape">
              <a:avLst/>
            </a:prstTxWarp>
            <a:spAutoFit/>
          </a:bodyPr>
          <a:lstStyle/>
          <a:p>
            <a:pPr algn="ctr"/>
            <a:r>
              <a:rPr lang="en-US" sz="2400" dirty="0">
                <a:cs typeface="Century Gothic"/>
              </a:rPr>
              <a:t>Textbook Publisher’s Interactive Website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b="1" dirty="0" smtClean="0">
                <a:solidFill>
                  <a:srgbClr val="164A6B"/>
                </a:solidFill>
                <a:cs typeface="Century Gothic"/>
              </a:rPr>
              <a:t>Technology</a:t>
            </a:r>
            <a:endParaRPr lang="en-US" sz="2400" dirty="0">
              <a:solidFill>
                <a:srgbClr val="164A6B"/>
              </a:solidFill>
            </a:endParaRPr>
          </a:p>
        </p:txBody>
      </p:sp>
      <p:pic>
        <p:nvPicPr>
          <p:cNvPr id="4" name="Picture 2"/>
          <p:cNvPicPr>
            <a:picLocks noChangeAspect="1" noChangeArrowheads="1"/>
          </p:cNvPicPr>
          <p:nvPr/>
        </p:nvPicPr>
        <p:blipFill>
          <a:blip r:embed="rId3"/>
          <a:srcRect l="2344" t="27083" r="2196" b="6250"/>
          <a:stretch>
            <a:fillRect/>
          </a:stretch>
        </p:blipFill>
        <p:spPr bwMode="auto">
          <a:xfrm>
            <a:off x="304800" y="1447800"/>
            <a:ext cx="3816350" cy="28956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6" name="Picture 3"/>
          <p:cNvPicPr>
            <a:picLocks noChangeAspect="1" noChangeArrowheads="1"/>
          </p:cNvPicPr>
          <p:nvPr/>
        </p:nvPicPr>
        <p:blipFill>
          <a:blip r:embed="rId4"/>
          <a:srcRect l="5490" t="18750" r="6662" b="7292"/>
          <a:stretch>
            <a:fillRect/>
          </a:stretch>
        </p:blipFill>
        <p:spPr bwMode="auto">
          <a:xfrm>
            <a:off x="4419600" y="2873513"/>
            <a:ext cx="4572000" cy="33528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7" name="Picture 9" descr="kahn academy.png"/>
          <p:cNvPicPr>
            <a:picLocks noChangeAspect="1"/>
          </p:cNvPicPr>
          <p:nvPr/>
        </p:nvPicPr>
        <p:blipFill>
          <a:blip r:embed="rId5"/>
          <a:srcRect/>
          <a:stretch>
            <a:fillRect/>
          </a:stretch>
        </p:blipFill>
        <p:spPr bwMode="auto">
          <a:xfrm>
            <a:off x="6019800" y="1178242"/>
            <a:ext cx="1143000" cy="1604963"/>
          </a:xfrm>
          <a:prstGeom prst="rect">
            <a:avLst/>
          </a:prstGeom>
          <a:noFill/>
          <a:ln w="9525">
            <a:noFill/>
            <a:miter lim="800000"/>
            <a:headEnd/>
            <a:tailEnd/>
          </a:ln>
        </p:spPr>
      </p:pic>
      <p:sp>
        <p:nvSpPr>
          <p:cNvPr id="8" name="TextBox 7"/>
          <p:cNvSpPr txBox="1">
            <a:spLocks noChangeArrowheads="1"/>
          </p:cNvSpPr>
          <p:nvPr/>
        </p:nvSpPr>
        <p:spPr bwMode="auto">
          <a:xfrm>
            <a:off x="304800" y="4902874"/>
            <a:ext cx="3816350" cy="1323439"/>
          </a:xfrm>
          <a:prstGeom prst="rect">
            <a:avLst/>
          </a:prstGeom>
          <a:noFill/>
          <a:ln w="9525">
            <a:noFill/>
            <a:miter lim="800000"/>
            <a:headEnd/>
            <a:tailEnd/>
          </a:ln>
        </p:spPr>
        <p:txBody>
          <a:bodyPr wrap="square">
            <a:prstTxWarp prst="textNoShape">
              <a:avLst/>
            </a:prstTxWarp>
            <a:spAutoFit/>
          </a:bodyPr>
          <a:lstStyle/>
          <a:p>
            <a:pPr algn="ctr"/>
            <a:r>
              <a:rPr lang="en-US" sz="2000" b="1" dirty="0">
                <a:cs typeface="Century Gothic"/>
              </a:rPr>
              <a:t>TED-ED—Lessons Worth Sharing </a:t>
            </a:r>
            <a:endParaRPr lang="en-US" sz="2000" b="1" dirty="0" smtClean="0">
              <a:cs typeface="Century Gothic"/>
            </a:endParaRPr>
          </a:p>
          <a:p>
            <a:pPr>
              <a:buFont typeface="Arial" pitchFamily="-65" charset="0"/>
              <a:buChar char="•"/>
            </a:pPr>
            <a:r>
              <a:rPr lang="en-US" sz="2000" b="1" dirty="0" smtClean="0">
                <a:cs typeface="Century Gothic"/>
              </a:rPr>
              <a:t> 347 </a:t>
            </a:r>
            <a:r>
              <a:rPr lang="en-US" sz="2000" b="1" dirty="0">
                <a:cs typeface="Century Gothic"/>
              </a:rPr>
              <a:t>TED-Ed Originals</a:t>
            </a:r>
            <a:endParaRPr lang="en-US" sz="2000" b="1" dirty="0" smtClean="0">
              <a:cs typeface="Century Gothic"/>
            </a:endParaRPr>
          </a:p>
          <a:p>
            <a:pPr>
              <a:buFont typeface="Arial" pitchFamily="-65" charset="0"/>
              <a:buChar char="•"/>
            </a:pPr>
            <a:r>
              <a:rPr lang="en-US" sz="2000" b="1" dirty="0" smtClean="0">
                <a:cs typeface="Century Gothic"/>
              </a:rPr>
              <a:t> 167 </a:t>
            </a:r>
            <a:r>
              <a:rPr lang="en-US" sz="2000" b="1" dirty="0">
                <a:cs typeface="Century Gothic"/>
              </a:rPr>
              <a:t>TED Talks</a:t>
            </a:r>
            <a:endParaRPr lang="en-US" sz="2000" b="1" dirty="0" smtClean="0">
              <a:cs typeface="Century Gothic"/>
            </a:endParaRPr>
          </a:p>
          <a:p>
            <a:pPr>
              <a:buFont typeface="Arial" pitchFamily="-65" charset="0"/>
              <a:buChar char="•"/>
            </a:pPr>
            <a:r>
              <a:rPr lang="en-US" sz="2000" b="1" dirty="0" smtClean="0">
                <a:cs typeface="Century Gothic"/>
              </a:rPr>
              <a:t> 59,371 </a:t>
            </a:r>
            <a:r>
              <a:rPr lang="en-US" sz="2000" b="1" dirty="0">
                <a:cs typeface="Century Gothic"/>
              </a:rPr>
              <a:t>Flipped Lessons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
        <p:nvSpPr>
          <p:cNvPr id="6" name="Rectangle 7"/>
          <p:cNvSpPr>
            <a:spLocks noChangeArrowheads="1"/>
          </p:cNvSpPr>
          <p:nvPr/>
        </p:nvSpPr>
        <p:spPr bwMode="auto">
          <a:xfrm>
            <a:off x="0" y="685800"/>
            <a:ext cx="9144000" cy="3800475"/>
          </a:xfrm>
          <a:prstGeom prst="rect">
            <a:avLst/>
          </a:prstGeom>
          <a:noFill/>
          <a:ln w="9525">
            <a:noFill/>
            <a:miter lim="800000"/>
            <a:headEnd/>
            <a:tailEnd/>
          </a:ln>
        </p:spPr>
        <p:txBody>
          <a:bodyPr>
            <a:prstTxWarp prst="textNoShape">
              <a:avLst/>
            </a:prstTxWarp>
            <a:spAutoFit/>
          </a:bodyPr>
          <a:lstStyle/>
          <a:p>
            <a:pPr algn="ctr"/>
            <a:r>
              <a:rPr lang="en-US" sz="3600" dirty="0">
                <a:solidFill>
                  <a:srgbClr val="000000"/>
                </a:solidFill>
                <a:latin typeface="+mj-lt"/>
                <a:ea typeface="Avenir Next Condensed Regular" pitchFamily="-101" charset="0"/>
                <a:cs typeface="Avenir Next Condensed Regular" pitchFamily="-101" charset="0"/>
              </a:rPr>
              <a:t>Getting Started</a:t>
            </a:r>
            <a:endParaRPr lang="en-US" sz="3600" dirty="0">
              <a:solidFill>
                <a:srgbClr val="000000"/>
              </a:solidFill>
              <a:latin typeface="+mj-lt"/>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pPr algn="ctr"/>
            <a:endParaRPr lang="en-US" sz="11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endParaRPr lang="en-US" sz="1800" b="1" dirty="0">
              <a:solidFill>
                <a:srgbClr val="22228B"/>
              </a:solidFill>
              <a:latin typeface="Bangla Sangam MN" pitchFamily="-101" charset="0"/>
              <a:ea typeface="Bangla Sangam MN" pitchFamily="-101" charset="0"/>
              <a:cs typeface="Bangla Sangam MN" pitchFamily="-101" charset="0"/>
            </a:endParaRPr>
          </a:p>
          <a:p>
            <a:pPr algn="ctr"/>
            <a:endParaRPr lang="en-US" sz="1600" b="1" dirty="0">
              <a:solidFill>
                <a:schemeClr val="tx1"/>
              </a:solidFill>
              <a:latin typeface="Bangla Sangam MN" pitchFamily="-101" charset="0"/>
              <a:ea typeface="Bangla Sangam MN" pitchFamily="-101" charset="0"/>
              <a:cs typeface="Bangla Sangam MN" pitchFamily="-101" charset="0"/>
            </a:endParaRPr>
          </a:p>
        </p:txBody>
      </p:sp>
      <p:pic>
        <p:nvPicPr>
          <p:cNvPr id="9" name="Picture 6" descr="Screen Shot 2014-03-14 at 12.52.03 PM.png"/>
          <p:cNvPicPr>
            <a:picLocks noChangeAspect="1"/>
          </p:cNvPicPr>
          <p:nvPr/>
        </p:nvPicPr>
        <p:blipFill>
          <a:blip r:embed="rId4"/>
          <a:srcRect/>
          <a:stretch>
            <a:fillRect/>
          </a:stretch>
        </p:blipFill>
        <p:spPr bwMode="auto">
          <a:xfrm>
            <a:off x="1447800" y="1447800"/>
            <a:ext cx="6467475"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b="1" dirty="0" smtClean="0">
                <a:solidFill>
                  <a:srgbClr val="164A6B"/>
                </a:solidFill>
                <a:cs typeface="Century Gothic"/>
              </a:rPr>
              <a:t>Technology</a:t>
            </a:r>
            <a:endParaRPr lang="en-US" sz="2400" dirty="0">
              <a:solidFill>
                <a:srgbClr val="164A6B"/>
              </a:solidFill>
            </a:endParaRPr>
          </a:p>
        </p:txBody>
      </p:sp>
      <p:pic>
        <p:nvPicPr>
          <p:cNvPr id="4" name="Picture 3" descr="flipped classroom 2.png"/>
          <p:cNvPicPr>
            <a:picLocks noChangeAspect="1"/>
          </p:cNvPicPr>
          <p:nvPr/>
        </p:nvPicPr>
        <p:blipFill>
          <a:blip r:embed="rId3"/>
          <a:srcRect/>
          <a:stretch>
            <a:fillRect/>
          </a:stretch>
        </p:blipFill>
        <p:spPr bwMode="auto">
          <a:xfrm>
            <a:off x="1219200" y="1600200"/>
            <a:ext cx="6781800" cy="409038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pic>
        <p:nvPicPr>
          <p:cNvPr id="3" name="Picture 2" descr="discovery streaming.bmp"/>
          <p:cNvPicPr>
            <a:picLocks noChangeAspect="1"/>
          </p:cNvPicPr>
          <p:nvPr/>
        </p:nvPicPr>
        <p:blipFill>
          <a:blip r:embed="rId3"/>
          <a:srcRect/>
          <a:stretch>
            <a:fillRect/>
          </a:stretch>
        </p:blipFill>
        <p:spPr bwMode="auto">
          <a:xfrm rot="1010455">
            <a:off x="5395828" y="1542982"/>
            <a:ext cx="3096247" cy="3906721"/>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4" name="Picture 3"/>
          <p:cNvPicPr>
            <a:picLocks noChangeAspect="1" noChangeArrowheads="1"/>
          </p:cNvPicPr>
          <p:nvPr/>
        </p:nvPicPr>
        <p:blipFill>
          <a:blip r:embed="rId4"/>
          <a:srcRect l="5490" t="18750" r="6662" b="7292"/>
          <a:stretch>
            <a:fillRect/>
          </a:stretch>
        </p:blipFill>
        <p:spPr bwMode="auto">
          <a:xfrm>
            <a:off x="408657" y="1442083"/>
            <a:ext cx="4191000" cy="34290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6" name="TextBox 14"/>
          <p:cNvSpPr txBox="1">
            <a:spLocks noChangeArrowheads="1"/>
          </p:cNvSpPr>
          <p:nvPr/>
        </p:nvSpPr>
        <p:spPr bwMode="auto">
          <a:xfrm rot="976558">
            <a:off x="4362421" y="5285259"/>
            <a:ext cx="3048000" cy="646112"/>
          </a:xfrm>
          <a:prstGeom prst="rect">
            <a:avLst/>
          </a:prstGeom>
          <a:noFill/>
          <a:ln w="9525">
            <a:noFill/>
            <a:miter lim="800000"/>
            <a:headEnd/>
            <a:tailEnd/>
          </a:ln>
        </p:spPr>
        <p:txBody>
          <a:bodyPr>
            <a:prstTxWarp prst="textNoShape">
              <a:avLst/>
            </a:prstTxWarp>
            <a:spAutoFit/>
          </a:bodyPr>
          <a:lstStyle/>
          <a:p>
            <a:r>
              <a:rPr lang="en-US" b="1" dirty="0">
                <a:latin typeface="Century Gothic"/>
                <a:cs typeface="Century Gothic"/>
              </a:rPr>
              <a:t>Online Education Video Streaming Services </a:t>
            </a:r>
          </a:p>
        </p:txBody>
      </p:sp>
      <p:sp>
        <p:nvSpPr>
          <p:cNvPr id="7" name="TextBox 13"/>
          <p:cNvSpPr txBox="1">
            <a:spLocks noChangeArrowheads="1"/>
          </p:cNvSpPr>
          <p:nvPr/>
        </p:nvSpPr>
        <p:spPr bwMode="auto">
          <a:xfrm>
            <a:off x="141957" y="5060273"/>
            <a:ext cx="3467100" cy="954107"/>
          </a:xfrm>
          <a:prstGeom prst="rect">
            <a:avLst/>
          </a:prstGeom>
          <a:noFill/>
          <a:ln w="9525">
            <a:noFill/>
            <a:miter lim="800000"/>
            <a:headEnd/>
            <a:tailEnd/>
          </a:ln>
        </p:spPr>
        <p:txBody>
          <a:bodyPr wrap="square">
            <a:prstTxWarp prst="textNoShape">
              <a:avLst/>
            </a:prstTxWarp>
            <a:spAutoFit/>
          </a:bodyPr>
          <a:lstStyle/>
          <a:p>
            <a:r>
              <a:rPr lang="en-US" sz="2000" b="1" i="1" u="sng" dirty="0" err="1">
                <a:latin typeface="Century Gothic"/>
                <a:cs typeface="Century Gothic"/>
              </a:rPr>
              <a:t>Newsela</a:t>
            </a:r>
            <a:r>
              <a:rPr lang="en-US" sz="2000" b="1" i="1" u="sng" dirty="0">
                <a:latin typeface="Century Gothic"/>
                <a:cs typeface="Century Gothic"/>
              </a:rPr>
              <a:t>:  </a:t>
            </a:r>
          </a:p>
          <a:p>
            <a:r>
              <a:rPr lang="en-US" b="1" dirty="0">
                <a:latin typeface="Century Gothic"/>
                <a:cs typeface="Century Gothic"/>
              </a:rPr>
              <a:t>Online source for expository text in multiple </a:t>
            </a:r>
            <a:r>
              <a:rPr lang="en-US" b="1" dirty="0" err="1">
                <a:latin typeface="Century Gothic"/>
                <a:cs typeface="Century Gothic"/>
              </a:rPr>
              <a:t>lexile</a:t>
            </a:r>
            <a:r>
              <a:rPr lang="en-US" b="1" dirty="0">
                <a:latin typeface="Century Gothic"/>
                <a:cs typeface="Century Gothic"/>
              </a:rPr>
              <a:t> levels </a:t>
            </a:r>
          </a:p>
        </p:txBody>
      </p:sp>
      <p:sp>
        <p:nvSpPr>
          <p:cNvPr id="8" name="Rectangle 7"/>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latin typeface="Century Gothic"/>
                <a:cs typeface="Century Gothic"/>
              </a:rPr>
              <a:t>Multiple Means of Representation</a:t>
            </a:r>
          </a:p>
          <a:p>
            <a:pPr algn="ctr"/>
            <a:r>
              <a:rPr lang="en-US" sz="2400" b="1" dirty="0" smtClean="0">
                <a:solidFill>
                  <a:srgbClr val="164A6B"/>
                </a:solidFill>
                <a:latin typeface="Century Gothic"/>
                <a:cs typeface="Century Gothic"/>
              </a:rPr>
              <a:t>Technology</a:t>
            </a:r>
            <a:endParaRPr lang="en-US" sz="2400" dirty="0">
              <a:solidFill>
                <a:srgbClr val="164A6B"/>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193357"/>
            <a:ext cx="8877300" cy="984885"/>
          </a:xfrm>
          <a:prstGeom prst="rect">
            <a:avLst/>
          </a:prstGeom>
        </p:spPr>
        <p:txBody>
          <a:bodyPr wrap="square">
            <a:spAutoFit/>
          </a:bodyPr>
          <a:lstStyle/>
          <a:p>
            <a:pPr algn="ctr"/>
            <a:r>
              <a:rPr lang="en-US" sz="3400" b="1" dirty="0" smtClean="0">
                <a:solidFill>
                  <a:srgbClr val="660066"/>
                </a:solidFill>
                <a:cs typeface="Century Gothic"/>
              </a:rPr>
              <a:t>Multiple Means of Representation</a:t>
            </a:r>
          </a:p>
          <a:p>
            <a:pPr algn="ctr"/>
            <a:r>
              <a:rPr lang="en-US" sz="2400" b="1" dirty="0" smtClean="0">
                <a:solidFill>
                  <a:srgbClr val="000000"/>
                </a:solidFill>
                <a:cs typeface="Century Gothic"/>
              </a:rPr>
              <a:t>Observe and Refine a Classroom Lesson</a:t>
            </a:r>
            <a:endParaRPr lang="en-US" sz="2400" dirty="0">
              <a:solidFill>
                <a:srgbClr val="000000"/>
              </a:solidFill>
            </a:endParaRPr>
          </a:p>
        </p:txBody>
      </p:sp>
      <p:sp>
        <p:nvSpPr>
          <p:cNvPr id="4" name="Text Placeholder 2"/>
          <p:cNvSpPr txBox="1">
            <a:spLocks/>
          </p:cNvSpPr>
          <p:nvPr/>
        </p:nvSpPr>
        <p:spPr>
          <a:xfrm>
            <a:off x="228600" y="1416885"/>
            <a:ext cx="8674893"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ea typeface="+mn-ea"/>
                <a:cs typeface="+mn-cs"/>
              </a:rPr>
              <a:t>	</a:t>
            </a:r>
            <a:r>
              <a:rPr kumimoji="0" lang="en-US" sz="3200" b="0" i="0" u="none" strike="noStrike" kern="1200" cap="none" spc="0" normalizeH="0" baseline="0" noProof="0" dirty="0" smtClean="0">
                <a:ln>
                  <a:noFill/>
                </a:ln>
                <a:solidFill>
                  <a:schemeClr val="tx1"/>
                </a:solidFill>
                <a:effectLst/>
                <a:uLnTx/>
                <a:uFillTx/>
                <a:ea typeface="+mn-ea"/>
                <a:cs typeface="Century Gothic"/>
              </a:rPr>
              <a:t>Along with your Awesome/Terrific partner, review your assigned checkpoints within the guideline to which you have been assigned. Observe the following lesson noting UDL curriculum (goals, assessment, methods, and materials) being used as well as noting your suggestions for improved student access.</a:t>
            </a:r>
          </a:p>
        </p:txBody>
      </p:sp>
      <p:pic>
        <p:nvPicPr>
          <p:cNvPr id="6" name="Picture 5" descr="film.bmp">
            <a:hlinkClick r:id="rId3"/>
          </p:cNvPr>
          <p:cNvPicPr>
            <a:picLocks noChangeAspect="1"/>
          </p:cNvPicPr>
          <p:nvPr/>
        </p:nvPicPr>
        <p:blipFill>
          <a:blip r:embed="rId4"/>
          <a:srcRect/>
          <a:stretch>
            <a:fillRect/>
          </a:stretch>
        </p:blipFill>
        <p:spPr bwMode="auto">
          <a:xfrm>
            <a:off x="0" y="5778500"/>
            <a:ext cx="1347788" cy="1079500"/>
          </a:xfrm>
          <a:prstGeom prst="rect">
            <a:avLst/>
          </a:prstGeom>
          <a:noFill/>
          <a:ln w="9525">
            <a:noFill/>
            <a:miter lim="800000"/>
            <a:headEnd/>
            <a:tailEnd/>
          </a:ln>
        </p:spPr>
      </p:pic>
      <p:pic>
        <p:nvPicPr>
          <p:cNvPr id="7" name="Picture 6" descr="Screen Shot 2014-07-15 at 7.48.32 PM.png">
            <a:hlinkClick r:id="rId3"/>
          </p:cNvPr>
          <p:cNvPicPr>
            <a:picLocks noChangeAspect="1"/>
          </p:cNvPicPr>
          <p:nvPr/>
        </p:nvPicPr>
        <p:blipFill>
          <a:blip r:embed="rId5"/>
          <a:stretch>
            <a:fillRect/>
          </a:stretch>
        </p:blipFill>
        <p:spPr>
          <a:xfrm>
            <a:off x="3335866" y="5155221"/>
            <a:ext cx="2735523" cy="1702779"/>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2"/>
            <a:ext cx="8877300" cy="615553"/>
          </a:xfrm>
          <a:prstGeom prst="rect">
            <a:avLst/>
          </a:prstGeom>
        </p:spPr>
        <p:txBody>
          <a:bodyPr wrap="square">
            <a:spAutoFit/>
          </a:bodyPr>
          <a:lstStyle/>
          <a:p>
            <a:pPr algn="ctr"/>
            <a:r>
              <a:rPr lang="en-US" sz="3400" b="1" dirty="0" smtClean="0">
                <a:solidFill>
                  <a:srgbClr val="0000FF"/>
                </a:solidFill>
                <a:cs typeface="Century Gothic"/>
              </a:rPr>
              <a:t>Multiple Means of Action and Expression</a:t>
            </a:r>
            <a:endParaRPr lang="en-US" sz="3400" dirty="0">
              <a:solidFill>
                <a:srgbClr val="0000FF"/>
              </a:solidFill>
            </a:endParaRPr>
          </a:p>
        </p:txBody>
      </p:sp>
      <p:pic>
        <p:nvPicPr>
          <p:cNvPr id="4" name="Picture 3" descr="Screen Shot 2014-07-14 at 2.08.54 PM.png"/>
          <p:cNvPicPr>
            <a:picLocks noChangeAspect="1"/>
          </p:cNvPicPr>
          <p:nvPr/>
        </p:nvPicPr>
        <p:blipFill>
          <a:blip r:embed="rId3"/>
          <a:stretch>
            <a:fillRect/>
          </a:stretch>
        </p:blipFill>
        <p:spPr>
          <a:xfrm>
            <a:off x="2476241" y="1215739"/>
            <a:ext cx="4177843" cy="4863327"/>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2"/>
            <a:ext cx="8877300" cy="615553"/>
          </a:xfrm>
          <a:prstGeom prst="rect">
            <a:avLst/>
          </a:prstGeom>
        </p:spPr>
        <p:txBody>
          <a:bodyPr wrap="square">
            <a:spAutoFit/>
          </a:bodyPr>
          <a:lstStyle/>
          <a:p>
            <a:pPr algn="ctr"/>
            <a:r>
              <a:rPr lang="en-US" sz="3400" b="1" dirty="0" smtClean="0">
                <a:solidFill>
                  <a:srgbClr val="0000FF"/>
                </a:solidFill>
                <a:cs typeface="Century Gothic"/>
              </a:rPr>
              <a:t>Multiple Means of Action and Expression</a:t>
            </a:r>
            <a:endParaRPr lang="en-US" sz="3400" dirty="0">
              <a:solidFill>
                <a:srgbClr val="0000FF"/>
              </a:solidFill>
            </a:endParaRPr>
          </a:p>
        </p:txBody>
      </p:sp>
      <p:pic>
        <p:nvPicPr>
          <p:cNvPr id="6" name="Content Placeholder 7" descr="essay.jpg"/>
          <p:cNvPicPr>
            <a:picLocks noChangeAspect="1"/>
          </p:cNvPicPr>
          <p:nvPr/>
        </p:nvPicPr>
        <p:blipFill>
          <a:blip r:embed="rId3"/>
          <a:srcRect/>
          <a:stretch>
            <a:fillRect/>
          </a:stretch>
        </p:blipFill>
        <p:spPr>
          <a:xfrm>
            <a:off x="3625002" y="1397001"/>
            <a:ext cx="4174089" cy="3478408"/>
          </a:xfrm>
          <a:prstGeom prst="rect">
            <a:avLst/>
          </a:prstGeom>
          <a:ln w="38100" cap="sq">
            <a:solidFill>
              <a:srgbClr val="000000"/>
            </a:solidFill>
          </a:ln>
          <a:effectLst>
            <a:outerShdw blurRad="63500" dist="38100" dir="2700000" algn="tl" rotWithShape="0">
              <a:srgbClr val="000000">
                <a:alpha val="42999"/>
              </a:srgbClr>
            </a:outerShdw>
          </a:effectLst>
        </p:spPr>
      </p:pic>
      <p:pic>
        <p:nvPicPr>
          <p:cNvPr id="7" name="Picture 6" descr="evidence.bmp"/>
          <p:cNvPicPr>
            <a:picLocks noChangeAspect="1"/>
          </p:cNvPicPr>
          <p:nvPr/>
        </p:nvPicPr>
        <p:blipFill>
          <a:blip r:embed="rId4"/>
          <a:srcRect/>
          <a:stretch>
            <a:fillRect/>
          </a:stretch>
        </p:blipFill>
        <p:spPr bwMode="auto">
          <a:xfrm>
            <a:off x="1176247" y="4495800"/>
            <a:ext cx="2118350" cy="21183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8" name="Picture 7" descr="scantron.bmp"/>
          <p:cNvPicPr>
            <a:picLocks noChangeAspect="1"/>
          </p:cNvPicPr>
          <p:nvPr/>
        </p:nvPicPr>
        <p:blipFill>
          <a:blip r:embed="rId5"/>
          <a:srcRect/>
          <a:stretch>
            <a:fillRect/>
          </a:stretch>
        </p:blipFill>
        <p:spPr bwMode="auto">
          <a:xfrm>
            <a:off x="5161875" y="4875409"/>
            <a:ext cx="3829725" cy="14296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9" name="Picture 8" descr="math test.bmp"/>
          <p:cNvPicPr>
            <a:picLocks noChangeAspect="1"/>
          </p:cNvPicPr>
          <p:nvPr/>
        </p:nvPicPr>
        <p:blipFill>
          <a:blip r:embed="rId6"/>
          <a:srcRect/>
          <a:stretch>
            <a:fillRect/>
          </a:stretch>
        </p:blipFill>
        <p:spPr bwMode="auto">
          <a:xfrm>
            <a:off x="101419" y="1397000"/>
            <a:ext cx="3193178" cy="2921863"/>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2"/>
            <a:ext cx="8877300" cy="615553"/>
          </a:xfrm>
          <a:prstGeom prst="rect">
            <a:avLst/>
          </a:prstGeom>
        </p:spPr>
        <p:txBody>
          <a:bodyPr wrap="square">
            <a:spAutoFit/>
          </a:bodyPr>
          <a:lstStyle/>
          <a:p>
            <a:pPr algn="ctr"/>
            <a:r>
              <a:rPr lang="en-US" sz="3400" b="1" dirty="0" smtClean="0">
                <a:solidFill>
                  <a:srgbClr val="0000FF"/>
                </a:solidFill>
                <a:cs typeface="Century Gothic"/>
              </a:rPr>
              <a:t>Multiple Means of Action and Expression</a:t>
            </a:r>
            <a:endParaRPr lang="en-US" sz="3400" dirty="0">
              <a:solidFill>
                <a:srgbClr val="0000FF"/>
              </a:solidFill>
            </a:endParaRPr>
          </a:p>
        </p:txBody>
      </p:sp>
      <p:pic>
        <p:nvPicPr>
          <p:cNvPr id="4" name="Content Placeholder 4" descr="voice thread.jpg"/>
          <p:cNvPicPr>
            <a:picLocks noChangeAspect="1"/>
          </p:cNvPicPr>
          <p:nvPr/>
        </p:nvPicPr>
        <p:blipFill>
          <a:blip r:embed="rId3"/>
          <a:srcRect/>
          <a:stretch>
            <a:fillRect/>
          </a:stretch>
        </p:blipFill>
        <p:spPr>
          <a:xfrm>
            <a:off x="209549" y="1343581"/>
            <a:ext cx="2250771" cy="2143125"/>
          </a:xfrm>
          <a:prstGeom prst="rect">
            <a:avLst/>
          </a:prstGeom>
          <a:ln w="38100" cap="sq">
            <a:solidFill>
              <a:srgbClr val="000000"/>
            </a:solidFill>
          </a:ln>
          <a:effectLst>
            <a:outerShdw blurRad="63500" dist="38100" dir="2700000" algn="tl" rotWithShape="0">
              <a:srgbClr val="000000">
                <a:alpha val="42999"/>
              </a:srgbClr>
            </a:outerShdw>
          </a:effectLst>
        </p:spPr>
      </p:pic>
      <p:pic>
        <p:nvPicPr>
          <p:cNvPr id="6" name="Picture 5" descr="glogster.bmp"/>
          <p:cNvPicPr>
            <a:picLocks noChangeAspect="1"/>
          </p:cNvPicPr>
          <p:nvPr/>
        </p:nvPicPr>
        <p:blipFill>
          <a:blip r:embed="rId4"/>
          <a:srcRect/>
          <a:stretch>
            <a:fillRect/>
          </a:stretch>
        </p:blipFill>
        <p:spPr bwMode="auto">
          <a:xfrm>
            <a:off x="2924175" y="1343581"/>
            <a:ext cx="2143125" cy="21431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7" name="TextBox 6"/>
          <p:cNvSpPr txBox="1">
            <a:spLocks noChangeArrowheads="1"/>
          </p:cNvSpPr>
          <p:nvPr/>
        </p:nvSpPr>
        <p:spPr bwMode="auto">
          <a:xfrm>
            <a:off x="114300" y="3539887"/>
            <a:ext cx="2286000" cy="369888"/>
          </a:xfrm>
          <a:prstGeom prst="rect">
            <a:avLst/>
          </a:prstGeom>
          <a:noFill/>
          <a:ln w="9525">
            <a:noFill/>
            <a:miter lim="800000"/>
            <a:headEnd/>
            <a:tailEnd/>
          </a:ln>
        </p:spPr>
        <p:txBody>
          <a:bodyPr>
            <a:prstTxWarp prst="textNoShape">
              <a:avLst/>
            </a:prstTxWarp>
            <a:spAutoFit/>
          </a:bodyPr>
          <a:lstStyle/>
          <a:p>
            <a:r>
              <a:rPr lang="en-US" b="1" dirty="0">
                <a:latin typeface="Century Gothic"/>
                <a:cs typeface="Century Gothic"/>
              </a:rPr>
              <a:t>Voice Thread </a:t>
            </a:r>
          </a:p>
        </p:txBody>
      </p:sp>
      <p:sp>
        <p:nvSpPr>
          <p:cNvPr id="8" name="TextBox 7"/>
          <p:cNvSpPr txBox="1">
            <a:spLocks noChangeArrowheads="1"/>
          </p:cNvSpPr>
          <p:nvPr/>
        </p:nvSpPr>
        <p:spPr bwMode="auto">
          <a:xfrm>
            <a:off x="2781300" y="3539887"/>
            <a:ext cx="2286000" cy="369888"/>
          </a:xfrm>
          <a:prstGeom prst="rect">
            <a:avLst/>
          </a:prstGeom>
          <a:noFill/>
          <a:ln w="9525">
            <a:noFill/>
            <a:miter lim="800000"/>
            <a:headEnd/>
            <a:tailEnd/>
          </a:ln>
        </p:spPr>
        <p:txBody>
          <a:bodyPr>
            <a:prstTxWarp prst="textNoShape">
              <a:avLst/>
            </a:prstTxWarp>
            <a:spAutoFit/>
          </a:bodyPr>
          <a:lstStyle/>
          <a:p>
            <a:r>
              <a:rPr lang="en-US" b="1" dirty="0" err="1">
                <a:latin typeface="Century Gothic"/>
                <a:cs typeface="Century Gothic"/>
              </a:rPr>
              <a:t>Glogster</a:t>
            </a:r>
            <a:r>
              <a:rPr lang="en-US" b="1" dirty="0">
                <a:latin typeface="Century Gothic"/>
                <a:cs typeface="Century Gothic"/>
              </a:rPr>
              <a:t> </a:t>
            </a:r>
          </a:p>
        </p:txBody>
      </p:sp>
      <p:pic>
        <p:nvPicPr>
          <p:cNvPr id="9" name="Picture 8" descr="livebinder1.bmp"/>
          <p:cNvPicPr>
            <a:picLocks noChangeAspect="1"/>
          </p:cNvPicPr>
          <p:nvPr/>
        </p:nvPicPr>
        <p:blipFill>
          <a:blip r:embed="rId5"/>
          <a:srcRect/>
          <a:stretch>
            <a:fillRect/>
          </a:stretch>
        </p:blipFill>
        <p:spPr bwMode="auto">
          <a:xfrm>
            <a:off x="4907590" y="2246869"/>
            <a:ext cx="4084010" cy="24479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10" name="Picture 9" descr="livebinder2.bmp"/>
          <p:cNvPicPr>
            <a:picLocks noChangeAspect="1"/>
          </p:cNvPicPr>
          <p:nvPr/>
        </p:nvPicPr>
        <p:blipFill>
          <a:blip r:embed="rId6"/>
          <a:srcRect/>
          <a:stretch>
            <a:fillRect/>
          </a:stretch>
        </p:blipFill>
        <p:spPr bwMode="auto">
          <a:xfrm>
            <a:off x="6629400" y="4948237"/>
            <a:ext cx="1333500" cy="136207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11" name="TextBox 10"/>
          <p:cNvSpPr txBox="1">
            <a:spLocks noChangeArrowheads="1"/>
          </p:cNvSpPr>
          <p:nvPr/>
        </p:nvSpPr>
        <p:spPr bwMode="auto">
          <a:xfrm>
            <a:off x="5257800" y="5444331"/>
            <a:ext cx="1371600" cy="369888"/>
          </a:xfrm>
          <a:prstGeom prst="rect">
            <a:avLst/>
          </a:prstGeom>
          <a:noFill/>
          <a:ln w="9525">
            <a:noFill/>
            <a:miter lim="800000"/>
            <a:headEnd/>
            <a:tailEnd/>
          </a:ln>
        </p:spPr>
        <p:txBody>
          <a:bodyPr wrap="square">
            <a:prstTxWarp prst="textNoShape">
              <a:avLst/>
            </a:prstTxWarp>
            <a:spAutoFit/>
          </a:bodyPr>
          <a:lstStyle/>
          <a:p>
            <a:r>
              <a:rPr lang="en-US" b="1" dirty="0" err="1">
                <a:latin typeface="Century Gothic"/>
                <a:cs typeface="Century Gothic"/>
              </a:rPr>
              <a:t>LiveBinder</a:t>
            </a:r>
            <a:r>
              <a:rPr lang="en-US" b="1" dirty="0">
                <a:latin typeface="Century Gothic"/>
                <a:cs typeface="Century Gothic"/>
              </a:rPr>
              <a:t>  </a:t>
            </a:r>
          </a:p>
        </p:txBody>
      </p:sp>
      <p:sp>
        <p:nvSpPr>
          <p:cNvPr id="12" name="TextBox 12"/>
          <p:cNvSpPr txBox="1">
            <a:spLocks noChangeArrowheads="1"/>
          </p:cNvSpPr>
          <p:nvPr/>
        </p:nvSpPr>
        <p:spPr bwMode="auto">
          <a:xfrm>
            <a:off x="1028700" y="5960533"/>
            <a:ext cx="1752600" cy="369888"/>
          </a:xfrm>
          <a:prstGeom prst="rect">
            <a:avLst/>
          </a:prstGeom>
          <a:noFill/>
          <a:ln w="9525">
            <a:noFill/>
            <a:miter lim="800000"/>
            <a:headEnd/>
            <a:tailEnd/>
          </a:ln>
        </p:spPr>
        <p:txBody>
          <a:bodyPr>
            <a:prstTxWarp prst="textNoShape">
              <a:avLst/>
            </a:prstTxWarp>
            <a:spAutoFit/>
          </a:bodyPr>
          <a:lstStyle/>
          <a:p>
            <a:r>
              <a:rPr lang="en-US" b="1" dirty="0">
                <a:latin typeface="Century Gothic"/>
                <a:cs typeface="Century Gothic"/>
              </a:rPr>
              <a:t>Portfolio</a:t>
            </a:r>
            <a:r>
              <a:rPr lang="en-US" dirty="0"/>
              <a:t>   </a:t>
            </a:r>
          </a:p>
        </p:txBody>
      </p:sp>
      <p:pic>
        <p:nvPicPr>
          <p:cNvPr id="13" name="Picture 12" descr="portfolio.bmp"/>
          <p:cNvPicPr>
            <a:picLocks noChangeAspect="1"/>
          </p:cNvPicPr>
          <p:nvPr/>
        </p:nvPicPr>
        <p:blipFill>
          <a:blip r:embed="rId7"/>
          <a:srcRect/>
          <a:stretch>
            <a:fillRect/>
          </a:stretch>
        </p:blipFill>
        <p:spPr bwMode="auto">
          <a:xfrm>
            <a:off x="718832" y="4694794"/>
            <a:ext cx="1741488" cy="130492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14300" y="378022"/>
            <a:ext cx="8877300" cy="615553"/>
          </a:xfrm>
          <a:prstGeom prst="rect">
            <a:avLst/>
          </a:prstGeom>
        </p:spPr>
        <p:txBody>
          <a:bodyPr wrap="square">
            <a:spAutoFit/>
          </a:bodyPr>
          <a:lstStyle/>
          <a:p>
            <a:pPr algn="ctr"/>
            <a:r>
              <a:rPr lang="en-US" sz="3400" b="1" dirty="0" smtClean="0">
                <a:solidFill>
                  <a:srgbClr val="0000FF"/>
                </a:solidFill>
                <a:cs typeface="Century Gothic"/>
              </a:rPr>
              <a:t>Multiple Means of Action and Expression</a:t>
            </a:r>
            <a:endParaRPr lang="en-US" sz="3400" dirty="0">
              <a:solidFill>
                <a:srgbClr val="0000FF"/>
              </a:solidFill>
            </a:endParaRPr>
          </a:p>
        </p:txBody>
      </p:sp>
      <p:pic>
        <p:nvPicPr>
          <p:cNvPr id="4" name="Picture 3" descr="Screen Shot 2014-07-15 at 8.32.22 AM.png"/>
          <p:cNvPicPr>
            <a:picLocks noChangeAspect="1"/>
          </p:cNvPicPr>
          <p:nvPr/>
        </p:nvPicPr>
        <p:blipFill>
          <a:blip r:embed="rId3"/>
          <a:srcRect l="15685" r="16191" b="6719"/>
          <a:stretch>
            <a:fillRect/>
          </a:stretch>
        </p:blipFill>
        <p:spPr>
          <a:xfrm>
            <a:off x="2902555" y="1900242"/>
            <a:ext cx="3166553" cy="1959257"/>
          </a:xfrm>
          <a:prstGeom prst="rect">
            <a:avLst/>
          </a:prstGeom>
        </p:spPr>
      </p:pic>
      <p:pic>
        <p:nvPicPr>
          <p:cNvPr id="6" name="Picture 5" descr="prezi.bmp"/>
          <p:cNvPicPr>
            <a:picLocks noChangeAspect="1"/>
          </p:cNvPicPr>
          <p:nvPr/>
        </p:nvPicPr>
        <p:blipFill>
          <a:blip r:embed="rId4"/>
          <a:srcRect/>
          <a:stretch>
            <a:fillRect/>
          </a:stretch>
        </p:blipFill>
        <p:spPr bwMode="auto">
          <a:xfrm>
            <a:off x="235555" y="4228831"/>
            <a:ext cx="2971800" cy="154305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7" name="Picture 6" descr="story cards 2.jpg"/>
          <p:cNvPicPr>
            <a:picLocks noChangeAspect="1"/>
          </p:cNvPicPr>
          <p:nvPr/>
        </p:nvPicPr>
        <p:blipFill>
          <a:blip r:embed="rId5"/>
          <a:srcRect/>
          <a:stretch>
            <a:fillRect/>
          </a:stretch>
        </p:blipFill>
        <p:spPr bwMode="auto">
          <a:xfrm>
            <a:off x="235555" y="1661367"/>
            <a:ext cx="2438400" cy="1828800"/>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pic>
        <p:nvPicPr>
          <p:cNvPr id="8" name="Picture 2"/>
          <p:cNvPicPr>
            <a:picLocks noChangeAspect="1" noChangeArrowheads="1"/>
          </p:cNvPicPr>
          <p:nvPr/>
        </p:nvPicPr>
        <p:blipFill>
          <a:blip r:embed="rId6"/>
          <a:srcRect l="55051" t="11458" r="10982" b="11458"/>
          <a:stretch>
            <a:fillRect/>
          </a:stretch>
        </p:blipFill>
        <p:spPr bwMode="auto">
          <a:xfrm rot="722340">
            <a:off x="5985839" y="1546166"/>
            <a:ext cx="3266620" cy="4167757"/>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9" name="TextBox 12"/>
          <p:cNvSpPr txBox="1">
            <a:spLocks noChangeArrowheads="1"/>
          </p:cNvSpPr>
          <p:nvPr/>
        </p:nvSpPr>
        <p:spPr bwMode="auto">
          <a:xfrm>
            <a:off x="163324" y="3490167"/>
            <a:ext cx="1752600" cy="369332"/>
          </a:xfrm>
          <a:prstGeom prst="rect">
            <a:avLst/>
          </a:prstGeom>
          <a:noFill/>
          <a:ln w="9525">
            <a:noFill/>
            <a:miter lim="800000"/>
            <a:headEnd/>
            <a:tailEnd/>
          </a:ln>
        </p:spPr>
        <p:txBody>
          <a:bodyPr>
            <a:prstTxWarp prst="textNoShape">
              <a:avLst/>
            </a:prstTxWarp>
            <a:spAutoFit/>
          </a:bodyPr>
          <a:lstStyle/>
          <a:p>
            <a:r>
              <a:rPr lang="en-US" b="1" dirty="0" smtClean="0">
                <a:latin typeface="Century Gothic"/>
                <a:cs typeface="Century Gothic"/>
              </a:rPr>
              <a:t>Pocket Chart</a:t>
            </a:r>
            <a:r>
              <a:rPr lang="en-US" dirty="0" smtClean="0"/>
              <a:t>   </a:t>
            </a:r>
            <a:endParaRPr lang="en-US" dirty="0"/>
          </a:p>
        </p:txBody>
      </p:sp>
      <p:sp>
        <p:nvSpPr>
          <p:cNvPr id="10" name="TextBox 12"/>
          <p:cNvSpPr txBox="1">
            <a:spLocks noChangeArrowheads="1"/>
          </p:cNvSpPr>
          <p:nvPr/>
        </p:nvSpPr>
        <p:spPr bwMode="auto">
          <a:xfrm rot="714547">
            <a:off x="4960346" y="5539554"/>
            <a:ext cx="3504592" cy="369332"/>
          </a:xfrm>
          <a:prstGeom prst="rect">
            <a:avLst/>
          </a:prstGeom>
          <a:noFill/>
          <a:ln w="9525">
            <a:noFill/>
            <a:miter lim="800000"/>
            <a:headEnd/>
            <a:tailEnd/>
          </a:ln>
        </p:spPr>
        <p:txBody>
          <a:bodyPr wrap="square">
            <a:prstTxWarp prst="textNoShape">
              <a:avLst/>
            </a:prstTxWarp>
            <a:spAutoFit/>
          </a:bodyPr>
          <a:lstStyle/>
          <a:p>
            <a:r>
              <a:rPr lang="en-US" b="1" dirty="0" smtClean="0">
                <a:latin typeface="Century Gothic"/>
                <a:cs typeface="Century Gothic"/>
              </a:rPr>
              <a:t>Graphic Organizer/Chart</a:t>
            </a:r>
            <a:r>
              <a:rPr lang="en-US" dirty="0" smtClean="0"/>
              <a:t>   </a:t>
            </a:r>
            <a:endParaRPr lang="en-US" dirty="0"/>
          </a:p>
        </p:txBody>
      </p:sp>
      <p:sp>
        <p:nvSpPr>
          <p:cNvPr id="11" name="TextBox 12"/>
          <p:cNvSpPr txBox="1">
            <a:spLocks noChangeArrowheads="1"/>
          </p:cNvSpPr>
          <p:nvPr/>
        </p:nvSpPr>
        <p:spPr bwMode="auto">
          <a:xfrm>
            <a:off x="138812" y="5716414"/>
            <a:ext cx="3162300" cy="369332"/>
          </a:xfrm>
          <a:prstGeom prst="rect">
            <a:avLst/>
          </a:prstGeom>
          <a:noFill/>
          <a:ln w="9525">
            <a:noFill/>
            <a:miter lim="800000"/>
            <a:headEnd/>
            <a:tailEnd/>
          </a:ln>
        </p:spPr>
        <p:txBody>
          <a:bodyPr wrap="square">
            <a:prstTxWarp prst="textNoShape">
              <a:avLst/>
            </a:prstTxWarp>
            <a:spAutoFit/>
          </a:bodyPr>
          <a:lstStyle/>
          <a:p>
            <a:r>
              <a:rPr lang="en-US" b="1" dirty="0" err="1" smtClean="0">
                <a:latin typeface="Century Gothic"/>
                <a:cs typeface="Century Gothic"/>
              </a:rPr>
              <a:t>Powerpoint/Prezi</a:t>
            </a:r>
            <a:r>
              <a:rPr lang="en-US" dirty="0" smtClean="0"/>
              <a:t>   </a:t>
            </a:r>
            <a:endParaRPr lang="en-US" dirty="0"/>
          </a:p>
        </p:txBody>
      </p:sp>
      <p:sp>
        <p:nvSpPr>
          <p:cNvPr id="12" name="TextBox 12"/>
          <p:cNvSpPr txBox="1">
            <a:spLocks noChangeArrowheads="1"/>
          </p:cNvSpPr>
          <p:nvPr/>
        </p:nvSpPr>
        <p:spPr bwMode="auto">
          <a:xfrm>
            <a:off x="2902555" y="3859499"/>
            <a:ext cx="1752600" cy="369332"/>
          </a:xfrm>
          <a:prstGeom prst="rect">
            <a:avLst/>
          </a:prstGeom>
          <a:noFill/>
          <a:ln w="9525">
            <a:noFill/>
            <a:miter lim="800000"/>
            <a:headEnd/>
            <a:tailEnd/>
          </a:ln>
        </p:spPr>
        <p:txBody>
          <a:bodyPr>
            <a:prstTxWarp prst="textNoShape">
              <a:avLst/>
            </a:prstTxWarp>
            <a:spAutoFit/>
          </a:bodyPr>
          <a:lstStyle/>
          <a:p>
            <a:r>
              <a:rPr lang="en-US" b="1" dirty="0" err="1" smtClean="0">
                <a:latin typeface="Century Gothic"/>
                <a:cs typeface="Century Gothic"/>
              </a:rPr>
              <a:t>Popplet</a:t>
            </a:r>
            <a:r>
              <a:rPr lang="en-US" b="1" dirty="0" smtClean="0">
                <a:latin typeface="Century Gothic"/>
                <a:cs typeface="Century Gothic"/>
              </a:rPr>
              <a:t> App</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8" name="Rectangle 7"/>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9" name="Rectangle 8"/>
          <p:cNvSpPr/>
          <p:nvPr/>
        </p:nvSpPr>
        <p:spPr>
          <a:xfrm>
            <a:off x="338666" y="1625600"/>
            <a:ext cx="8805333" cy="3046988"/>
          </a:xfrm>
          <a:prstGeom prst="rect">
            <a:avLst/>
          </a:prstGeom>
        </p:spPr>
        <p:txBody>
          <a:bodyPr wrap="square">
            <a:spAutoFit/>
          </a:bodyPr>
          <a:lstStyle/>
          <a:p>
            <a:r>
              <a:rPr lang="en-US" sz="3200" dirty="0" smtClean="0">
                <a:solidFill>
                  <a:srgbClr val="000000"/>
                </a:solidFill>
                <a:ea typeface="Avenir Medium" pitchFamily="-65" charset="0"/>
                <a:cs typeface="Century Gothic"/>
              </a:rPr>
              <a:t>Executive function is a set of mental processes that helps connect past experience with present action. People use it to perform activities such as planning, organizing, strategizing, paying attention to and remembering details, and managing time and space. (NCLD)</a:t>
            </a:r>
            <a:endParaRPr lang="en-US" sz="3200" dirty="0">
              <a:solidFill>
                <a:srgbClr val="000000"/>
              </a:solidFill>
              <a:ea typeface="Avenir Medium" pitchFamily="-65" charset="0"/>
              <a:cs typeface="Century Gothic"/>
            </a:endParaRPr>
          </a:p>
        </p:txBody>
      </p:sp>
      <p:sp>
        <p:nvSpPr>
          <p:cNvPr id="10" name="Rectangle 9"/>
          <p:cNvSpPr>
            <a:spLocks noChangeArrowheads="1"/>
          </p:cNvSpPr>
          <p:nvPr/>
        </p:nvSpPr>
        <p:spPr bwMode="auto">
          <a:xfrm>
            <a:off x="0" y="5451901"/>
            <a:ext cx="9143999" cy="830997"/>
          </a:xfrm>
          <a:prstGeom prst="rect">
            <a:avLst/>
          </a:prstGeom>
          <a:noFill/>
          <a:ln w="9525">
            <a:noFill/>
            <a:miter lim="800000"/>
            <a:headEnd/>
            <a:tailEnd/>
          </a:ln>
        </p:spPr>
        <p:txBody>
          <a:bodyPr wrap="square">
            <a:prstTxWarp prst="textNoShape">
              <a:avLst/>
            </a:prstTxWarp>
            <a:spAutoFit/>
          </a:bodyPr>
          <a:lstStyle/>
          <a:p>
            <a:r>
              <a:rPr lang="en-US" sz="1200" dirty="0">
                <a:solidFill>
                  <a:srgbClr val="005500"/>
                </a:solidFill>
                <a:ea typeface="Avenir Medium" pitchFamily="-65" charset="0"/>
                <a:cs typeface="Avenir Medium" pitchFamily="-65" charset="0"/>
              </a:rPr>
              <a:t> </a:t>
            </a:r>
            <a:endParaRPr lang="en-US" sz="1200" dirty="0">
              <a:solidFill>
                <a:srgbClr val="005500"/>
              </a:solidFill>
              <a:ea typeface="Avenir Medium" pitchFamily="-65" charset="0"/>
              <a:cs typeface="Avenir Medium" pitchFamily="-65" charset="0"/>
              <a:hlinkClick r:id="rId3"/>
            </a:endParaRPr>
          </a:p>
          <a:p>
            <a:r>
              <a:rPr lang="en-US" b="1" dirty="0">
                <a:solidFill>
                  <a:srgbClr val="005500"/>
                </a:solidFill>
                <a:ea typeface="Avenir Medium" pitchFamily="-65" charset="0"/>
                <a:cs typeface="Century Gothic"/>
                <a:hlinkClick r:id="rId3"/>
              </a:rPr>
              <a:t>http://www.ncld.org/types-learning-disabilities/executive-function-disorders/what-is-executive-function</a:t>
            </a:r>
            <a:endParaRPr lang="en-US" b="1" dirty="0">
              <a:cs typeface="Century Gothic"/>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pic>
        <p:nvPicPr>
          <p:cNvPr id="4" name="Picture 5" descr="Screen Shot 2014-01-07 at 12.08.13 PM.png">
            <a:hlinkClick r:id="rId3"/>
          </p:cNvPr>
          <p:cNvPicPr>
            <a:picLocks noChangeAspect="1"/>
          </p:cNvPicPr>
          <p:nvPr/>
        </p:nvPicPr>
        <p:blipFill>
          <a:blip r:embed="rId4"/>
          <a:srcRect/>
          <a:stretch>
            <a:fillRect/>
          </a:stretch>
        </p:blipFill>
        <p:spPr bwMode="auto">
          <a:xfrm>
            <a:off x="1752600" y="1600200"/>
            <a:ext cx="5638800" cy="41422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pic>
        <p:nvPicPr>
          <p:cNvPr id="4" name="Picture 3" descr="Screen Shot 2014-01-07 at 12.01.08 PM.png"/>
          <p:cNvPicPr>
            <a:picLocks noChangeAspect="1"/>
          </p:cNvPicPr>
          <p:nvPr/>
        </p:nvPicPr>
        <p:blipFill>
          <a:blip r:embed="rId3"/>
          <a:srcRect/>
          <a:stretch>
            <a:fillRect/>
          </a:stretch>
        </p:blipFill>
        <p:spPr bwMode="auto">
          <a:xfrm>
            <a:off x="905411" y="1371600"/>
            <a:ext cx="3581456" cy="4679693"/>
          </a:xfrm>
          <a:prstGeom prst="rect">
            <a:avLst/>
          </a:prstGeom>
          <a:noFill/>
          <a:ln w="9525">
            <a:noFill/>
            <a:miter lim="800000"/>
            <a:headEnd/>
            <a:tailEnd/>
          </a:ln>
        </p:spPr>
      </p:pic>
      <p:sp>
        <p:nvSpPr>
          <p:cNvPr id="6" name="TextBox 7"/>
          <p:cNvSpPr txBox="1">
            <a:spLocks noChangeArrowheads="1"/>
          </p:cNvSpPr>
          <p:nvPr/>
        </p:nvSpPr>
        <p:spPr bwMode="auto">
          <a:xfrm>
            <a:off x="4826000" y="1371600"/>
            <a:ext cx="4953000" cy="4832093"/>
          </a:xfrm>
          <a:prstGeom prst="rect">
            <a:avLst/>
          </a:prstGeom>
          <a:noFill/>
          <a:ln w="9525">
            <a:noFill/>
            <a:miter lim="800000"/>
            <a:headEnd/>
            <a:tailEnd/>
          </a:ln>
        </p:spPr>
        <p:txBody>
          <a:bodyPr wrap="square">
            <a:prstTxWarp prst="textNoShape">
              <a:avLst/>
            </a:prstTxWarp>
            <a:spAutoFit/>
          </a:bodyPr>
          <a:lstStyle/>
          <a:p>
            <a:r>
              <a:rPr lang="en-US" sz="2800" dirty="0">
                <a:solidFill>
                  <a:srgbClr val="000000"/>
                </a:solidFill>
                <a:ea typeface="Avenir Medium" pitchFamily="-65" charset="0"/>
                <a:cs typeface="Century Gothic"/>
              </a:rPr>
              <a:t>Planning</a:t>
            </a:r>
          </a:p>
          <a:p>
            <a:r>
              <a:rPr lang="en-US" sz="2800" dirty="0">
                <a:solidFill>
                  <a:srgbClr val="000000"/>
                </a:solidFill>
                <a:ea typeface="Avenir Medium" pitchFamily="-65" charset="0"/>
                <a:cs typeface="Century Gothic"/>
              </a:rPr>
              <a:t>Organization</a:t>
            </a:r>
          </a:p>
          <a:p>
            <a:r>
              <a:rPr lang="en-US" sz="2800" dirty="0">
                <a:solidFill>
                  <a:srgbClr val="000000"/>
                </a:solidFill>
                <a:ea typeface="Avenir Medium" pitchFamily="-65" charset="0"/>
                <a:cs typeface="Century Gothic"/>
              </a:rPr>
              <a:t>Time Management</a:t>
            </a:r>
          </a:p>
          <a:p>
            <a:r>
              <a:rPr lang="en-US" sz="2800" dirty="0">
                <a:solidFill>
                  <a:srgbClr val="000000"/>
                </a:solidFill>
                <a:ea typeface="Avenir Medium" pitchFamily="-65" charset="0"/>
                <a:cs typeface="Century Gothic"/>
              </a:rPr>
              <a:t>Working Memory</a:t>
            </a:r>
          </a:p>
          <a:p>
            <a:r>
              <a:rPr lang="en-US" sz="2800" dirty="0" err="1">
                <a:solidFill>
                  <a:srgbClr val="000000"/>
                </a:solidFill>
                <a:ea typeface="Avenir Medium" pitchFamily="-65" charset="0"/>
                <a:cs typeface="Century Gothic"/>
              </a:rPr>
              <a:t>Metacognition</a:t>
            </a:r>
            <a:endParaRPr lang="en-US" sz="2800" dirty="0">
              <a:solidFill>
                <a:srgbClr val="000000"/>
              </a:solidFill>
              <a:ea typeface="Avenir Medium" pitchFamily="-65" charset="0"/>
              <a:cs typeface="Century Gothic"/>
            </a:endParaRPr>
          </a:p>
          <a:p>
            <a:r>
              <a:rPr lang="en-US" sz="2800" dirty="0">
                <a:solidFill>
                  <a:srgbClr val="000000"/>
                </a:solidFill>
                <a:ea typeface="Avenir Medium" pitchFamily="-65" charset="0"/>
                <a:cs typeface="Century Gothic"/>
              </a:rPr>
              <a:t>Response Inhibition</a:t>
            </a:r>
          </a:p>
          <a:p>
            <a:r>
              <a:rPr lang="en-US" sz="2800" dirty="0">
                <a:solidFill>
                  <a:srgbClr val="000000"/>
                </a:solidFill>
                <a:ea typeface="Avenir Medium" pitchFamily="-65" charset="0"/>
                <a:cs typeface="Century Gothic"/>
              </a:rPr>
              <a:t>Emotional Control</a:t>
            </a:r>
          </a:p>
          <a:p>
            <a:r>
              <a:rPr lang="en-US" sz="2800" dirty="0">
                <a:solidFill>
                  <a:srgbClr val="000000"/>
                </a:solidFill>
                <a:ea typeface="Avenir Medium" pitchFamily="-65" charset="0"/>
                <a:cs typeface="Century Gothic"/>
              </a:rPr>
              <a:t>Sustained Attention</a:t>
            </a:r>
          </a:p>
          <a:p>
            <a:r>
              <a:rPr lang="en-US" sz="2800" dirty="0">
                <a:solidFill>
                  <a:srgbClr val="000000"/>
                </a:solidFill>
                <a:ea typeface="Avenir Medium" pitchFamily="-65" charset="0"/>
                <a:cs typeface="Century Gothic"/>
              </a:rPr>
              <a:t>Task Initiation</a:t>
            </a:r>
          </a:p>
          <a:p>
            <a:r>
              <a:rPr lang="en-US" sz="2800" dirty="0">
                <a:solidFill>
                  <a:srgbClr val="000000"/>
                </a:solidFill>
                <a:ea typeface="Avenir Medium" pitchFamily="-65" charset="0"/>
                <a:cs typeface="Century Gothic"/>
              </a:rPr>
              <a:t>Flexibility</a:t>
            </a:r>
          </a:p>
          <a:p>
            <a:r>
              <a:rPr lang="en-US" sz="2800" dirty="0">
                <a:solidFill>
                  <a:srgbClr val="000000"/>
                </a:solidFill>
                <a:ea typeface="Avenir Medium" pitchFamily="-65" charset="0"/>
                <a:cs typeface="Century Gothic"/>
              </a:rPr>
              <a:t>Goal Directed Persistence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300567" y="-16932"/>
            <a:ext cx="9144000" cy="6858000"/>
          </a:xfrm>
          <a:prstGeom prst="rect">
            <a:avLst/>
          </a:prstGeom>
          <a:solidFill>
            <a:schemeClr val="bg1"/>
          </a:solidFill>
        </p:spPr>
        <p:txBody>
          <a:bodyPr wrap="square" rtlCol="0">
            <a:spAutoFit/>
          </a:bodyPr>
          <a:lstStyle/>
          <a:p>
            <a:endParaRPr lang="en-US" dirty="0"/>
          </a:p>
        </p:txBody>
      </p:sp>
      <p:pic>
        <p:nvPicPr>
          <p:cNvPr id="4" name="Picture 3" descr="UDL"/>
          <p:cNvPicPr>
            <a:picLocks noChangeAspect="1"/>
          </p:cNvPicPr>
          <p:nvPr/>
        </p:nvPicPr>
        <p:blipFill>
          <a:blip r:embed="rId3"/>
          <a:stretch>
            <a:fillRect/>
          </a:stretch>
        </p:blipFill>
        <p:spPr>
          <a:xfrm>
            <a:off x="-203200" y="-38097"/>
            <a:ext cx="9144000" cy="6858000"/>
          </a:xfrm>
          <a:prstGeom prst="rect">
            <a:avLst/>
          </a:prstGeom>
        </p:spPr>
      </p:pic>
      <p:sp>
        <p:nvSpPr>
          <p:cNvPr id="5" name="TextBox 4"/>
          <p:cNvSpPr txBox="1"/>
          <p:nvPr/>
        </p:nvSpPr>
        <p:spPr>
          <a:xfrm>
            <a:off x="0" y="0"/>
            <a:ext cx="2362200" cy="523220"/>
          </a:xfrm>
          <a:prstGeom prst="rect">
            <a:avLst/>
          </a:prstGeom>
          <a:solidFill>
            <a:schemeClr val="tx1"/>
          </a:solidFill>
          <a:ln w="28575" cmpd="sng">
            <a:solidFill>
              <a:schemeClr val="tx1"/>
            </a:solidFill>
          </a:ln>
        </p:spPr>
        <p:txBody>
          <a:bodyPr wrap="square" rtlCol="0">
            <a:spAutoFit/>
          </a:bodyPr>
          <a:lstStyle/>
          <a:p>
            <a:r>
              <a:rPr lang="en-US" sz="2800" b="1" dirty="0" smtClean="0">
                <a:solidFill>
                  <a:schemeClr val="bg1"/>
                </a:solidFill>
                <a:latin typeface="Comic Sans MS"/>
                <a:cs typeface="Comic Sans MS"/>
              </a:rPr>
              <a:t>UDL Agenda</a:t>
            </a:r>
            <a:endParaRPr lang="en-US" sz="2800" b="1" dirty="0">
              <a:solidFill>
                <a:schemeClr val="bg1"/>
              </a:solidFill>
              <a:latin typeface="Comic Sans MS"/>
              <a:cs typeface="Comic Sans MS"/>
            </a:endParaRPr>
          </a:p>
        </p:txBody>
      </p:sp>
      <p:sp>
        <p:nvSpPr>
          <p:cNvPr id="22" name="Rectangle 21"/>
          <p:cNvSpPr/>
          <p:nvPr/>
        </p:nvSpPr>
        <p:spPr>
          <a:xfrm>
            <a:off x="0" y="6488668"/>
            <a:ext cx="2451400" cy="369332"/>
          </a:xfrm>
          <a:prstGeom prst="rect">
            <a:avLst/>
          </a:prstGeom>
        </p:spPr>
        <p:txBody>
          <a:bodyPr wrap="none">
            <a:spAutoFit/>
          </a:bodyPr>
          <a:lstStyle/>
          <a:p>
            <a:r>
              <a:rPr lang="en-US" b="1" dirty="0" smtClean="0">
                <a:latin typeface="Century Gothic"/>
                <a:cs typeface="Century Gothic"/>
                <a:hlinkClick r:id="rId4"/>
              </a:rPr>
              <a:t>http://popplet.com/</a:t>
            </a:r>
            <a:r>
              <a:rPr lang="en-US" b="1" dirty="0" smtClean="0">
                <a:latin typeface="Century Gothic"/>
                <a:cs typeface="Century Gothic"/>
              </a:rPr>
              <a:t> </a:t>
            </a:r>
            <a:endParaRPr lang="en-US" b="1" dirty="0">
              <a:latin typeface="Century Gothic"/>
              <a:cs typeface="Century Gothic"/>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4424792"/>
      </p:ext>
    </p:extLst>
  </p:cSld>
  <p:clrMapOvr>
    <a:masterClrMapping/>
  </p:clrMapOvr>
  <p:transition spd="slow" advTm="39850">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4" name="TextBox 9"/>
          <p:cNvSpPr txBox="1">
            <a:spLocks noChangeArrowheads="1"/>
          </p:cNvSpPr>
          <p:nvPr/>
        </p:nvSpPr>
        <p:spPr bwMode="auto">
          <a:xfrm>
            <a:off x="1143000" y="1560512"/>
            <a:ext cx="4127500" cy="4647426"/>
          </a:xfrm>
          <a:prstGeom prst="rect">
            <a:avLst/>
          </a:prstGeom>
          <a:noFill/>
          <a:ln w="9525">
            <a:noFill/>
            <a:miter lim="800000"/>
            <a:headEnd/>
            <a:tailEnd/>
          </a:ln>
        </p:spPr>
        <p:txBody>
          <a:bodyPr>
            <a:prstTxWarp prst="textNoShape">
              <a:avLst/>
            </a:prstTxWarp>
            <a:spAutoFit/>
          </a:bodyPr>
          <a:lstStyle/>
          <a:p>
            <a:pPr>
              <a:spcAft>
                <a:spcPts val="1200"/>
              </a:spcAft>
            </a:pPr>
            <a:r>
              <a:rPr lang="en-US" sz="3200" dirty="0">
                <a:solidFill>
                  <a:srgbClr val="000000"/>
                </a:solidFill>
                <a:ea typeface="Avenir Medium" pitchFamily="-65" charset="0"/>
                <a:cs typeface="Century Gothic"/>
              </a:rPr>
              <a:t>Recall</a:t>
            </a:r>
          </a:p>
          <a:p>
            <a:pPr>
              <a:spcAft>
                <a:spcPts val="1200"/>
              </a:spcAft>
            </a:pPr>
            <a:r>
              <a:rPr lang="en-US" sz="3200" dirty="0">
                <a:solidFill>
                  <a:srgbClr val="000000"/>
                </a:solidFill>
                <a:ea typeface="Avenir Medium" pitchFamily="-65" charset="0"/>
                <a:cs typeface="Century Gothic"/>
              </a:rPr>
              <a:t>Organization and Planning</a:t>
            </a:r>
          </a:p>
          <a:p>
            <a:pPr>
              <a:spcAft>
                <a:spcPts val="1200"/>
              </a:spcAft>
            </a:pPr>
            <a:r>
              <a:rPr lang="en-US" sz="3200" dirty="0">
                <a:solidFill>
                  <a:srgbClr val="000000"/>
                </a:solidFill>
                <a:ea typeface="Avenir Medium" pitchFamily="-65" charset="0"/>
                <a:cs typeface="Century Gothic"/>
              </a:rPr>
              <a:t>Prioritizing and Goal Setting</a:t>
            </a:r>
          </a:p>
          <a:p>
            <a:r>
              <a:rPr lang="en-US" sz="3200" dirty="0">
                <a:solidFill>
                  <a:srgbClr val="000000"/>
                </a:solidFill>
                <a:ea typeface="Avenir Medium" pitchFamily="-65" charset="0"/>
                <a:cs typeface="Century Gothic"/>
              </a:rPr>
              <a:t>Evaluation and </a:t>
            </a:r>
          </a:p>
          <a:p>
            <a:pPr>
              <a:spcAft>
                <a:spcPts val="1200"/>
              </a:spcAft>
            </a:pPr>
            <a:r>
              <a:rPr lang="en-US" sz="3200" dirty="0">
                <a:solidFill>
                  <a:srgbClr val="000000"/>
                </a:solidFill>
                <a:ea typeface="Avenir Medium" pitchFamily="-65" charset="0"/>
                <a:cs typeface="Century Gothic"/>
              </a:rPr>
              <a:t>Critical Thinking Skills</a:t>
            </a:r>
          </a:p>
          <a:p>
            <a:pPr>
              <a:spcAft>
                <a:spcPts val="1200"/>
              </a:spcAft>
            </a:pPr>
            <a:r>
              <a:rPr lang="en-US" sz="3200" dirty="0">
                <a:solidFill>
                  <a:srgbClr val="000000"/>
                </a:solidFill>
                <a:ea typeface="Avenir Medium" pitchFamily="-65" charset="0"/>
                <a:cs typeface="Century Gothic"/>
              </a:rPr>
              <a:t>Self Management</a:t>
            </a:r>
          </a:p>
        </p:txBody>
      </p:sp>
      <p:pic>
        <p:nvPicPr>
          <p:cNvPr id="6" name="Picture 4" descr="Screen Shot 2014-01-07 at 12.02.39 PM.png"/>
          <p:cNvPicPr>
            <a:picLocks noChangeAspect="1"/>
          </p:cNvPicPr>
          <p:nvPr/>
        </p:nvPicPr>
        <p:blipFill>
          <a:blip r:embed="rId3"/>
          <a:srcRect/>
          <a:stretch>
            <a:fillRect/>
          </a:stretch>
        </p:blipFill>
        <p:spPr bwMode="auto">
          <a:xfrm>
            <a:off x="5486400" y="1524000"/>
            <a:ext cx="3170238" cy="47634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4" name="Rectangle 3"/>
          <p:cNvSpPr/>
          <p:nvPr/>
        </p:nvSpPr>
        <p:spPr>
          <a:xfrm>
            <a:off x="304800" y="1314285"/>
            <a:ext cx="8839200" cy="5078313"/>
          </a:xfrm>
          <a:prstGeom prst="rect">
            <a:avLst/>
          </a:prstGeom>
        </p:spPr>
        <p:txBody>
          <a:bodyPr wrap="square">
            <a:spAutoFit/>
          </a:bodyPr>
          <a:lstStyle/>
          <a:p>
            <a:r>
              <a:rPr lang="en-US" sz="2800" b="1" u="sng" dirty="0" smtClean="0">
                <a:solidFill>
                  <a:srgbClr val="000000"/>
                </a:solidFill>
                <a:ea typeface="Avenir Medium" pitchFamily="-65" charset="0"/>
                <a:cs typeface="Century Gothic"/>
              </a:rPr>
              <a:t>General Strategies</a:t>
            </a:r>
          </a:p>
          <a:p>
            <a:pPr>
              <a:buFont typeface="Arial" pitchFamily="-65" charset="0"/>
              <a:buChar char="•"/>
            </a:pPr>
            <a:r>
              <a:rPr lang="en-US" sz="2800" dirty="0" smtClean="0">
                <a:solidFill>
                  <a:srgbClr val="000000"/>
                </a:solidFill>
                <a:ea typeface="Avenir Medium" pitchFamily="-65" charset="0"/>
                <a:cs typeface="Century Gothic"/>
              </a:rPr>
              <a:t> Take step-by-step approaches to work; rely on visual </a:t>
            </a:r>
          </a:p>
          <a:p>
            <a:r>
              <a:rPr lang="en-US" sz="2800" dirty="0" smtClean="0">
                <a:solidFill>
                  <a:srgbClr val="000000"/>
                </a:solidFill>
                <a:ea typeface="Avenir Medium" pitchFamily="-65" charset="0"/>
                <a:cs typeface="Century Gothic"/>
              </a:rPr>
              <a:t>  organizational aids.</a:t>
            </a:r>
          </a:p>
          <a:p>
            <a:endParaRPr lang="en-US" sz="11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Use tools like time organizers, computers or watches with </a:t>
            </a:r>
          </a:p>
          <a:p>
            <a:r>
              <a:rPr lang="en-US" sz="2800" dirty="0" smtClean="0">
                <a:solidFill>
                  <a:srgbClr val="000000"/>
                </a:solidFill>
                <a:ea typeface="Avenir Medium" pitchFamily="-65" charset="0"/>
                <a:cs typeface="Century Gothic"/>
              </a:rPr>
              <a:t>   alarms.</a:t>
            </a:r>
          </a:p>
          <a:p>
            <a:endParaRPr lang="en-US" sz="11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Prepare visual schedules and review them several times a   </a:t>
            </a:r>
          </a:p>
          <a:p>
            <a:r>
              <a:rPr lang="en-US" sz="2800" dirty="0" smtClean="0">
                <a:solidFill>
                  <a:srgbClr val="000000"/>
                </a:solidFill>
                <a:ea typeface="Avenir Medium" pitchFamily="-65" charset="0"/>
                <a:cs typeface="Century Gothic"/>
              </a:rPr>
              <a:t>   day.</a:t>
            </a:r>
          </a:p>
          <a:p>
            <a:pPr>
              <a:buFont typeface="Arial" pitchFamily="-65" charset="0"/>
              <a:buChar char="•"/>
            </a:pPr>
            <a:endParaRPr lang="en-US" sz="11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Ask for written directions with oral instructions whenever </a:t>
            </a:r>
          </a:p>
          <a:p>
            <a:r>
              <a:rPr lang="en-US" sz="2800" dirty="0" smtClean="0">
                <a:solidFill>
                  <a:srgbClr val="000000"/>
                </a:solidFill>
                <a:ea typeface="Avenir Medium" pitchFamily="-65" charset="0"/>
                <a:cs typeface="Century Gothic"/>
              </a:rPr>
              <a:t>  possible.</a:t>
            </a:r>
          </a:p>
          <a:p>
            <a:pPr>
              <a:buFont typeface="Arial" pitchFamily="-65" charset="0"/>
              <a:buChar char="•"/>
            </a:pPr>
            <a:endParaRPr lang="en-US" sz="11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Plan and structure transition times and shifts in activities.</a:t>
            </a:r>
            <a:endParaRPr lang="en-US" sz="2800" dirty="0">
              <a:solidFill>
                <a:srgbClr val="000000"/>
              </a:solidFill>
              <a:ea typeface="Avenir Medium" pitchFamily="-65" charset="0"/>
              <a:cs typeface="Century Gothic"/>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4" name="Rectangle 3"/>
          <p:cNvSpPr/>
          <p:nvPr/>
        </p:nvSpPr>
        <p:spPr>
          <a:xfrm>
            <a:off x="304800" y="1600200"/>
            <a:ext cx="8839200" cy="4893648"/>
          </a:xfrm>
          <a:prstGeom prst="rect">
            <a:avLst/>
          </a:prstGeom>
        </p:spPr>
        <p:txBody>
          <a:bodyPr wrap="square">
            <a:spAutoFit/>
          </a:bodyPr>
          <a:lstStyle/>
          <a:p>
            <a:r>
              <a:rPr lang="en-US" sz="3200" b="1" u="sng" dirty="0" smtClean="0">
                <a:solidFill>
                  <a:srgbClr val="000000"/>
                </a:solidFill>
                <a:ea typeface="Avenir Medium" pitchFamily="-65" charset="0"/>
                <a:cs typeface="Century Gothic"/>
              </a:rPr>
              <a:t>Managing Time</a:t>
            </a:r>
          </a:p>
          <a:p>
            <a:pPr>
              <a:buFont typeface="Arial" pitchFamily="-65" charset="0"/>
              <a:buChar char="•"/>
            </a:pPr>
            <a:r>
              <a:rPr lang="en-US" sz="2800" dirty="0" smtClean="0">
                <a:solidFill>
                  <a:srgbClr val="404040"/>
                </a:solidFill>
                <a:ea typeface="Avenir Medium" pitchFamily="-65" charset="0"/>
                <a:cs typeface="Century Gothic"/>
              </a:rPr>
              <a:t> </a:t>
            </a:r>
            <a:r>
              <a:rPr lang="en-US" sz="2800" dirty="0" smtClean="0">
                <a:ea typeface="Avenir Medium" pitchFamily="-65" charset="0"/>
                <a:cs typeface="Century Gothic"/>
              </a:rPr>
              <a:t>Create checklists and “to do” lists, estimating how long tasks will take.</a:t>
            </a:r>
          </a:p>
          <a:p>
            <a:endParaRPr lang="en-US" sz="2800" dirty="0" smtClean="0">
              <a:ea typeface="Avenir Medium" pitchFamily="-65" charset="0"/>
              <a:cs typeface="Century Gothic"/>
            </a:endParaRPr>
          </a:p>
          <a:p>
            <a:pPr>
              <a:buFont typeface="Arial" pitchFamily="-65" charset="0"/>
              <a:buChar char="•"/>
            </a:pPr>
            <a:r>
              <a:rPr lang="en-US" sz="2800" dirty="0" smtClean="0">
                <a:ea typeface="Avenir Medium" pitchFamily="-65" charset="0"/>
                <a:cs typeface="Century Gothic"/>
              </a:rPr>
              <a:t> Break long assignments into chunks and assign time frames for completing each chunk.</a:t>
            </a:r>
          </a:p>
          <a:p>
            <a:pPr>
              <a:buFont typeface="Arial" pitchFamily="-65" charset="0"/>
              <a:buChar char="•"/>
            </a:pPr>
            <a:endParaRPr lang="en-US" sz="2800" dirty="0" smtClean="0">
              <a:ea typeface="Avenir Medium" pitchFamily="-65" charset="0"/>
              <a:cs typeface="Century Gothic"/>
            </a:endParaRPr>
          </a:p>
          <a:p>
            <a:pPr>
              <a:buFont typeface="Arial" pitchFamily="-65" charset="0"/>
              <a:buChar char="•"/>
            </a:pPr>
            <a:r>
              <a:rPr lang="en-US" sz="2800" dirty="0" smtClean="0">
                <a:ea typeface="Avenir Medium" pitchFamily="-65" charset="0"/>
                <a:cs typeface="Century Gothic"/>
              </a:rPr>
              <a:t> Use visual calendars at to keep track of long term assignments, due dates, chores and activities.</a:t>
            </a:r>
          </a:p>
          <a:p>
            <a:pPr>
              <a:buFont typeface="Arial" pitchFamily="-65" charset="0"/>
              <a:buChar char="•"/>
            </a:pPr>
            <a:endParaRPr lang="en-US" sz="2800" dirty="0" smtClean="0">
              <a:ea typeface="Avenir Medium" pitchFamily="-65" charset="0"/>
              <a:cs typeface="Century Gothic"/>
            </a:endParaRPr>
          </a:p>
          <a:p>
            <a:pPr>
              <a:buFont typeface="Arial" pitchFamily="-65" charset="0"/>
              <a:buChar char="•"/>
            </a:pPr>
            <a:r>
              <a:rPr lang="en-US" sz="2800" dirty="0" smtClean="0">
                <a:ea typeface="Avenir Medium" pitchFamily="-65" charset="0"/>
                <a:cs typeface="Century Gothic"/>
              </a:rPr>
              <a:t> Be sure to write the due date on top of each assignment.</a:t>
            </a:r>
            <a:endParaRPr lang="en-US" sz="2800" dirty="0">
              <a:ea typeface="Avenir Medium" pitchFamily="-65" charset="0"/>
              <a:cs typeface="Century Gothic"/>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4" name="Rectangle 3"/>
          <p:cNvSpPr/>
          <p:nvPr/>
        </p:nvSpPr>
        <p:spPr>
          <a:xfrm>
            <a:off x="304800" y="1676400"/>
            <a:ext cx="8458200" cy="4462760"/>
          </a:xfrm>
          <a:prstGeom prst="rect">
            <a:avLst/>
          </a:prstGeom>
        </p:spPr>
        <p:txBody>
          <a:bodyPr wrap="square">
            <a:spAutoFit/>
          </a:bodyPr>
          <a:lstStyle/>
          <a:p>
            <a:r>
              <a:rPr lang="en-US" sz="3200" b="1" u="sng" dirty="0" smtClean="0">
                <a:solidFill>
                  <a:srgbClr val="000000"/>
                </a:solidFill>
                <a:ea typeface="Avenir Medium" pitchFamily="-65" charset="0"/>
                <a:cs typeface="Century Gothic"/>
              </a:rPr>
              <a:t>Managing Space and Materials</a:t>
            </a:r>
          </a:p>
          <a:p>
            <a:pPr>
              <a:buFont typeface="Arial" pitchFamily="-65" charset="0"/>
              <a:buChar char="•"/>
            </a:pPr>
            <a:r>
              <a:rPr lang="en-US" sz="2800" dirty="0" smtClean="0">
                <a:solidFill>
                  <a:srgbClr val="000000"/>
                </a:solidFill>
                <a:ea typeface="Avenir Medium" pitchFamily="-65" charset="0"/>
                <a:cs typeface="Century Gothic"/>
              </a:rPr>
              <a:t> Organize work space.</a:t>
            </a:r>
          </a:p>
          <a:p>
            <a:pPr>
              <a:buFont typeface="Arial" pitchFamily="-65" charset="0"/>
              <a:buChar char="•"/>
            </a:pPr>
            <a:endParaRPr lang="en-US" sz="28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Minimize clutter.</a:t>
            </a:r>
          </a:p>
          <a:p>
            <a:pPr>
              <a:buFont typeface="Arial" pitchFamily="-65" charset="0"/>
              <a:buChar char="•"/>
            </a:pPr>
            <a:endParaRPr lang="en-US" sz="28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Consider having separate work areas with complete </a:t>
            </a:r>
          </a:p>
          <a:p>
            <a:r>
              <a:rPr lang="en-US" sz="2800" dirty="0" smtClean="0">
                <a:solidFill>
                  <a:srgbClr val="000000"/>
                </a:solidFill>
                <a:ea typeface="Avenir Medium" pitchFamily="-65" charset="0"/>
                <a:cs typeface="Century Gothic"/>
              </a:rPr>
              <a:t>   sets of supplies for different activities.</a:t>
            </a:r>
          </a:p>
          <a:p>
            <a:pPr>
              <a:buFont typeface="Arial" pitchFamily="-65" charset="0"/>
              <a:buChar char="•"/>
            </a:pPr>
            <a:endParaRPr lang="en-US" sz="28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Schedule a weekly time to clean and organize the work </a:t>
            </a:r>
          </a:p>
          <a:p>
            <a:r>
              <a:rPr lang="en-US" sz="2800" dirty="0" smtClean="0">
                <a:solidFill>
                  <a:srgbClr val="000000"/>
                </a:solidFill>
                <a:ea typeface="Avenir Medium" pitchFamily="-65" charset="0"/>
                <a:cs typeface="Century Gothic"/>
              </a:rPr>
              <a:t>   space.</a:t>
            </a:r>
            <a:endParaRPr lang="en-US" sz="2800" dirty="0">
              <a:solidFill>
                <a:srgbClr val="000000"/>
              </a:solidFill>
              <a:ea typeface="Avenir Medium" pitchFamily="-65" charset="0"/>
              <a:cs typeface="Century Gothic"/>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Executive Functions</a:t>
            </a:r>
            <a:endParaRPr lang="en-US" sz="2800" dirty="0">
              <a:solidFill>
                <a:srgbClr val="000000"/>
              </a:solidFill>
            </a:endParaRPr>
          </a:p>
        </p:txBody>
      </p:sp>
      <p:sp>
        <p:nvSpPr>
          <p:cNvPr id="4" name="Rectangle 3"/>
          <p:cNvSpPr/>
          <p:nvPr/>
        </p:nvSpPr>
        <p:spPr>
          <a:xfrm>
            <a:off x="304800" y="1905000"/>
            <a:ext cx="8839200" cy="3600986"/>
          </a:xfrm>
          <a:prstGeom prst="rect">
            <a:avLst/>
          </a:prstGeom>
        </p:spPr>
        <p:txBody>
          <a:bodyPr wrap="square">
            <a:spAutoFit/>
          </a:bodyPr>
          <a:lstStyle/>
          <a:p>
            <a:r>
              <a:rPr lang="en-US" sz="3200" b="1" u="sng" dirty="0" smtClean="0">
                <a:solidFill>
                  <a:srgbClr val="000000"/>
                </a:solidFill>
                <a:ea typeface="Avenir Medium" pitchFamily="-65" charset="0"/>
                <a:cs typeface="Century Gothic"/>
              </a:rPr>
              <a:t>Managing Work</a:t>
            </a:r>
          </a:p>
          <a:p>
            <a:pPr>
              <a:buFont typeface="Arial" pitchFamily="-65" charset="0"/>
              <a:buChar char="•"/>
            </a:pPr>
            <a:r>
              <a:rPr lang="en-US" sz="2800" dirty="0" smtClean="0">
                <a:solidFill>
                  <a:srgbClr val="000000"/>
                </a:solidFill>
                <a:ea typeface="Avenir Medium" pitchFamily="-65" charset="0"/>
                <a:cs typeface="Century Gothic"/>
              </a:rPr>
              <a:t> Make a checklist for getting through assignments. For </a:t>
            </a:r>
          </a:p>
          <a:p>
            <a:r>
              <a:rPr lang="en-US" sz="2800" dirty="0" smtClean="0">
                <a:solidFill>
                  <a:srgbClr val="000000"/>
                </a:solidFill>
                <a:ea typeface="Avenir Medium" pitchFamily="-65" charset="0"/>
                <a:cs typeface="Century Gothic"/>
              </a:rPr>
              <a:t>   example, a student’s checklist could include such items as: </a:t>
            </a:r>
          </a:p>
          <a:p>
            <a:r>
              <a:rPr lang="en-US" sz="2800" dirty="0" smtClean="0">
                <a:solidFill>
                  <a:srgbClr val="000000"/>
                </a:solidFill>
                <a:ea typeface="Avenir Medium" pitchFamily="-65" charset="0"/>
                <a:cs typeface="Century Gothic"/>
              </a:rPr>
              <a:t>   get out pencil and  paper; put name on paper; put due    </a:t>
            </a:r>
          </a:p>
          <a:p>
            <a:r>
              <a:rPr lang="en-US" sz="2800" dirty="0" smtClean="0">
                <a:solidFill>
                  <a:srgbClr val="000000"/>
                </a:solidFill>
                <a:ea typeface="Avenir Medium" pitchFamily="-65" charset="0"/>
                <a:cs typeface="Century Gothic"/>
              </a:rPr>
              <a:t>   date on paper; read directions;  etc.</a:t>
            </a:r>
          </a:p>
          <a:p>
            <a:endParaRPr lang="en-US" sz="2800" dirty="0" smtClean="0">
              <a:solidFill>
                <a:srgbClr val="000000"/>
              </a:solidFill>
              <a:ea typeface="Avenir Medium" pitchFamily="-65" charset="0"/>
              <a:cs typeface="Century Gothic"/>
            </a:endParaRPr>
          </a:p>
          <a:p>
            <a:pPr>
              <a:buFont typeface="Arial" pitchFamily="-65" charset="0"/>
              <a:buChar char="•"/>
            </a:pPr>
            <a:r>
              <a:rPr lang="en-US" sz="2800" dirty="0" smtClean="0">
                <a:solidFill>
                  <a:srgbClr val="000000"/>
                </a:solidFill>
                <a:ea typeface="Avenir Medium" pitchFamily="-65" charset="0"/>
                <a:cs typeface="Century Gothic"/>
              </a:rPr>
              <a:t> Meet with a teacher or supervisor on a regular basis to </a:t>
            </a:r>
          </a:p>
          <a:p>
            <a:r>
              <a:rPr lang="en-US" sz="2800" dirty="0" smtClean="0">
                <a:solidFill>
                  <a:srgbClr val="000000"/>
                </a:solidFill>
                <a:ea typeface="Avenir Medium" pitchFamily="-65" charset="0"/>
                <a:cs typeface="Century Gothic"/>
              </a:rPr>
              <a:t>   review work; troubleshoot problems.</a:t>
            </a:r>
            <a:endParaRPr lang="en-US" sz="2800" dirty="0">
              <a:solidFill>
                <a:srgbClr val="000000"/>
              </a:solidFill>
              <a:ea typeface="Avenir Medium" pitchFamily="-65" charset="0"/>
              <a:cs typeface="Century Gothic"/>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4-06-30 at 11.35.50 AM.png"/>
          <p:cNvPicPr>
            <a:picLocks noChangeAspect="1"/>
          </p:cNvPicPr>
          <p:nvPr/>
        </p:nvPicPr>
        <p:blipFill>
          <a:blip r:embed="rId3"/>
          <a:stretch>
            <a:fillRect/>
          </a:stretch>
        </p:blipFill>
        <p:spPr>
          <a:xfrm>
            <a:off x="1" y="0"/>
            <a:ext cx="9143999" cy="6858000"/>
          </a:xfrm>
          <a:prstGeom prst="rect">
            <a:avLst/>
          </a:prstGeom>
        </p:spPr>
      </p:pic>
      <p:sp>
        <p:nvSpPr>
          <p:cNvPr id="8" name="Frame 7"/>
          <p:cNvSpPr/>
          <p:nvPr/>
        </p:nvSpPr>
        <p:spPr>
          <a:xfrm>
            <a:off x="6116638" y="2667000"/>
            <a:ext cx="3013075" cy="1338263"/>
          </a:xfrm>
          <a:prstGeom prst="frame">
            <a:avLst/>
          </a:prstGeom>
          <a:solidFill>
            <a:srgbClr val="3366FF">
              <a:alpha val="18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0" name="Frame 9"/>
          <p:cNvSpPr/>
          <p:nvPr/>
        </p:nvSpPr>
        <p:spPr>
          <a:xfrm>
            <a:off x="1" y="2667000"/>
            <a:ext cx="3013075" cy="2971800"/>
          </a:xfrm>
          <a:prstGeom prst="frame">
            <a:avLst/>
          </a:prstGeom>
          <a:solidFill>
            <a:srgbClr val="008000">
              <a:alpha val="18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Rectangle 2"/>
          <p:cNvSpPr/>
          <p:nvPr/>
        </p:nvSpPr>
        <p:spPr>
          <a:xfrm>
            <a:off x="1" y="237067"/>
            <a:ext cx="9143999" cy="1077218"/>
          </a:xfrm>
          <a:prstGeom prst="rect">
            <a:avLst/>
          </a:prstGeom>
        </p:spPr>
        <p:txBody>
          <a:bodyPr wrap="square">
            <a:spAutoFit/>
          </a:bodyPr>
          <a:lstStyle/>
          <a:p>
            <a:pPr algn="ctr"/>
            <a:r>
              <a:rPr lang="en-US" sz="3600" b="1" dirty="0" smtClean="0">
                <a:solidFill>
                  <a:srgbClr val="0000FF"/>
                </a:solidFill>
                <a:cs typeface="Century Gothic"/>
              </a:rPr>
              <a:t>Multiple Means of Action and Expression</a:t>
            </a:r>
          </a:p>
          <a:p>
            <a:pPr algn="ctr"/>
            <a:r>
              <a:rPr lang="en-US" sz="2800" b="1" dirty="0" smtClean="0">
                <a:solidFill>
                  <a:srgbClr val="000000"/>
                </a:solidFill>
                <a:cs typeface="Century Gothic"/>
              </a:rPr>
              <a:t>Observe and Refine a Classroom Lesson</a:t>
            </a:r>
            <a:endParaRPr lang="en-US" sz="2800" dirty="0">
              <a:solidFill>
                <a:srgbClr val="000000"/>
              </a:solidFill>
            </a:endParaRPr>
          </a:p>
        </p:txBody>
      </p:sp>
      <p:sp>
        <p:nvSpPr>
          <p:cNvPr id="4" name="Text Placeholder 2"/>
          <p:cNvSpPr txBox="1">
            <a:spLocks/>
          </p:cNvSpPr>
          <p:nvPr/>
        </p:nvSpPr>
        <p:spPr>
          <a:xfrm>
            <a:off x="228600" y="1365126"/>
            <a:ext cx="8674893" cy="436257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ea typeface="+mn-ea"/>
                <a:cs typeface="+mn-cs"/>
              </a:rPr>
              <a:t>	</a:t>
            </a:r>
            <a:r>
              <a:rPr kumimoji="0" lang="en-US" sz="3200" b="0" i="0" u="none" strike="noStrike" kern="1200" cap="none" spc="0" normalizeH="0" baseline="0" noProof="0" dirty="0" smtClean="0">
                <a:ln>
                  <a:noFill/>
                </a:ln>
                <a:solidFill>
                  <a:schemeClr val="tx1"/>
                </a:solidFill>
                <a:effectLst/>
                <a:uLnTx/>
                <a:uFillTx/>
                <a:ea typeface="+mn-ea"/>
                <a:cs typeface="Century Gothic"/>
              </a:rPr>
              <a:t>Along with your Awesome/Terrific partner, review your assigned checkpoints within the guideline to which you have been assigned. Observe the following lesson noting UDL curriculum (goals, assessment, methods, and materials) being used as well as noting your suggestions for improved student access.</a:t>
            </a:r>
          </a:p>
        </p:txBody>
      </p:sp>
      <p:pic>
        <p:nvPicPr>
          <p:cNvPr id="6" name="Picture 5" descr="film.bmp">
            <a:hlinkClick r:id="rId3"/>
          </p:cNvPr>
          <p:cNvPicPr>
            <a:picLocks noChangeAspect="1"/>
          </p:cNvPicPr>
          <p:nvPr/>
        </p:nvPicPr>
        <p:blipFill>
          <a:blip r:embed="rId4"/>
          <a:srcRect/>
          <a:stretch>
            <a:fillRect/>
          </a:stretch>
        </p:blipFill>
        <p:spPr bwMode="auto">
          <a:xfrm>
            <a:off x="582612" y="5187950"/>
            <a:ext cx="1347788" cy="1079500"/>
          </a:xfrm>
          <a:prstGeom prst="rect">
            <a:avLst/>
          </a:prstGeom>
          <a:noFill/>
          <a:ln w="9525">
            <a:noFill/>
            <a:miter lim="800000"/>
            <a:headEnd/>
            <a:tailEnd/>
          </a:ln>
        </p:spPr>
      </p:pic>
      <p:pic>
        <p:nvPicPr>
          <p:cNvPr id="7" name="Picture 6" descr="Screen Shot 2014-07-15 at 8.00.11 PM.png">
            <a:hlinkClick r:id="rId5"/>
          </p:cNvPr>
          <p:cNvPicPr>
            <a:picLocks noChangeAspect="1"/>
          </p:cNvPicPr>
          <p:nvPr/>
        </p:nvPicPr>
        <p:blipFill>
          <a:blip r:embed="rId6"/>
          <a:stretch>
            <a:fillRect/>
          </a:stretch>
        </p:blipFill>
        <p:spPr>
          <a:xfrm>
            <a:off x="3462866" y="4832305"/>
            <a:ext cx="3262711" cy="2025695"/>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4" name="Rectangle 3"/>
          <p:cNvSpPr/>
          <p:nvPr/>
        </p:nvSpPr>
        <p:spPr>
          <a:xfrm>
            <a:off x="190500" y="116413"/>
            <a:ext cx="8877300" cy="1138773"/>
          </a:xfrm>
          <a:prstGeom prst="rect">
            <a:avLst/>
          </a:prstGeom>
        </p:spPr>
        <p:txBody>
          <a:bodyPr wrap="square">
            <a:spAutoFit/>
          </a:bodyPr>
          <a:lstStyle/>
          <a:p>
            <a:pPr algn="ctr"/>
            <a:r>
              <a:rPr lang="en-US" sz="3400" b="1" dirty="0" smtClean="0">
                <a:cs typeface="Century Gothic"/>
              </a:rPr>
              <a:t>Multiple Means of </a:t>
            </a:r>
            <a:r>
              <a:rPr lang="en-US" sz="3400" b="1" dirty="0" smtClean="0">
                <a:solidFill>
                  <a:srgbClr val="008000"/>
                </a:solidFill>
                <a:cs typeface="Century Gothic"/>
              </a:rPr>
              <a:t>Engagement, </a:t>
            </a:r>
            <a:r>
              <a:rPr lang="en-US" sz="3400" b="1" dirty="0" smtClean="0">
                <a:solidFill>
                  <a:srgbClr val="660066"/>
                </a:solidFill>
                <a:cs typeface="Century Gothic"/>
              </a:rPr>
              <a:t>Representation</a:t>
            </a:r>
            <a:r>
              <a:rPr lang="en-US" sz="3400" b="1" dirty="0" smtClean="0">
                <a:cs typeface="Century Gothic"/>
              </a:rPr>
              <a:t>, and </a:t>
            </a:r>
            <a:r>
              <a:rPr lang="en-US" sz="3400" b="1" dirty="0" smtClean="0">
                <a:solidFill>
                  <a:srgbClr val="0000FF"/>
                </a:solidFill>
                <a:cs typeface="Century Gothic"/>
              </a:rPr>
              <a:t>Action/Expression</a:t>
            </a:r>
            <a:endParaRPr lang="en-US" sz="3400" dirty="0">
              <a:solidFill>
                <a:srgbClr val="0000FF"/>
              </a:solidFill>
            </a:endParaRPr>
          </a:p>
        </p:txBody>
      </p:sp>
      <p:pic>
        <p:nvPicPr>
          <p:cNvPr id="6" name="Picture 5"/>
          <p:cNvPicPr>
            <a:picLocks noChangeAspect="1" noChangeArrowheads="1"/>
          </p:cNvPicPr>
          <p:nvPr/>
        </p:nvPicPr>
        <p:blipFill>
          <a:blip r:embed="rId3"/>
          <a:srcRect t="18750" r="53734" b="6250"/>
          <a:stretch>
            <a:fillRect/>
          </a:stretch>
        </p:blipFill>
        <p:spPr bwMode="auto">
          <a:xfrm>
            <a:off x="414867" y="1507190"/>
            <a:ext cx="4457700" cy="3533775"/>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
        <p:nvSpPr>
          <p:cNvPr id="7" name="TextBox 16"/>
          <p:cNvSpPr txBox="1">
            <a:spLocks noChangeArrowheads="1"/>
          </p:cNvSpPr>
          <p:nvPr/>
        </p:nvSpPr>
        <p:spPr bwMode="auto">
          <a:xfrm>
            <a:off x="5410200" y="1316870"/>
            <a:ext cx="2967182" cy="4524315"/>
          </a:xfrm>
          <a:prstGeom prst="rect">
            <a:avLst/>
          </a:prstGeom>
          <a:noFill/>
          <a:ln w="9525">
            <a:noFill/>
            <a:miter lim="800000"/>
            <a:headEnd/>
            <a:tailEnd/>
          </a:ln>
        </p:spPr>
        <p:txBody>
          <a:bodyPr wrap="square">
            <a:prstTxWarp prst="textNoShape">
              <a:avLst/>
            </a:prstTxWarp>
            <a:spAutoFit/>
          </a:bodyPr>
          <a:lstStyle/>
          <a:p>
            <a:r>
              <a:rPr lang="en-US" sz="2400" b="1" dirty="0" err="1">
                <a:cs typeface="Century Gothic"/>
              </a:rPr>
              <a:t>Udio</a:t>
            </a:r>
            <a:r>
              <a:rPr lang="en-US" sz="2400" b="1" dirty="0">
                <a:cs typeface="Century Gothic"/>
              </a:rPr>
              <a:t>: The Universal Literacy </a:t>
            </a:r>
            <a:r>
              <a:rPr lang="en-US" sz="2400" b="1" dirty="0" smtClean="0">
                <a:cs typeface="Century Gothic"/>
              </a:rPr>
              <a:t>Network</a:t>
            </a:r>
          </a:p>
          <a:p>
            <a:r>
              <a:rPr lang="en-US" sz="2400" b="1" dirty="0" smtClean="0">
                <a:cs typeface="Century Gothic"/>
              </a:rPr>
              <a:t/>
            </a:r>
            <a:br>
              <a:rPr lang="en-US" sz="2400" b="1" dirty="0" smtClean="0">
                <a:cs typeface="Century Gothic"/>
              </a:rPr>
            </a:br>
            <a:r>
              <a:rPr lang="en-US" sz="2400" b="1" dirty="0" err="1">
                <a:cs typeface="Century Gothic"/>
              </a:rPr>
              <a:t>Udio</a:t>
            </a:r>
            <a:r>
              <a:rPr lang="en-US" sz="2400" b="1" dirty="0">
                <a:cs typeface="Century Gothic"/>
              </a:rPr>
              <a:t> is a networked reading environment that displays engaging Web content in a supported, personalized, and pedagogically rich format.</a:t>
            </a:r>
          </a:p>
        </p:txBody>
      </p:sp>
      <p:sp>
        <p:nvSpPr>
          <p:cNvPr id="8" name="TextBox 17"/>
          <p:cNvSpPr txBox="1">
            <a:spLocks noChangeArrowheads="1"/>
          </p:cNvSpPr>
          <p:nvPr/>
        </p:nvSpPr>
        <p:spPr bwMode="auto">
          <a:xfrm>
            <a:off x="76200" y="6167229"/>
            <a:ext cx="9067800" cy="707886"/>
          </a:xfrm>
          <a:prstGeom prst="rect">
            <a:avLst/>
          </a:prstGeom>
          <a:noFill/>
          <a:ln w="9525">
            <a:noFill/>
            <a:miter lim="800000"/>
            <a:headEnd/>
            <a:tailEnd/>
          </a:ln>
        </p:spPr>
        <p:txBody>
          <a:bodyPr wrap="square">
            <a:prstTxWarp prst="textNoShape">
              <a:avLst/>
            </a:prstTxWarp>
            <a:spAutoFit/>
          </a:bodyPr>
          <a:lstStyle/>
          <a:p>
            <a:r>
              <a:rPr lang="en-US" sz="2000" b="1" dirty="0">
                <a:cs typeface="Century Gothic"/>
              </a:rPr>
              <a:t>National Center on the Use of Emerging Technologies to Improve Literacy Achievement for Students with Disabilities in Middle School</a:t>
            </a:r>
          </a:p>
        </p:txBody>
      </p:sp>
      <p:sp>
        <p:nvSpPr>
          <p:cNvPr id="9" name="Rectangle 18"/>
          <p:cNvSpPr>
            <a:spLocks noChangeArrowheads="1"/>
          </p:cNvSpPr>
          <p:nvPr/>
        </p:nvSpPr>
        <p:spPr bwMode="auto">
          <a:xfrm>
            <a:off x="956734" y="5441075"/>
            <a:ext cx="3207327" cy="400110"/>
          </a:xfrm>
          <a:prstGeom prst="rect">
            <a:avLst/>
          </a:prstGeom>
          <a:noFill/>
          <a:ln w="9525">
            <a:noFill/>
            <a:miter lim="800000"/>
            <a:headEnd/>
            <a:tailEnd/>
          </a:ln>
        </p:spPr>
        <p:txBody>
          <a:bodyPr wrap="square">
            <a:prstTxWarp prst="textNoShape">
              <a:avLst/>
            </a:prstTxWarp>
            <a:spAutoFit/>
          </a:bodyPr>
          <a:lstStyle/>
          <a:p>
            <a:pPr algn="ctr"/>
            <a:r>
              <a:rPr lang="en-US" sz="2000" b="1" dirty="0">
                <a:cs typeface="Century Gothic"/>
                <a:hlinkClick r:id="rId4"/>
              </a:rPr>
              <a:t>www.cast.org</a:t>
            </a:r>
            <a:r>
              <a:rPr lang="en-US" dirty="0">
                <a:cs typeface="Century Gothic"/>
              </a:rPr>
              <a:t> </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4" name="Rectangle 3"/>
          <p:cNvSpPr/>
          <p:nvPr/>
        </p:nvSpPr>
        <p:spPr>
          <a:xfrm>
            <a:off x="190500" y="116413"/>
            <a:ext cx="8877300" cy="1138773"/>
          </a:xfrm>
          <a:prstGeom prst="rect">
            <a:avLst/>
          </a:prstGeom>
        </p:spPr>
        <p:txBody>
          <a:bodyPr wrap="square">
            <a:spAutoFit/>
          </a:bodyPr>
          <a:lstStyle/>
          <a:p>
            <a:pPr algn="ctr"/>
            <a:r>
              <a:rPr lang="en-US" sz="3400" b="1" dirty="0" smtClean="0">
                <a:cs typeface="Century Gothic"/>
              </a:rPr>
              <a:t>Multiple Means of </a:t>
            </a:r>
            <a:r>
              <a:rPr lang="en-US" sz="3400" b="1" dirty="0" smtClean="0">
                <a:solidFill>
                  <a:srgbClr val="008000"/>
                </a:solidFill>
                <a:cs typeface="Century Gothic"/>
              </a:rPr>
              <a:t>Engagement, </a:t>
            </a:r>
            <a:r>
              <a:rPr lang="en-US" sz="3400" b="1" dirty="0" smtClean="0">
                <a:solidFill>
                  <a:srgbClr val="660066"/>
                </a:solidFill>
                <a:cs typeface="Century Gothic"/>
              </a:rPr>
              <a:t>Representation</a:t>
            </a:r>
            <a:r>
              <a:rPr lang="en-US" sz="3400" b="1" dirty="0" smtClean="0">
                <a:cs typeface="Century Gothic"/>
              </a:rPr>
              <a:t>, and </a:t>
            </a:r>
            <a:r>
              <a:rPr lang="en-US" sz="3400" b="1" dirty="0" smtClean="0">
                <a:solidFill>
                  <a:srgbClr val="0000FF"/>
                </a:solidFill>
                <a:cs typeface="Century Gothic"/>
              </a:rPr>
              <a:t>Action/Expression</a:t>
            </a:r>
            <a:endParaRPr lang="en-US" sz="3400" dirty="0">
              <a:solidFill>
                <a:srgbClr val="0000FF"/>
              </a:solidFill>
            </a:endParaRPr>
          </a:p>
        </p:txBody>
      </p:sp>
      <p:pic>
        <p:nvPicPr>
          <p:cNvPr id="10" name="Picture 9"/>
          <p:cNvPicPr>
            <a:picLocks noChangeAspect="1" noChangeArrowheads="1"/>
          </p:cNvPicPr>
          <p:nvPr/>
        </p:nvPicPr>
        <p:blipFill>
          <a:blip r:embed="rId3"/>
          <a:srcRect l="19580" t="9927" r="20790" b="3838"/>
          <a:stretch>
            <a:fillRect/>
          </a:stretch>
        </p:blipFill>
        <p:spPr bwMode="auto">
          <a:xfrm>
            <a:off x="1752600" y="1600200"/>
            <a:ext cx="5715000" cy="4041511"/>
          </a:xfrm>
          <a:prstGeom prst="rect">
            <a:avLst/>
          </a:prstGeom>
          <a:noFill/>
          <a:ln w="38100" cap="sq">
            <a:solidFill>
              <a:srgbClr val="000000"/>
            </a:solidFill>
            <a:miter lim="800000"/>
            <a:headEnd/>
            <a:tailEnd/>
          </a:ln>
          <a:effectLst>
            <a:outerShdw blurRad="63500"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7" name="Title 1"/>
          <p:cNvSpPr txBox="1">
            <a:spLocks/>
          </p:cNvSpPr>
          <p:nvPr/>
        </p:nvSpPr>
        <p:spPr>
          <a:xfrm>
            <a:off x="0" y="152400"/>
            <a:ext cx="9144000" cy="10668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92" noProof="0" dirty="0" smtClean="0">
                <a:solidFill>
                  <a:srgbClr val="000000"/>
                </a:solidFill>
                <a:ea typeface="+mj-ea"/>
                <a:cs typeface="Century Gothic"/>
              </a:rPr>
              <a:t>Lesson Analysis</a:t>
            </a:r>
            <a:r>
              <a:rPr kumimoji="0" lang="en-US" sz="3200" b="0" i="0" u="none" strike="noStrike" kern="1200" cap="none" spc="0" normalizeH="0" baseline="0" noProof="0" dirty="0" smtClean="0">
                <a:ln>
                  <a:noFill/>
                </a:ln>
                <a:solidFill>
                  <a:schemeClr val="tx1">
                    <a:lumMod val="75000"/>
                    <a:lumOff val="25000"/>
                  </a:schemeClr>
                </a:solidFill>
                <a:effectLst/>
                <a:uLnTx/>
                <a:uFillTx/>
                <a:latin typeface="Century Gothic"/>
                <a:ea typeface="+mj-ea"/>
                <a:cs typeface="Century Gothic"/>
              </a:rPr>
              <a:t>	</a:t>
            </a:r>
          </a:p>
        </p:txBody>
      </p:sp>
      <p:pic>
        <p:nvPicPr>
          <p:cNvPr id="8" name="Picture 7" descr="Screen Shot 2014-08-19 at 9.38.04 PM.png">
            <a:hlinkClick r:id="rId3"/>
          </p:cNvPr>
          <p:cNvPicPr>
            <a:picLocks noChangeAspect="1"/>
          </p:cNvPicPr>
          <p:nvPr/>
        </p:nvPicPr>
        <p:blipFill>
          <a:blip r:embed="rId4"/>
          <a:stretch>
            <a:fillRect/>
          </a:stretch>
        </p:blipFill>
        <p:spPr>
          <a:xfrm>
            <a:off x="1766722" y="1409700"/>
            <a:ext cx="5924526" cy="3657600"/>
          </a:xfrm>
          <a:prstGeom prst="rect">
            <a:avLst/>
          </a:prstGeom>
        </p:spPr>
      </p:pic>
      <p:sp>
        <p:nvSpPr>
          <p:cNvPr id="9" name="Rectangle 8"/>
          <p:cNvSpPr/>
          <p:nvPr/>
        </p:nvSpPr>
        <p:spPr>
          <a:xfrm>
            <a:off x="514326" y="5373468"/>
            <a:ext cx="8337574" cy="369332"/>
          </a:xfrm>
          <a:prstGeom prst="rect">
            <a:avLst/>
          </a:prstGeom>
        </p:spPr>
        <p:txBody>
          <a:bodyPr wrap="square">
            <a:spAutoFit/>
          </a:bodyPr>
          <a:lstStyle/>
          <a:p>
            <a:r>
              <a:rPr lang="en-US" b="1" dirty="0" smtClean="0">
                <a:latin typeface="Century Gothic"/>
                <a:cs typeface="Century Gothic"/>
                <a:hlinkClick r:id="rId3"/>
              </a:rPr>
              <a:t>https://www.teachingchannel.org/videos/analyzing-text-brainstorming</a:t>
            </a:r>
            <a:r>
              <a:rPr lang="en-US" b="1" dirty="0" smtClean="0">
                <a:latin typeface="Century Gothic"/>
                <a:cs typeface="Century Gothic"/>
              </a:rPr>
              <a:t> </a:t>
            </a:r>
            <a:endParaRPr lang="en-US" b="1" dirty="0">
              <a:latin typeface="Century Gothic"/>
              <a:cs typeface="Century Gothic"/>
            </a:endParaRPr>
          </a:p>
        </p:txBody>
      </p:sp>
      <p:pic>
        <p:nvPicPr>
          <p:cNvPr id="10" name="Picture 9" descr="film.bmp">
            <a:hlinkClick r:id="rId5"/>
          </p:cNvPr>
          <p:cNvPicPr>
            <a:picLocks noChangeAspect="1"/>
          </p:cNvPicPr>
          <p:nvPr/>
        </p:nvPicPr>
        <p:blipFill>
          <a:blip r:embed="rId6"/>
          <a:srcRect/>
          <a:stretch>
            <a:fillRect/>
          </a:stretch>
        </p:blipFill>
        <p:spPr bwMode="auto">
          <a:xfrm>
            <a:off x="-159568" y="5778500"/>
            <a:ext cx="1347788"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pic>
        <p:nvPicPr>
          <p:cNvPr id="3" name="Picture 9" descr="Screen Shot 2014-03-03 at 7.53.32 PM.png">
            <a:hlinkClick r:id="rId3"/>
          </p:cNvPr>
          <p:cNvPicPr>
            <a:picLocks noChangeAspect="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4" name="Up Arrow 3"/>
          <p:cNvSpPr/>
          <p:nvPr/>
        </p:nvSpPr>
        <p:spPr>
          <a:xfrm>
            <a:off x="7162800" y="2667000"/>
            <a:ext cx="1981200" cy="350520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62800" y="6488668"/>
            <a:ext cx="1981200" cy="369332"/>
          </a:xfrm>
          <a:prstGeom prst="rect">
            <a:avLst/>
          </a:prstGeom>
          <a:noFill/>
        </p:spPr>
        <p:txBody>
          <a:bodyPr wrap="square" rtlCol="0">
            <a:spAutoFit/>
          </a:bodyPr>
          <a:lstStyle/>
          <a:p>
            <a:r>
              <a:rPr lang="en-US" b="1" dirty="0" smtClean="0">
                <a:latin typeface="Century Gothic"/>
                <a:cs typeface="Century Gothic"/>
                <a:hlinkClick r:id="rId5"/>
              </a:rPr>
              <a:t>www.CAST.org</a:t>
            </a:r>
            <a:r>
              <a:rPr lang="en-US" b="1" dirty="0" smtClean="0">
                <a:latin typeface="Century Gothic"/>
                <a:cs typeface="Century Gothic"/>
              </a:rPr>
              <a:t>  </a:t>
            </a:r>
            <a:endParaRPr lang="en-US" b="1" dirty="0">
              <a:latin typeface="Century Gothic"/>
              <a:cs typeface="Century Gothic"/>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4" name="Title 1"/>
          <p:cNvSpPr txBox="1">
            <a:spLocks/>
          </p:cNvSpPr>
          <p:nvPr/>
        </p:nvSpPr>
        <p:spPr>
          <a:xfrm>
            <a:off x="1" y="152400"/>
            <a:ext cx="9144000" cy="1202267"/>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smtClean="0">
                <a:ln>
                  <a:noFill/>
                </a:ln>
                <a:solidFill>
                  <a:srgbClr val="000000"/>
                </a:solidFill>
                <a:effectLst/>
                <a:uLnTx/>
                <a:uFillTx/>
                <a:ea typeface="+mj-ea"/>
                <a:cs typeface="Century Gothic"/>
              </a:rPr>
              <a:t>Four Big Take-Away Ideas</a:t>
            </a:r>
            <a:endParaRPr kumimoji="0" lang="en-US" sz="3600" i="0" u="none" strike="noStrike" kern="1200" cap="none" spc="0" normalizeH="0" baseline="0" noProof="0" dirty="0">
              <a:ln>
                <a:noFill/>
              </a:ln>
              <a:solidFill>
                <a:srgbClr val="000000"/>
              </a:solidFill>
              <a:effectLst/>
              <a:uLnTx/>
              <a:uFillTx/>
              <a:ea typeface="+mj-ea"/>
              <a:cs typeface="Century Gothic"/>
            </a:endParaRPr>
          </a:p>
        </p:txBody>
      </p:sp>
      <p:sp>
        <p:nvSpPr>
          <p:cNvPr id="6" name="Rectangle 5"/>
          <p:cNvSpPr/>
          <p:nvPr/>
        </p:nvSpPr>
        <p:spPr>
          <a:xfrm>
            <a:off x="381000" y="1354667"/>
            <a:ext cx="8763000" cy="5016757"/>
          </a:xfrm>
          <a:prstGeom prst="rect">
            <a:avLst/>
          </a:prstGeom>
        </p:spPr>
        <p:txBody>
          <a:bodyPr wrap="square">
            <a:spAutoFit/>
          </a:bodyPr>
          <a:lstStyle/>
          <a:p>
            <a:pPr>
              <a:buFont typeface="Arial"/>
              <a:buChar char="•"/>
            </a:pPr>
            <a:r>
              <a:rPr lang="en-US" sz="3200" dirty="0" smtClean="0">
                <a:solidFill>
                  <a:srgbClr val="000000"/>
                </a:solidFill>
                <a:cs typeface="Century Gothic"/>
              </a:rPr>
              <a:t> Plan ahead for learner variability</a:t>
            </a:r>
          </a:p>
          <a:p>
            <a:endParaRPr lang="en-US" sz="3200" dirty="0" smtClean="0">
              <a:solidFill>
                <a:srgbClr val="000000"/>
              </a:solidFill>
              <a:cs typeface="Century Gothic"/>
            </a:endParaRPr>
          </a:p>
          <a:p>
            <a:pPr>
              <a:buFont typeface="Arial"/>
              <a:buChar char="•"/>
            </a:pPr>
            <a:r>
              <a:rPr lang="en-US" sz="3200" dirty="0" smtClean="0">
                <a:solidFill>
                  <a:srgbClr val="000000"/>
                </a:solidFill>
                <a:cs typeface="Century Gothic"/>
              </a:rPr>
              <a:t> Instruction can and should be flexible and </a:t>
            </a:r>
          </a:p>
          <a:p>
            <a:r>
              <a:rPr lang="en-US" sz="3200" dirty="0" smtClean="0">
                <a:solidFill>
                  <a:srgbClr val="000000"/>
                </a:solidFill>
                <a:cs typeface="Century Gothic"/>
              </a:rPr>
              <a:t>   accessible (when planned)</a:t>
            </a:r>
          </a:p>
          <a:p>
            <a:endParaRPr lang="en-US" sz="3200" dirty="0" smtClean="0">
              <a:solidFill>
                <a:srgbClr val="000000"/>
              </a:solidFill>
              <a:cs typeface="Century Gothic"/>
            </a:endParaRPr>
          </a:p>
          <a:p>
            <a:pPr>
              <a:buFont typeface="Arial"/>
              <a:buChar char="•"/>
            </a:pPr>
            <a:r>
              <a:rPr lang="en-US" sz="3200" dirty="0" smtClean="0">
                <a:solidFill>
                  <a:srgbClr val="000000"/>
                </a:solidFill>
                <a:cs typeface="Century Gothic"/>
              </a:rPr>
              <a:t> Multiple representations, output and expression, </a:t>
            </a:r>
          </a:p>
          <a:p>
            <a:r>
              <a:rPr lang="en-US" sz="3200" dirty="0" smtClean="0">
                <a:solidFill>
                  <a:srgbClr val="000000"/>
                </a:solidFill>
                <a:cs typeface="Century Gothic"/>
              </a:rPr>
              <a:t>   and means of engagement will benefit all learners</a:t>
            </a:r>
          </a:p>
          <a:p>
            <a:endParaRPr lang="en-US" sz="3200" dirty="0" smtClean="0">
              <a:solidFill>
                <a:srgbClr val="000000"/>
              </a:solidFill>
              <a:cs typeface="Century Gothic"/>
            </a:endParaRPr>
          </a:p>
          <a:p>
            <a:pPr>
              <a:buFont typeface="Arial"/>
              <a:buChar char="•"/>
            </a:pPr>
            <a:r>
              <a:rPr lang="en-US" sz="3200" dirty="0" smtClean="0">
                <a:solidFill>
                  <a:srgbClr val="000000"/>
                </a:solidFill>
                <a:cs typeface="Century Gothic"/>
              </a:rPr>
              <a:t> UDL is the instructional ‘HOW’ for the ‘WHAT’ of </a:t>
            </a:r>
          </a:p>
          <a:p>
            <a:r>
              <a:rPr lang="en-US" sz="3200" dirty="0" smtClean="0">
                <a:solidFill>
                  <a:srgbClr val="000000"/>
                </a:solidFill>
                <a:cs typeface="Century Gothic"/>
              </a:rPr>
              <a:t>   CCSS. </a:t>
            </a:r>
            <a:endParaRPr lang="en-US" sz="3200" dirty="0">
              <a:solidFill>
                <a:srgbClr val="000000"/>
              </a:solidFill>
              <a:cs typeface="Century Gothic"/>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Placeholder 2"/>
          <p:cNvSpPr txBox="1">
            <a:spLocks/>
          </p:cNvSpPr>
          <p:nvPr/>
        </p:nvSpPr>
        <p:spPr>
          <a:xfrm>
            <a:off x="457200" y="304799"/>
            <a:ext cx="8686800" cy="594360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chemeClr val="tx1"/>
                </a:solidFill>
                <a:effectLst/>
                <a:uLnTx/>
                <a:uFillTx/>
                <a:ea typeface="+mn-ea"/>
                <a:cs typeface="Franklin Gothic Book"/>
              </a:rPr>
              <a:t>What is one question you might ask the IEP Team at the end of the meeting to determine if the IEP is reasonably calculated?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smtClean="0">
              <a:ln>
                <a:noFill/>
              </a:ln>
              <a:solidFill>
                <a:schemeClr val="tx1"/>
              </a:solidFill>
              <a:effectLst/>
              <a:uLnTx/>
              <a:uFillTx/>
              <a:ea typeface="+mn-ea"/>
              <a:cs typeface="Franklin Gothic Book"/>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schemeClr val="tx1"/>
                </a:solidFill>
                <a:effectLst/>
                <a:uLnTx/>
                <a:uFillTx/>
                <a:ea typeface="+mn-ea"/>
                <a:cs typeface="Franklin Gothic Book"/>
              </a:rPr>
              <a:t>Why is this question important?</a:t>
            </a:r>
            <a:endParaRPr kumimoji="0" lang="en-US" sz="3200" b="0" i="0" u="none" strike="noStrike" kern="1200" cap="none" spc="0" normalizeH="0" baseline="0" noProof="0" dirty="0">
              <a:ln>
                <a:noFill/>
              </a:ln>
              <a:solidFill>
                <a:schemeClr val="tx1"/>
              </a:solidFill>
              <a:effectLst/>
              <a:uLnTx/>
              <a:uFillTx/>
              <a:ea typeface="+mn-ea"/>
              <a:cs typeface="Franklin Gothic Book"/>
            </a:endParaRPr>
          </a:p>
        </p:txBody>
      </p:sp>
      <p:pic>
        <p:nvPicPr>
          <p:cNvPr id="8" name="Picture 7" descr="Screen Shot 2014-05-16 at 8.32.15 AM.png"/>
          <p:cNvPicPr>
            <a:picLocks noChangeAspect="1"/>
          </p:cNvPicPr>
          <p:nvPr/>
        </p:nvPicPr>
        <p:blipFill>
          <a:blip r:embed="rId3"/>
          <a:stretch>
            <a:fillRect/>
          </a:stretch>
        </p:blipFill>
        <p:spPr>
          <a:xfrm>
            <a:off x="0" y="3984625"/>
            <a:ext cx="3620402" cy="2873375"/>
          </a:xfrm>
          <a:prstGeom prst="rect">
            <a:avLst/>
          </a:prstGeom>
        </p:spPr>
      </p:pic>
      <p:pic>
        <p:nvPicPr>
          <p:cNvPr id="5" name="Picture 4"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
        <p:nvSpPr>
          <p:cNvPr id="3" name="Title 1"/>
          <p:cNvSpPr txBox="1">
            <a:spLocks/>
          </p:cNvSpPr>
          <p:nvPr/>
        </p:nvSpPr>
        <p:spPr>
          <a:xfrm>
            <a:off x="0" y="-118533"/>
            <a:ext cx="9144000" cy="1642533"/>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92" dirty="0" smtClean="0">
                <a:solidFill>
                  <a:srgbClr val="000000"/>
                </a:solidFill>
                <a:ea typeface="+mj-ea"/>
                <a:cs typeface="Century Gothic"/>
              </a:rPr>
              <a:t>Career Technical Education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92" i="0" u="none" strike="noStrike" kern="1200" cap="none" spc="0" normalizeH="0" baseline="0" noProof="0" dirty="0" smtClean="0">
                <a:ln>
                  <a:noFill/>
                </a:ln>
                <a:solidFill>
                  <a:srgbClr val="000000"/>
                </a:solidFill>
                <a:effectLst/>
                <a:uLnTx/>
                <a:uFillTx/>
                <a:ea typeface="+mj-ea"/>
                <a:cs typeface="Century Gothic"/>
              </a:rPr>
              <a:t>Employability</a:t>
            </a:r>
            <a:r>
              <a:rPr kumimoji="0" lang="en-US" sz="3692" i="0" u="none" strike="noStrike" kern="1200" cap="none" spc="0" normalizeH="0" noProof="0" dirty="0" smtClean="0">
                <a:ln>
                  <a:noFill/>
                </a:ln>
                <a:solidFill>
                  <a:srgbClr val="000000"/>
                </a:solidFill>
                <a:effectLst/>
                <a:uLnTx/>
                <a:uFillTx/>
                <a:ea typeface="+mj-ea"/>
                <a:cs typeface="Century Gothic"/>
              </a:rPr>
              <a:t> Skills Framework</a:t>
            </a:r>
            <a:r>
              <a:rPr kumimoji="0" lang="en-US" sz="3200" b="0" i="0" u="none" strike="noStrike" kern="1200" cap="none" spc="0" normalizeH="0" baseline="0" noProof="0" dirty="0" smtClean="0">
                <a:ln>
                  <a:noFill/>
                </a:ln>
                <a:solidFill>
                  <a:srgbClr val="000000"/>
                </a:solidFill>
                <a:effectLst/>
                <a:uLnTx/>
                <a:uFillTx/>
                <a:ea typeface="+mj-ea"/>
                <a:cs typeface="Century Gothic"/>
              </a:rPr>
              <a:t>	</a:t>
            </a:r>
          </a:p>
        </p:txBody>
      </p:sp>
      <p:pic>
        <p:nvPicPr>
          <p:cNvPr id="4" name="Picture 3" descr="Screen Shot 2014-04-08 at 6.31.26 PM.png"/>
          <p:cNvPicPr/>
          <p:nvPr/>
        </p:nvPicPr>
        <p:blipFill>
          <a:blip r:embed="rId3"/>
          <a:stretch>
            <a:fillRect/>
          </a:stretch>
        </p:blipFill>
        <p:spPr>
          <a:xfrm>
            <a:off x="-304800" y="1524000"/>
            <a:ext cx="6858000" cy="4344670"/>
          </a:xfrm>
          <a:prstGeom prst="rect">
            <a:avLst/>
          </a:prstGeom>
        </p:spPr>
      </p:pic>
      <p:sp>
        <p:nvSpPr>
          <p:cNvPr id="6" name="TextBox 5"/>
          <p:cNvSpPr txBox="1"/>
          <p:nvPr/>
        </p:nvSpPr>
        <p:spPr>
          <a:xfrm>
            <a:off x="6324600" y="1344355"/>
            <a:ext cx="2667000" cy="4524315"/>
          </a:xfrm>
          <a:prstGeom prst="rect">
            <a:avLst/>
          </a:prstGeom>
          <a:solidFill>
            <a:schemeClr val="accent6">
              <a:lumMod val="40000"/>
              <a:lumOff val="60000"/>
            </a:schemeClr>
          </a:solidFill>
          <a:ln w="25400">
            <a:solidFill>
              <a:schemeClr val="tx1"/>
            </a:solidFill>
          </a:ln>
        </p:spPr>
        <p:txBody>
          <a:bodyPr wrap="square" rtlCol="0">
            <a:spAutoFit/>
          </a:bodyPr>
          <a:lstStyle/>
          <a:p>
            <a:r>
              <a:rPr lang="en-US" sz="2400" b="1" dirty="0" smtClean="0">
                <a:cs typeface="Century Gothic"/>
              </a:rPr>
              <a:t>Individuals require many skills to be college, career, and community ready, including academic knowledge, technical expertise, and a set of general cross-cutting abilities termed employability skills.</a:t>
            </a:r>
            <a:endParaRPr lang="en-US" sz="2400" b="1" dirty="0">
              <a:cs typeface="Century Gothic"/>
            </a:endParaRPr>
          </a:p>
        </p:txBody>
      </p:sp>
      <p:sp>
        <p:nvSpPr>
          <p:cNvPr id="7" name="Rectangle 6"/>
          <p:cNvSpPr/>
          <p:nvPr/>
        </p:nvSpPr>
        <p:spPr>
          <a:xfrm>
            <a:off x="0" y="6027003"/>
            <a:ext cx="9144000" cy="369332"/>
          </a:xfrm>
          <a:prstGeom prst="rect">
            <a:avLst/>
          </a:prstGeom>
        </p:spPr>
        <p:txBody>
          <a:bodyPr wrap="square">
            <a:spAutoFit/>
          </a:bodyPr>
          <a:lstStyle/>
          <a:p>
            <a:r>
              <a:rPr lang="en-US" b="1" dirty="0" smtClean="0">
                <a:latin typeface="Century Gothic"/>
                <a:cs typeface="Century Gothic"/>
                <a:hlinkClick r:id="rId4"/>
              </a:rPr>
              <a:t>http://cte.ed.gov/employabilityskills/index.php/framework/index</a:t>
            </a:r>
            <a:r>
              <a:rPr lang="en-US" b="1" dirty="0" smtClean="0">
                <a:latin typeface="Century Gothic"/>
                <a:cs typeface="Century Gothic"/>
              </a:rPr>
              <a:t> </a:t>
            </a:r>
            <a:endParaRPr lang="en-US" b="1" dirty="0">
              <a:latin typeface="Century Gothic"/>
              <a:cs typeface="Century Gothic"/>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1"/>
          <p:cNvSpPr txBox="1">
            <a:spLocks/>
          </p:cNvSpPr>
          <p:nvPr/>
        </p:nvSpPr>
        <p:spPr bwMode="auto">
          <a:xfrm>
            <a:off x="228600" y="152400"/>
            <a:ext cx="8915400" cy="1143000"/>
          </a:xfrm>
          <a:prstGeom prst="rect">
            <a:avLst/>
          </a:prstGeom>
          <a:noFill/>
          <a:ln w="9525">
            <a:noFill/>
            <a:miter lim="800000"/>
            <a:headEnd/>
            <a:tailEnd/>
          </a:ln>
        </p:spPr>
        <p:txBody>
          <a:bodyPr anchor="ctr">
            <a:prstTxWarp prst="textNoShape">
              <a:avLst/>
            </a:prstTxWarp>
            <a:noAutofit/>
          </a:bodyPr>
          <a:lstStyle/>
          <a:p>
            <a:pPr algn="ctr">
              <a:defRPr/>
            </a:pPr>
            <a:r>
              <a:rPr lang="en-US" sz="4000" kern="0" dirty="0">
                <a:solidFill>
                  <a:srgbClr val="000000"/>
                </a:solidFill>
                <a:ea typeface="ＭＳ Ｐゴシック" pitchFamily="-65" charset="-128"/>
                <a:cs typeface="Franklin Gothic Book"/>
              </a:rPr>
              <a:t>What Do We Know About </a:t>
            </a:r>
          </a:p>
          <a:p>
            <a:pPr algn="ctr">
              <a:defRPr/>
            </a:pPr>
            <a:r>
              <a:rPr lang="en-US" sz="4000" u="sng" kern="0" dirty="0">
                <a:solidFill>
                  <a:srgbClr val="000000"/>
                </a:solidFill>
                <a:ea typeface="ＭＳ Ｐゴシック" pitchFamily="-65" charset="-128"/>
                <a:cs typeface="Franklin Gothic Book"/>
              </a:rPr>
              <a:t>Special Education?	</a:t>
            </a:r>
          </a:p>
        </p:txBody>
      </p:sp>
      <p:sp>
        <p:nvSpPr>
          <p:cNvPr id="79877" name="Content Placeholder 2"/>
          <p:cNvSpPr txBox="1">
            <a:spLocks/>
          </p:cNvSpPr>
          <p:nvPr/>
        </p:nvSpPr>
        <p:spPr bwMode="auto">
          <a:xfrm>
            <a:off x="381000" y="1447800"/>
            <a:ext cx="8763000" cy="5410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spcAft>
                <a:spcPts val="1200"/>
              </a:spcAft>
              <a:buFontTx/>
              <a:buChar char="•"/>
            </a:pPr>
            <a:r>
              <a:rPr lang="en-US" sz="3000" dirty="0">
                <a:solidFill>
                  <a:srgbClr val="000000"/>
                </a:solidFill>
                <a:ea typeface="ＭＳ Ｐゴシック" pitchFamily="-65" charset="-128"/>
                <a:cs typeface="Franklin Gothic Book"/>
              </a:rPr>
              <a:t>It is both reliant upon and symptomatic of general education</a:t>
            </a:r>
          </a:p>
          <a:p>
            <a:pPr marL="342900" indent="-342900">
              <a:lnSpc>
                <a:spcPct val="90000"/>
              </a:lnSpc>
              <a:spcBef>
                <a:spcPct val="20000"/>
              </a:spcBef>
              <a:spcAft>
                <a:spcPts val="1200"/>
              </a:spcAft>
              <a:buFontTx/>
              <a:buChar char="•"/>
            </a:pPr>
            <a:r>
              <a:rPr lang="en-US" sz="3000" dirty="0">
                <a:solidFill>
                  <a:srgbClr val="000000"/>
                </a:solidFill>
                <a:ea typeface="ＭＳ Ｐゴシック" pitchFamily="-65" charset="-128"/>
                <a:cs typeface="Franklin Gothic Book"/>
              </a:rPr>
              <a:t>It is a set of supports and services, not a location or a state of treading water</a:t>
            </a:r>
          </a:p>
          <a:p>
            <a:pPr marL="342900" indent="-342900">
              <a:lnSpc>
                <a:spcPct val="90000"/>
              </a:lnSpc>
              <a:spcBef>
                <a:spcPct val="20000"/>
              </a:spcBef>
              <a:spcAft>
                <a:spcPts val="1200"/>
              </a:spcAft>
              <a:buFontTx/>
              <a:buChar char="•"/>
            </a:pPr>
            <a:r>
              <a:rPr lang="en-US" sz="3000" dirty="0">
                <a:solidFill>
                  <a:srgbClr val="000000"/>
                </a:solidFill>
                <a:ea typeface="ＭＳ Ｐゴシック" pitchFamily="-65" charset="-128"/>
                <a:cs typeface="Franklin Gothic Book"/>
              </a:rPr>
              <a:t>Students with disabilities are general education students first and should be treated as such both instructionally and fiscally</a:t>
            </a:r>
          </a:p>
          <a:p>
            <a:pPr marL="342900" indent="-342900">
              <a:lnSpc>
                <a:spcPct val="90000"/>
              </a:lnSpc>
              <a:spcBef>
                <a:spcPct val="20000"/>
              </a:spcBef>
              <a:spcAft>
                <a:spcPts val="1200"/>
              </a:spcAft>
              <a:buFontTx/>
              <a:buChar char="•"/>
            </a:pPr>
            <a:r>
              <a:rPr lang="en-US" sz="3000" dirty="0">
                <a:solidFill>
                  <a:srgbClr val="000000"/>
                </a:solidFill>
                <a:ea typeface="ＭＳ Ｐゴシック" pitchFamily="-65" charset="-128"/>
                <a:cs typeface="Franklin Gothic Book"/>
              </a:rPr>
              <a:t>It is intended to accommodate for or address a disability that affects learning, not make up for poor instruction</a:t>
            </a:r>
          </a:p>
          <a:p>
            <a:pPr marL="342900" indent="-342900">
              <a:lnSpc>
                <a:spcPct val="90000"/>
              </a:lnSpc>
              <a:spcBef>
                <a:spcPct val="20000"/>
              </a:spcBef>
              <a:buFontTx/>
              <a:buChar char="•"/>
            </a:pPr>
            <a:endParaRPr lang="en-US" sz="2400" dirty="0">
              <a:solidFill>
                <a:schemeClr val="tx1"/>
              </a:solidFill>
              <a:ea typeface="ＭＳ Ｐゴシック" pitchFamily="-65" charset="-128"/>
              <a:cs typeface="ＭＳ Ｐゴシック" pitchFamily="-65" charset="-128"/>
            </a:endParaRPr>
          </a:p>
          <a:p>
            <a:pPr marL="342900" indent="-342900">
              <a:lnSpc>
                <a:spcPct val="90000"/>
              </a:lnSpc>
              <a:spcBef>
                <a:spcPct val="20000"/>
              </a:spcBef>
            </a:pPr>
            <a:endParaRPr lang="en-US" sz="2400" dirty="0">
              <a:solidFill>
                <a:schemeClr val="tx1"/>
              </a:solidFill>
              <a:ea typeface="ＭＳ Ｐゴシック" pitchFamily="-65" charset="-128"/>
              <a:cs typeface="ＭＳ Ｐゴシック" pitchFamily="-65" charset="-128"/>
            </a:endParaRPr>
          </a:p>
          <a:p>
            <a:pPr marL="342900" indent="-342900">
              <a:lnSpc>
                <a:spcPct val="90000"/>
              </a:lnSpc>
              <a:spcBef>
                <a:spcPct val="20000"/>
              </a:spcBef>
            </a:pPr>
            <a:endParaRPr lang="en-US" sz="3200" dirty="0">
              <a:solidFill>
                <a:schemeClr val="tx1"/>
              </a:solidFill>
              <a:ea typeface="ＭＳ Ｐゴシック" pitchFamily="-65" charset="-128"/>
              <a:cs typeface="ＭＳ Ｐゴシック" pitchFamily="-65" charset="-128"/>
            </a:endParaRPr>
          </a:p>
        </p:txBody>
      </p:sp>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Screen Shot 2014-02-07 at 4.26.20 PM.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9" name="Title 1"/>
          <p:cNvSpPr txBox="1">
            <a:spLocks/>
          </p:cNvSpPr>
          <p:nvPr/>
        </p:nvSpPr>
        <p:spPr bwMode="auto">
          <a:xfrm>
            <a:off x="0" y="0"/>
            <a:ext cx="9144000" cy="1219200"/>
          </a:xfrm>
          <a:prstGeom prst="rect">
            <a:avLst/>
          </a:prstGeom>
          <a:noFill/>
          <a:ln w="9525">
            <a:noFill/>
            <a:miter lim="800000"/>
            <a:headEnd/>
            <a:tailEnd/>
          </a:ln>
        </p:spPr>
        <p:txBody>
          <a:bodyPr anchor="b">
            <a:prstTxWarp prst="textNoShape">
              <a:avLst/>
            </a:prstTxWarp>
          </a:bodyPr>
          <a:lstStyle/>
          <a:p>
            <a:pPr algn="ctr">
              <a:defRPr/>
            </a:pPr>
            <a:r>
              <a:rPr lang="en-US" sz="3400" dirty="0">
                <a:cs typeface="Avenir Medium"/>
              </a:rPr>
              <a:t>Preparing Students for a </a:t>
            </a:r>
            <a:br>
              <a:rPr lang="en-US" sz="3400" dirty="0">
                <a:cs typeface="Avenir Medium"/>
              </a:rPr>
            </a:br>
            <a:r>
              <a:rPr lang="en-US" sz="3400" u="sng" dirty="0">
                <a:cs typeface="Avenir Medium"/>
              </a:rPr>
              <a:t>21</a:t>
            </a:r>
            <a:r>
              <a:rPr lang="en-US" sz="3400" u="sng" baseline="30000" dirty="0">
                <a:cs typeface="Avenir Medium"/>
              </a:rPr>
              <a:t>st</a:t>
            </a:r>
            <a:r>
              <a:rPr lang="en-US" sz="3400" u="sng" dirty="0">
                <a:cs typeface="Avenir Medium"/>
              </a:rPr>
              <a:t> Century Economy</a:t>
            </a:r>
            <a:endParaRPr lang="en-US" sz="3400" b="1" u="sng" kern="0" dirty="0">
              <a:ea typeface="ＭＳ Ｐゴシック" pitchFamily="-65" charset="-128"/>
              <a:cs typeface="Avenir Medium"/>
            </a:endParaRPr>
          </a:p>
        </p:txBody>
      </p:sp>
      <p:pic>
        <p:nvPicPr>
          <p:cNvPr id="49157" name="Picture 9" descr="Screen Shot 2014-01-07 at 8.59.31 AM.png">
            <a:hlinkClick r:id="rId4"/>
          </p:cNvPr>
          <p:cNvPicPr>
            <a:picLocks noChangeAspect="1"/>
          </p:cNvPicPr>
          <p:nvPr/>
        </p:nvPicPr>
        <p:blipFill>
          <a:blip r:embed="rId5"/>
          <a:srcRect l="18848" t="6102" r="3770" b="3661"/>
          <a:stretch>
            <a:fillRect/>
          </a:stretch>
        </p:blipFill>
        <p:spPr bwMode="auto">
          <a:xfrm>
            <a:off x="1295400" y="1666255"/>
            <a:ext cx="2208213" cy="3976688"/>
          </a:xfrm>
          <a:prstGeom prst="rect">
            <a:avLst/>
          </a:prstGeom>
          <a:noFill/>
          <a:ln w="9525">
            <a:noFill/>
            <a:miter lim="800000"/>
            <a:headEnd/>
            <a:tailEnd/>
          </a:ln>
        </p:spPr>
      </p:pic>
      <p:sp>
        <p:nvSpPr>
          <p:cNvPr id="11" name="Rectangle 10"/>
          <p:cNvSpPr/>
          <p:nvPr/>
        </p:nvSpPr>
        <p:spPr>
          <a:xfrm>
            <a:off x="4343400" y="1295400"/>
            <a:ext cx="4038600" cy="6124754"/>
          </a:xfrm>
          <a:prstGeom prst="rect">
            <a:avLst/>
          </a:prstGeom>
        </p:spPr>
        <p:txBody>
          <a:bodyPr>
            <a:spAutoFit/>
          </a:bodyPr>
          <a:lstStyle/>
          <a:p>
            <a:pPr>
              <a:defRPr/>
            </a:pPr>
            <a:r>
              <a:rPr lang="en-US" sz="2600" dirty="0">
                <a:cs typeface="Avenir Medium"/>
              </a:rPr>
              <a:t>The Connection Economy where businesses and people survive and thrive by connecting with other people. To do this well, we have to constantly seek to do work that adds true value and impacts real people. This is a completely different approach than the mass-market, take a number method engrained from the industrial revolution.</a:t>
            </a:r>
          </a:p>
          <a:p>
            <a:pPr>
              <a:defRPr/>
            </a:pPr>
            <a:r>
              <a:rPr lang="en-US" dirty="0">
                <a:cs typeface="Avenir Medium"/>
              </a:rPr>
              <a:t>  </a:t>
            </a:r>
          </a:p>
        </p:txBody>
      </p:sp>
      <p:sp>
        <p:nvSpPr>
          <p:cNvPr id="49159" name="TextBox 11"/>
          <p:cNvSpPr txBox="1">
            <a:spLocks noChangeArrowheads="1"/>
          </p:cNvSpPr>
          <p:nvPr/>
        </p:nvSpPr>
        <p:spPr bwMode="auto">
          <a:xfrm>
            <a:off x="471155" y="5792569"/>
            <a:ext cx="6367463" cy="646331"/>
          </a:xfrm>
          <a:prstGeom prst="rect">
            <a:avLst/>
          </a:prstGeom>
          <a:noFill/>
          <a:ln w="9525">
            <a:noFill/>
            <a:miter lim="800000"/>
            <a:headEnd/>
            <a:tailEnd/>
          </a:ln>
        </p:spPr>
        <p:txBody>
          <a:bodyPr>
            <a:prstTxWarp prst="textNoShape">
              <a:avLst/>
            </a:prstTxWarp>
            <a:spAutoFit/>
          </a:bodyPr>
          <a:lstStyle/>
          <a:p>
            <a:r>
              <a:rPr lang="en-US" dirty="0">
                <a:ea typeface="Arial" pitchFamily="-101" charset="0"/>
                <a:cs typeface="Arial" pitchFamily="-101" charset="0"/>
              </a:rPr>
              <a:t>Seth </a:t>
            </a:r>
            <a:r>
              <a:rPr lang="en-US" dirty="0" err="1">
                <a:ea typeface="Arial" pitchFamily="-101" charset="0"/>
                <a:cs typeface="Arial" pitchFamily="-101" charset="0"/>
              </a:rPr>
              <a:t>Godin</a:t>
            </a:r>
            <a:r>
              <a:rPr lang="en-US" dirty="0">
                <a:ea typeface="Arial" pitchFamily="-101" charset="0"/>
                <a:cs typeface="Arial" pitchFamily="-101" charset="0"/>
              </a:rPr>
              <a:t>, </a:t>
            </a:r>
            <a:r>
              <a:rPr lang="en-US" i="1" dirty="0">
                <a:ea typeface="Arial" pitchFamily="-101" charset="0"/>
                <a:cs typeface="Arial" pitchFamily="-101" charset="0"/>
              </a:rPr>
              <a:t>The </a:t>
            </a:r>
            <a:r>
              <a:rPr lang="en-US" i="1" dirty="0" err="1">
                <a:ea typeface="Arial" pitchFamily="-101" charset="0"/>
                <a:cs typeface="Arial" pitchFamily="-101" charset="0"/>
              </a:rPr>
              <a:t>Icarus</a:t>
            </a:r>
            <a:r>
              <a:rPr lang="en-US" i="1" dirty="0">
                <a:ea typeface="Arial" pitchFamily="-101" charset="0"/>
                <a:cs typeface="Arial" pitchFamily="-101" charset="0"/>
              </a:rPr>
              <a:t> Deception</a:t>
            </a:r>
          </a:p>
          <a:p>
            <a:r>
              <a:rPr lang="en-US" dirty="0">
                <a:ea typeface="Arial" pitchFamily="-101" charset="0"/>
                <a:cs typeface="Arial" pitchFamily="-101" charset="0"/>
              </a:rPr>
              <a:t>Blog: http://</a:t>
            </a:r>
            <a:r>
              <a:rPr lang="en-US" dirty="0" err="1">
                <a:ea typeface="Arial" pitchFamily="-101" charset="0"/>
                <a:cs typeface="Arial" pitchFamily="-101" charset="0"/>
              </a:rPr>
              <a:t>sethgodin.typepad.com</a:t>
            </a:r>
            <a:endParaRPr lang="en-US" dirty="0">
              <a:ea typeface="Arial" pitchFamily="-101" charset="0"/>
              <a:cs typeface="Arial" pitchFamily="-101" charset="0"/>
            </a:endParaRPr>
          </a:p>
        </p:txBody>
      </p:sp>
      <p:pic>
        <p:nvPicPr>
          <p:cNvPr id="10" name="Picture 9" descr="Screen Shot 2014-08-05 at 10.18.30 AM.png"/>
          <p:cNvPicPr>
            <a:picLocks noChangeAspect="1"/>
          </p:cNvPicPr>
          <p:nvPr/>
        </p:nvPicPr>
        <p:blipFill>
          <a:blip r:embed="rId6"/>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533400" y="533400"/>
            <a:ext cx="8229600" cy="1066800"/>
          </a:xfrm>
        </p:spPr>
        <p:txBody>
          <a:bodyPr/>
          <a:lstStyle/>
          <a:p>
            <a:r>
              <a:rPr lang="en-US" u="sng" dirty="0" smtClean="0">
                <a:latin typeface="+mn-lt"/>
              </a:rPr>
              <a:t>College and Career Readiness </a:t>
            </a:r>
          </a:p>
        </p:txBody>
      </p:sp>
      <p:sp>
        <p:nvSpPr>
          <p:cNvPr id="17411" name="Content Placeholder 2"/>
          <p:cNvSpPr>
            <a:spLocks noGrp="1"/>
          </p:cNvSpPr>
          <p:nvPr>
            <p:ph idx="1"/>
          </p:nvPr>
        </p:nvSpPr>
        <p:spPr>
          <a:xfrm>
            <a:off x="457200" y="1828800"/>
            <a:ext cx="8001000" cy="5867400"/>
          </a:xfrm>
        </p:spPr>
        <p:txBody>
          <a:bodyPr>
            <a:normAutofit/>
          </a:bodyPr>
          <a:lstStyle/>
          <a:p>
            <a:pPr>
              <a:buFont typeface="Georgia" pitchFamily="18" charset="0"/>
              <a:buNone/>
            </a:pPr>
            <a:r>
              <a:rPr lang="en-US" sz="2400" dirty="0" smtClean="0"/>
              <a:t>	</a:t>
            </a:r>
            <a:r>
              <a:rPr lang="en-US" sz="3600" dirty="0" smtClean="0"/>
              <a:t>As students advance through the grades and master the standards…they are able to exhibit with increasing fullness and regularity these </a:t>
            </a:r>
            <a:r>
              <a:rPr lang="en-US" sz="3600" dirty="0" smtClean="0">
                <a:solidFill>
                  <a:srgbClr val="000000"/>
                </a:solidFill>
              </a:rPr>
              <a:t>capacities of the literate individual.</a:t>
            </a:r>
          </a:p>
          <a:p>
            <a:endParaRPr lang="en-US" sz="2400" dirty="0" smtClean="0"/>
          </a:p>
        </p:txBody>
      </p:sp>
      <p:pic>
        <p:nvPicPr>
          <p:cNvPr id="5" name="Picture 4"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0"/>
            <a:ext cx="9144000" cy="1470025"/>
          </a:xfrm>
        </p:spPr>
        <p:txBody>
          <a:bodyPr>
            <a:normAutofit/>
          </a:bodyPr>
          <a:lstStyle/>
          <a:p>
            <a:pPr algn="ctr"/>
            <a:r>
              <a:rPr lang="en-US" u="sng" dirty="0" smtClean="0">
                <a:latin typeface="+mn-lt"/>
                <a:cs typeface="Franklin Gothic Book"/>
              </a:rPr>
              <a:t>College and Career Ready</a:t>
            </a:r>
            <a:br>
              <a:rPr lang="en-US" u="sng" dirty="0" smtClean="0">
                <a:latin typeface="+mn-lt"/>
                <a:cs typeface="Franklin Gothic Book"/>
              </a:rPr>
            </a:br>
            <a:endParaRPr lang="en-US" sz="2200" u="sng" dirty="0">
              <a:latin typeface="+mn-lt"/>
              <a:cs typeface="Franklin Gothic Book"/>
            </a:endParaRPr>
          </a:p>
        </p:txBody>
      </p:sp>
      <p:sp>
        <p:nvSpPr>
          <p:cNvPr id="8" name="Rectangle 7"/>
          <p:cNvSpPr/>
          <p:nvPr/>
        </p:nvSpPr>
        <p:spPr>
          <a:xfrm>
            <a:off x="0" y="885249"/>
            <a:ext cx="9144000" cy="584776"/>
          </a:xfrm>
          <a:prstGeom prst="rect">
            <a:avLst/>
          </a:prstGeom>
        </p:spPr>
        <p:txBody>
          <a:bodyPr wrap="square">
            <a:spAutoFit/>
          </a:bodyPr>
          <a:lstStyle/>
          <a:p>
            <a:pPr algn="ctr"/>
            <a:r>
              <a:rPr lang="en-US" sz="3200" b="1" dirty="0" smtClean="0">
                <a:cs typeface="Franklin Gothic Book"/>
              </a:rPr>
              <a:t>ELA Common Core State Standards</a:t>
            </a:r>
            <a:endParaRPr lang="en-US" sz="3200" b="1" dirty="0">
              <a:cs typeface="Franklin Gothic Book"/>
            </a:endParaRPr>
          </a:p>
        </p:txBody>
      </p:sp>
      <p:sp>
        <p:nvSpPr>
          <p:cNvPr id="10" name="TextBox 9"/>
          <p:cNvSpPr txBox="1"/>
          <p:nvPr/>
        </p:nvSpPr>
        <p:spPr>
          <a:xfrm>
            <a:off x="609600" y="1470025"/>
            <a:ext cx="7848600" cy="5847755"/>
          </a:xfrm>
          <a:prstGeom prst="rect">
            <a:avLst/>
          </a:prstGeom>
          <a:noFill/>
        </p:spPr>
        <p:txBody>
          <a:bodyPr wrap="square" rtlCol="0">
            <a:spAutoFit/>
          </a:bodyPr>
          <a:lstStyle/>
          <a:p>
            <a:pPr>
              <a:buFont typeface="Arial"/>
              <a:buChar char="•"/>
            </a:pPr>
            <a:r>
              <a:rPr lang="en-US" sz="2800" b="1" dirty="0" smtClean="0">
                <a:cs typeface="Franklin Gothic Book"/>
              </a:rPr>
              <a:t> Demonstrate Independence</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Build Strong Content Knowledge</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Respond to the Varying Demands of Audience, </a:t>
            </a:r>
          </a:p>
          <a:p>
            <a:r>
              <a:rPr lang="en-US" sz="2800" b="1" dirty="0" smtClean="0">
                <a:cs typeface="Franklin Gothic Book"/>
              </a:rPr>
              <a:t>  Task, Purpose and Discipline</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Comprehend as well as Critique</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Value Evidence</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Use Technology and Digital Media Strategically </a:t>
            </a:r>
          </a:p>
          <a:p>
            <a:r>
              <a:rPr lang="en-US" sz="2800" b="1" dirty="0" smtClean="0">
                <a:cs typeface="Franklin Gothic Book"/>
              </a:rPr>
              <a:t>  and Capably</a:t>
            </a:r>
          </a:p>
          <a:p>
            <a:pPr>
              <a:buFont typeface="Arial"/>
              <a:buChar char="•"/>
            </a:pPr>
            <a:endParaRPr lang="en-US" sz="1100" b="1" dirty="0" smtClean="0">
              <a:cs typeface="Franklin Gothic Book"/>
            </a:endParaRPr>
          </a:p>
          <a:p>
            <a:pPr>
              <a:buFont typeface="Arial"/>
              <a:buChar char="•"/>
            </a:pPr>
            <a:r>
              <a:rPr lang="en-US" sz="2800" b="1" dirty="0" smtClean="0">
                <a:cs typeface="Franklin Gothic Book"/>
              </a:rPr>
              <a:t> Come to Understand Other Perspectives and </a:t>
            </a:r>
          </a:p>
          <a:p>
            <a:r>
              <a:rPr lang="en-US" sz="2800" b="1" dirty="0" smtClean="0">
                <a:cs typeface="Franklin Gothic Book"/>
              </a:rPr>
              <a:t>  Cultures</a:t>
            </a:r>
          </a:p>
          <a:p>
            <a:endParaRPr lang="en-US" sz="2800" b="1" dirty="0" smtClean="0">
              <a:cs typeface="Franklin Gothic Book"/>
            </a:endParaRPr>
          </a:p>
        </p:txBody>
      </p:sp>
      <p:pic>
        <p:nvPicPr>
          <p:cNvPr id="6" name="Picture 5" descr="Screen Shot 2014-08-05 at 10.18.30 AM.png"/>
          <p:cNvPicPr>
            <a:picLocks noChangeAspect="1"/>
          </p:cNvPicPr>
          <p:nvPr/>
        </p:nvPicPr>
        <p:blipFill>
          <a:blip r:embed="rId2"/>
          <a:stretch>
            <a:fillRect/>
          </a:stretch>
        </p:blipFill>
        <p:spPr>
          <a:xfrm>
            <a:off x="7691248" y="6591662"/>
            <a:ext cx="1452752" cy="266338"/>
          </a:xfrm>
          <a:prstGeom prst="rect">
            <a:avLst/>
          </a:prstGeom>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1" name="Title 1"/>
          <p:cNvSpPr>
            <a:spLocks noGrp="1"/>
          </p:cNvSpPr>
          <p:nvPr>
            <p:ph type="title"/>
          </p:nvPr>
        </p:nvSpPr>
        <p:spPr>
          <a:xfrm>
            <a:off x="512763" y="235998"/>
            <a:ext cx="8153400" cy="990600"/>
          </a:xfrm>
        </p:spPr>
        <p:txBody>
          <a:bodyPr>
            <a:noAutofit/>
          </a:bodyPr>
          <a:lstStyle/>
          <a:p>
            <a:pPr eaLnBrk="1" hangingPunct="1"/>
            <a:r>
              <a:rPr lang="en-US" sz="3200" dirty="0" smtClean="0">
                <a:solidFill>
                  <a:schemeClr val="tx1"/>
                </a:solidFill>
                <a:latin typeface="+mn-lt"/>
                <a:cs typeface="Franklin Gothic Book"/>
              </a:rPr>
              <a:t>Together these standards prepare students for the literacy demands of the 21</a:t>
            </a:r>
            <a:r>
              <a:rPr lang="en-US" sz="3200" baseline="30000" dirty="0" smtClean="0">
                <a:solidFill>
                  <a:schemeClr val="tx1"/>
                </a:solidFill>
                <a:latin typeface="+mn-lt"/>
                <a:cs typeface="Franklin Gothic Book"/>
              </a:rPr>
              <a:t>st</a:t>
            </a:r>
            <a:r>
              <a:rPr lang="en-US" sz="3200" dirty="0" smtClean="0">
                <a:solidFill>
                  <a:schemeClr val="tx1"/>
                </a:solidFill>
                <a:latin typeface="+mn-lt"/>
                <a:cs typeface="Franklin Gothic Book"/>
              </a:rPr>
              <a:t> Century</a:t>
            </a:r>
          </a:p>
        </p:txBody>
      </p:sp>
      <p:pic>
        <p:nvPicPr>
          <p:cNvPr id="27650" name="Picture 2"/>
          <p:cNvPicPr>
            <a:picLocks noGrp="1" noChangeAspect="1" noChangeArrowheads="1"/>
          </p:cNvPicPr>
          <p:nvPr>
            <p:ph idx="1"/>
          </p:nvPr>
        </p:nvPicPr>
        <p:blipFill>
          <a:blip r:embed="rId3" cstate="print"/>
          <a:srcRect/>
          <a:stretch>
            <a:fillRect/>
          </a:stretch>
        </p:blipFill>
        <p:spPr>
          <a:xfrm>
            <a:off x="914400" y="1905000"/>
            <a:ext cx="7772400" cy="4178300"/>
          </a:xfrm>
        </p:spPr>
      </p:pic>
      <p:sp>
        <p:nvSpPr>
          <p:cNvPr id="4" name="Rectangle 3"/>
          <p:cNvSpPr/>
          <p:nvPr/>
        </p:nvSpPr>
        <p:spPr>
          <a:xfrm>
            <a:off x="6553200" y="1752600"/>
            <a:ext cx="2244725" cy="42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381000" y="1981200"/>
            <a:ext cx="2971800" cy="708025"/>
          </a:xfrm>
          <a:prstGeom prst="roundRect">
            <a:avLst/>
          </a:prstGeom>
          <a:solidFill>
            <a:schemeClr val="bg1"/>
          </a:solidFill>
          <a:ln w="57150" cmpd="thickThi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4" name="TextBox 1"/>
          <p:cNvSpPr txBox="1">
            <a:spLocks noChangeArrowheads="1"/>
          </p:cNvSpPr>
          <p:nvPr/>
        </p:nvSpPr>
        <p:spPr bwMode="auto">
          <a:xfrm>
            <a:off x="5467350" y="3821113"/>
            <a:ext cx="914400" cy="369887"/>
          </a:xfrm>
          <a:prstGeom prst="rect">
            <a:avLst/>
          </a:prstGeom>
          <a:solidFill>
            <a:srgbClr val="E5F8FF"/>
          </a:solidFill>
          <a:ln w="9525">
            <a:noFill/>
            <a:miter lim="800000"/>
            <a:headEnd/>
            <a:tailEnd/>
          </a:ln>
        </p:spPr>
        <p:txBody>
          <a:bodyPr>
            <a:spAutoFit/>
          </a:bodyPr>
          <a:lstStyle/>
          <a:p>
            <a:r>
              <a:rPr lang="en-US" dirty="0">
                <a:solidFill>
                  <a:srgbClr val="000000"/>
                </a:solidFill>
              </a:rPr>
              <a:t> K-5</a:t>
            </a:r>
          </a:p>
        </p:txBody>
      </p:sp>
      <p:sp>
        <p:nvSpPr>
          <p:cNvPr id="27655" name="TextBox 11"/>
          <p:cNvSpPr txBox="1">
            <a:spLocks noChangeArrowheads="1"/>
          </p:cNvSpPr>
          <p:nvPr/>
        </p:nvSpPr>
        <p:spPr bwMode="auto">
          <a:xfrm>
            <a:off x="5297488" y="4648200"/>
            <a:ext cx="1027112" cy="369888"/>
          </a:xfrm>
          <a:prstGeom prst="rect">
            <a:avLst/>
          </a:prstGeom>
          <a:solidFill>
            <a:srgbClr val="E5F8FF"/>
          </a:solidFill>
          <a:ln w="9525">
            <a:noFill/>
            <a:miter lim="800000"/>
            <a:headEnd/>
            <a:tailEnd/>
          </a:ln>
        </p:spPr>
        <p:txBody>
          <a:bodyPr>
            <a:spAutoFit/>
          </a:bodyPr>
          <a:lstStyle/>
          <a:p>
            <a:pPr algn="ctr"/>
            <a:r>
              <a:rPr lang="en-US" dirty="0">
                <a:solidFill>
                  <a:srgbClr val="000000"/>
                </a:solidFill>
              </a:rPr>
              <a:t>6-12</a:t>
            </a:r>
          </a:p>
        </p:txBody>
      </p:sp>
      <p:sp>
        <p:nvSpPr>
          <p:cNvPr id="27656" name="TextBox 12"/>
          <p:cNvSpPr txBox="1">
            <a:spLocks noChangeArrowheads="1"/>
          </p:cNvSpPr>
          <p:nvPr/>
        </p:nvSpPr>
        <p:spPr bwMode="auto">
          <a:xfrm>
            <a:off x="5162550" y="2881313"/>
            <a:ext cx="1295400" cy="584200"/>
          </a:xfrm>
          <a:prstGeom prst="rect">
            <a:avLst/>
          </a:prstGeom>
          <a:solidFill>
            <a:srgbClr val="E5F8FF"/>
          </a:solidFill>
          <a:ln w="9525">
            <a:noFill/>
            <a:miter lim="800000"/>
            <a:headEnd/>
            <a:tailEnd/>
          </a:ln>
        </p:spPr>
        <p:txBody>
          <a:bodyPr>
            <a:spAutoFit/>
          </a:bodyPr>
          <a:lstStyle/>
          <a:p>
            <a:pPr algn="ctr"/>
            <a:r>
              <a:rPr lang="en-US" sz="1600" dirty="0">
                <a:solidFill>
                  <a:srgbClr val="000000"/>
                </a:solidFill>
              </a:rPr>
              <a:t>Appendices</a:t>
            </a:r>
          </a:p>
          <a:p>
            <a:pPr algn="ctr"/>
            <a:r>
              <a:rPr lang="en-US" sz="1600" dirty="0">
                <a:solidFill>
                  <a:srgbClr val="000000"/>
                </a:solidFill>
              </a:rPr>
              <a:t>A, B, C</a:t>
            </a:r>
          </a:p>
        </p:txBody>
      </p:sp>
      <p:sp>
        <p:nvSpPr>
          <p:cNvPr id="18" name="TextBox 17"/>
          <p:cNvSpPr txBox="1">
            <a:spLocks noChangeArrowheads="1"/>
          </p:cNvSpPr>
          <p:nvPr/>
        </p:nvSpPr>
        <p:spPr bwMode="auto">
          <a:xfrm>
            <a:off x="381000" y="1931988"/>
            <a:ext cx="2971800" cy="58420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1600" dirty="0" smtClean="0">
                <a:solidFill>
                  <a:schemeClr val="tx1">
                    <a:lumMod val="50000"/>
                    <a:lumOff val="50000"/>
                  </a:schemeClr>
                </a:solidFill>
                <a:cs typeface="Arial" charset="0"/>
              </a:rPr>
              <a:t>College and Career Readiness Anchor Standards</a:t>
            </a:r>
          </a:p>
        </p:txBody>
      </p:sp>
      <p:sp>
        <p:nvSpPr>
          <p:cNvPr id="19" name="Down Arrow 18"/>
          <p:cNvSpPr/>
          <p:nvPr/>
        </p:nvSpPr>
        <p:spPr>
          <a:xfrm>
            <a:off x="1524000" y="2744788"/>
            <a:ext cx="342900" cy="428625"/>
          </a:xfrm>
          <a:prstGeom prst="downArrow">
            <a:avLst/>
          </a:prstGeom>
          <a:solidFill>
            <a:srgbClr val="ECECEC"/>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22"/>
          <p:cNvGrpSpPr>
            <a:grpSpLocks/>
          </p:cNvGrpSpPr>
          <p:nvPr/>
        </p:nvGrpSpPr>
        <p:grpSpPr bwMode="auto">
          <a:xfrm>
            <a:off x="6986588" y="4557713"/>
            <a:ext cx="1762125" cy="768350"/>
            <a:chOff x="4531057" y="4025085"/>
            <a:chExt cx="1763197" cy="766866"/>
          </a:xfrm>
        </p:grpSpPr>
        <p:sp>
          <p:nvSpPr>
            <p:cNvPr id="24" name="Rounded Rectangle 23"/>
            <p:cNvSpPr/>
            <p:nvPr/>
          </p:nvSpPr>
          <p:spPr>
            <a:xfrm>
              <a:off x="4531057" y="4039344"/>
              <a:ext cx="1752077" cy="752607"/>
            </a:xfrm>
            <a:prstGeom prst="roundRect">
              <a:avLst/>
            </a:prstGeom>
            <a:solidFill>
              <a:schemeClr val="bg1"/>
            </a:solidFill>
            <a:ln w="57150" cmpd="thickThin">
              <a:solidFill>
                <a:srgbClr val="B3EB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TextBox 18"/>
            <p:cNvSpPr txBox="1">
              <a:spLocks noChangeArrowheads="1"/>
            </p:cNvSpPr>
            <p:nvPr/>
          </p:nvSpPr>
          <p:spPr bwMode="auto">
            <a:xfrm>
              <a:off x="4542176" y="4025085"/>
              <a:ext cx="1752078" cy="708241"/>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000" dirty="0" smtClean="0">
                  <a:solidFill>
                    <a:schemeClr val="tx1">
                      <a:lumMod val="50000"/>
                      <a:lumOff val="50000"/>
                    </a:schemeClr>
                  </a:solidFill>
                  <a:cs typeface="Arial" charset="0"/>
                </a:rPr>
                <a:t>Speaking &amp; Listening</a:t>
              </a:r>
            </a:p>
          </p:txBody>
        </p:sp>
      </p:grpSp>
      <p:grpSp>
        <p:nvGrpSpPr>
          <p:cNvPr id="5" name="Group 25"/>
          <p:cNvGrpSpPr>
            <a:grpSpLocks/>
          </p:cNvGrpSpPr>
          <p:nvPr/>
        </p:nvGrpSpPr>
        <p:grpSpPr bwMode="auto">
          <a:xfrm>
            <a:off x="6913563" y="2754313"/>
            <a:ext cx="1789112" cy="754062"/>
            <a:chOff x="4459405" y="2449482"/>
            <a:chExt cx="1788995" cy="753351"/>
          </a:xfrm>
        </p:grpSpPr>
        <p:sp>
          <p:nvSpPr>
            <p:cNvPr id="27" name="Rounded Rectangle 26"/>
            <p:cNvSpPr/>
            <p:nvPr/>
          </p:nvSpPr>
          <p:spPr>
            <a:xfrm>
              <a:off x="4495915" y="2449482"/>
              <a:ext cx="1752485" cy="753351"/>
            </a:xfrm>
            <a:prstGeom prst="roundRect">
              <a:avLst/>
            </a:prstGeom>
            <a:solidFill>
              <a:schemeClr val="bg1"/>
            </a:solidFill>
            <a:ln w="57150" cmpd="thickThin">
              <a:solidFill>
                <a:srgbClr val="B3EB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TextBox 20"/>
            <p:cNvSpPr txBox="1">
              <a:spLocks noChangeArrowheads="1"/>
            </p:cNvSpPr>
            <p:nvPr/>
          </p:nvSpPr>
          <p:spPr bwMode="auto">
            <a:xfrm>
              <a:off x="4459405" y="2598566"/>
              <a:ext cx="1752485" cy="399673"/>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000" dirty="0" smtClean="0">
                  <a:solidFill>
                    <a:schemeClr val="tx1">
                      <a:lumMod val="50000"/>
                      <a:lumOff val="50000"/>
                    </a:schemeClr>
                  </a:solidFill>
                  <a:cs typeface="Arial" charset="0"/>
                </a:rPr>
                <a:t>Reading</a:t>
              </a:r>
            </a:p>
          </p:txBody>
        </p:sp>
      </p:grpSp>
      <p:grpSp>
        <p:nvGrpSpPr>
          <p:cNvPr id="6" name="Group 28"/>
          <p:cNvGrpSpPr>
            <a:grpSpLocks/>
          </p:cNvGrpSpPr>
          <p:nvPr/>
        </p:nvGrpSpPr>
        <p:grpSpPr bwMode="auto">
          <a:xfrm>
            <a:off x="6915150" y="3659188"/>
            <a:ext cx="1801813" cy="754062"/>
            <a:chOff x="4446896" y="2449482"/>
            <a:chExt cx="1801504" cy="753351"/>
          </a:xfrm>
        </p:grpSpPr>
        <p:sp>
          <p:nvSpPr>
            <p:cNvPr id="30" name="Rounded Rectangle 29"/>
            <p:cNvSpPr/>
            <p:nvPr/>
          </p:nvSpPr>
          <p:spPr>
            <a:xfrm>
              <a:off x="4496101" y="2449482"/>
              <a:ext cx="1752299" cy="753351"/>
            </a:xfrm>
            <a:prstGeom prst="roundRect">
              <a:avLst/>
            </a:prstGeom>
            <a:solidFill>
              <a:schemeClr val="bg1"/>
            </a:solidFill>
            <a:ln w="57150" cmpd="thickThin">
              <a:solidFill>
                <a:srgbClr val="B3EB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TextBox 25"/>
            <p:cNvSpPr txBox="1">
              <a:spLocks noChangeArrowheads="1"/>
            </p:cNvSpPr>
            <p:nvPr/>
          </p:nvSpPr>
          <p:spPr bwMode="auto">
            <a:xfrm>
              <a:off x="4446896" y="2598566"/>
              <a:ext cx="1752299" cy="399673"/>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000" dirty="0" smtClean="0">
                  <a:solidFill>
                    <a:schemeClr val="tx1">
                      <a:lumMod val="50000"/>
                      <a:lumOff val="50000"/>
                    </a:schemeClr>
                  </a:solidFill>
                  <a:cs typeface="Arial" charset="0"/>
                </a:rPr>
                <a:t>Writing</a:t>
              </a:r>
            </a:p>
          </p:txBody>
        </p:sp>
      </p:grpSp>
      <p:grpSp>
        <p:nvGrpSpPr>
          <p:cNvPr id="7" name="Group 31"/>
          <p:cNvGrpSpPr>
            <a:grpSpLocks/>
          </p:cNvGrpSpPr>
          <p:nvPr/>
        </p:nvGrpSpPr>
        <p:grpSpPr bwMode="auto">
          <a:xfrm>
            <a:off x="6961188" y="5494338"/>
            <a:ext cx="1801812" cy="754062"/>
            <a:chOff x="4446896" y="2449482"/>
            <a:chExt cx="1801504" cy="753351"/>
          </a:xfrm>
        </p:grpSpPr>
        <p:sp>
          <p:nvSpPr>
            <p:cNvPr id="33" name="Rounded Rectangle 32"/>
            <p:cNvSpPr/>
            <p:nvPr/>
          </p:nvSpPr>
          <p:spPr>
            <a:xfrm>
              <a:off x="4496100" y="2449482"/>
              <a:ext cx="1752300" cy="753351"/>
            </a:xfrm>
            <a:prstGeom prst="roundRect">
              <a:avLst/>
            </a:prstGeom>
            <a:solidFill>
              <a:schemeClr val="bg1"/>
            </a:solidFill>
            <a:ln w="57150" cmpd="thickThin">
              <a:solidFill>
                <a:srgbClr val="B3EB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TextBox 30"/>
            <p:cNvSpPr txBox="1">
              <a:spLocks noChangeArrowheads="1"/>
            </p:cNvSpPr>
            <p:nvPr/>
          </p:nvSpPr>
          <p:spPr bwMode="auto">
            <a:xfrm>
              <a:off x="4446896" y="2598566"/>
              <a:ext cx="1752300" cy="399673"/>
            </a:xfrm>
            <a:prstGeom prst="rect">
              <a:avLst/>
            </a:prstGeom>
            <a:no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en-US" sz="2000" dirty="0" smtClean="0">
                  <a:solidFill>
                    <a:schemeClr val="tx1">
                      <a:lumMod val="50000"/>
                      <a:lumOff val="50000"/>
                    </a:schemeClr>
                  </a:solidFill>
                  <a:cs typeface="Arial" charset="0"/>
                </a:rPr>
                <a:t>Language</a:t>
              </a:r>
            </a:p>
          </p:txBody>
        </p:sp>
      </p:grpSp>
      <p:cxnSp>
        <p:nvCxnSpPr>
          <p:cNvPr id="35" name="Straight Connector 34"/>
          <p:cNvCxnSpPr/>
          <p:nvPr/>
        </p:nvCxnSpPr>
        <p:spPr>
          <a:xfrm flipV="1">
            <a:off x="6477000" y="3303588"/>
            <a:ext cx="473075" cy="1109662"/>
          </a:xfrm>
          <a:prstGeom prst="line">
            <a:avLst/>
          </a:prstGeom>
          <a:ln w="57150">
            <a:solidFill>
              <a:srgbClr val="B3EB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477000" y="4208463"/>
            <a:ext cx="520700" cy="204787"/>
          </a:xfrm>
          <a:prstGeom prst="line">
            <a:avLst/>
          </a:prstGeom>
          <a:ln w="57150">
            <a:solidFill>
              <a:srgbClr val="B3EB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24" idx="1"/>
          </p:cNvCxnSpPr>
          <p:nvPr/>
        </p:nvCxnSpPr>
        <p:spPr>
          <a:xfrm>
            <a:off x="6477000" y="4413250"/>
            <a:ext cx="509588" cy="536575"/>
          </a:xfrm>
          <a:prstGeom prst="line">
            <a:avLst/>
          </a:prstGeom>
          <a:ln w="57150">
            <a:solidFill>
              <a:srgbClr val="B3EB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477000" y="4413250"/>
            <a:ext cx="533400" cy="1260475"/>
          </a:xfrm>
          <a:prstGeom prst="line">
            <a:avLst/>
          </a:prstGeom>
          <a:ln w="57150">
            <a:solidFill>
              <a:srgbClr val="B3EBFF"/>
            </a:solidFill>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5029200" y="2744788"/>
            <a:ext cx="1524000" cy="763587"/>
          </a:xfrm>
          <a:prstGeom prst="roundRect">
            <a:avLst/>
          </a:prstGeom>
          <a:solidFill>
            <a:schemeClr val="accent3">
              <a:lumMod val="20000"/>
              <a:lumOff val="80000"/>
            </a:schemeClr>
          </a:solidFill>
          <a:ln w="57150" cmpd="thickThin">
            <a:solidFill>
              <a:srgbClr val="B3EB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TextBox 52"/>
          <p:cNvSpPr txBox="1"/>
          <p:nvPr/>
        </p:nvSpPr>
        <p:spPr>
          <a:xfrm>
            <a:off x="5143500" y="2819400"/>
            <a:ext cx="1295400" cy="584200"/>
          </a:xfrm>
          <a:prstGeom prst="rect">
            <a:avLst/>
          </a:prstGeom>
          <a:solidFill>
            <a:srgbClr val="E5F8FF"/>
          </a:solidFill>
        </p:spPr>
        <p:txBody>
          <a:bodyPr>
            <a:spAutoFit/>
          </a:bodyPr>
          <a:lstStyle/>
          <a:p>
            <a:pPr algn="ctr">
              <a:defRPr/>
            </a:pPr>
            <a:r>
              <a:rPr lang="en-US" sz="1600" dirty="0">
                <a:solidFill>
                  <a:schemeClr val="tx1">
                    <a:lumMod val="50000"/>
                    <a:lumOff val="50000"/>
                  </a:schemeClr>
                </a:solidFill>
                <a:latin typeface="Arial" charset="0"/>
                <a:cs typeface="Arial" charset="0"/>
              </a:rPr>
              <a:t>Appendices</a:t>
            </a:r>
          </a:p>
          <a:p>
            <a:pPr algn="ctr">
              <a:defRPr/>
            </a:pPr>
            <a:r>
              <a:rPr lang="en-US" sz="1600" dirty="0">
                <a:solidFill>
                  <a:schemeClr val="tx1">
                    <a:lumMod val="50000"/>
                    <a:lumOff val="50000"/>
                  </a:schemeClr>
                </a:solidFill>
                <a:latin typeface="Arial" charset="0"/>
                <a:cs typeface="Arial" charset="0"/>
              </a:rPr>
              <a:t>A, B, C</a:t>
            </a:r>
          </a:p>
        </p:txBody>
      </p:sp>
      <p:cxnSp>
        <p:nvCxnSpPr>
          <p:cNvPr id="54" name="Straight Connector 53"/>
          <p:cNvCxnSpPr/>
          <p:nvPr/>
        </p:nvCxnSpPr>
        <p:spPr>
          <a:xfrm flipH="1">
            <a:off x="3657600" y="4911725"/>
            <a:ext cx="1371600" cy="41433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352800" y="6248400"/>
            <a:ext cx="245745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5" name="Straight Connector 64"/>
          <p:cNvCxnSpPr/>
          <p:nvPr/>
        </p:nvCxnSpPr>
        <p:spPr>
          <a:xfrm>
            <a:off x="5638800" y="5189538"/>
            <a:ext cx="0" cy="261937"/>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3962400" y="5257800"/>
            <a:ext cx="2686050" cy="1401763"/>
          </a:xfrm>
          <a:prstGeom prst="roundRect">
            <a:avLst/>
          </a:prstGeom>
          <a:solidFill>
            <a:schemeClr val="bg1"/>
          </a:solidFill>
          <a:ln w="57150" cmpd="thickThi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0000"/>
                </a:solidFill>
                <a:latin typeface="Arial" pitchFamily="34" charset="0"/>
                <a:cs typeface="Arial" pitchFamily="34" charset="0"/>
              </a:rPr>
              <a:t>Writing for Literacy</a:t>
            </a:r>
          </a:p>
          <a:p>
            <a:pPr algn="ctr">
              <a:defRPr/>
            </a:pPr>
            <a:r>
              <a:rPr lang="en-US" dirty="0">
                <a:solidFill>
                  <a:srgbClr val="000000"/>
                </a:solidFill>
                <a:latin typeface="Arial" pitchFamily="34" charset="0"/>
                <a:cs typeface="Arial" pitchFamily="34" charset="0"/>
              </a:rPr>
              <a:t>in History /Social Studies and Science  &amp; Technical Subjects </a:t>
            </a:r>
          </a:p>
        </p:txBody>
      </p:sp>
      <p:sp>
        <p:nvSpPr>
          <p:cNvPr id="47" name="Rounded Rectangle 46"/>
          <p:cNvSpPr/>
          <p:nvPr/>
        </p:nvSpPr>
        <p:spPr>
          <a:xfrm>
            <a:off x="1143000" y="5257800"/>
            <a:ext cx="2686050" cy="1401763"/>
          </a:xfrm>
          <a:prstGeom prst="roundRect">
            <a:avLst/>
          </a:prstGeom>
          <a:solidFill>
            <a:schemeClr val="bg1"/>
          </a:solidFill>
          <a:ln w="57150" cmpd="thickThi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latin typeface="Arial" pitchFamily="34" charset="0"/>
                <a:cs typeface="Arial" pitchFamily="34" charset="0"/>
              </a:rPr>
              <a:t>Reading for Literacy</a:t>
            </a:r>
          </a:p>
          <a:p>
            <a:pPr algn="ctr">
              <a:defRPr/>
            </a:pPr>
            <a:r>
              <a:rPr lang="en-US" dirty="0">
                <a:solidFill>
                  <a:srgbClr val="000000"/>
                </a:solidFill>
                <a:latin typeface="Arial" pitchFamily="34" charset="0"/>
                <a:cs typeface="Arial" pitchFamily="34" charset="0"/>
              </a:rPr>
              <a:t>in History /Social Studies and Science  &amp; Technical Subjects </a:t>
            </a:r>
          </a:p>
        </p:txBody>
      </p:sp>
      <p:sp>
        <p:nvSpPr>
          <p:cNvPr id="39" name="TextBox 38"/>
          <p:cNvSpPr txBox="1"/>
          <p:nvPr/>
        </p:nvSpPr>
        <p:spPr>
          <a:xfrm>
            <a:off x="2438400" y="2743200"/>
            <a:ext cx="2133600" cy="838200"/>
          </a:xfrm>
          <a:prstGeom prst="rect">
            <a:avLst/>
          </a:prstGeom>
          <a:solidFill>
            <a:schemeClr val="bg1"/>
          </a:solidFill>
        </p:spPr>
        <p:txBody>
          <a:bodyPr wrap="square" rtlCol="0">
            <a:spAutoFit/>
          </a:bodyPr>
          <a:lstStyle/>
          <a:p>
            <a:endParaRPr lang="en-US" dirty="0"/>
          </a:p>
        </p:txBody>
      </p:sp>
      <p:pic>
        <p:nvPicPr>
          <p:cNvPr id="40" name="Picture 39" descr="Screen Shot 2014-08-05 at 10.18.30 AM.png"/>
          <p:cNvPicPr>
            <a:picLocks noChangeAspect="1"/>
          </p:cNvPicPr>
          <p:nvPr/>
        </p:nvPicPr>
        <p:blipFill>
          <a:blip r:embed="rId4"/>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0"/>
            <a:ext cx="9144000" cy="6858000"/>
          </a:xfrm>
          <a:prstGeom prst="rect">
            <a:avLst/>
          </a:prstGeom>
          <a:solidFill>
            <a:schemeClr val="bg1"/>
          </a:solidFill>
        </p:spPr>
        <p:txBody>
          <a:bodyPr wrap="square" rtlCol="0">
            <a:spAutoFit/>
          </a:bodyPr>
          <a:lstStyle/>
          <a:p>
            <a:endParaRPr lang="en-US" dirty="0"/>
          </a:p>
        </p:txBody>
      </p:sp>
      <p:sp>
        <p:nvSpPr>
          <p:cNvPr id="2" name="Title 1"/>
          <p:cNvSpPr>
            <a:spLocks noGrp="1"/>
          </p:cNvSpPr>
          <p:nvPr>
            <p:ph type="ctrTitle"/>
          </p:nvPr>
        </p:nvSpPr>
        <p:spPr>
          <a:xfrm>
            <a:off x="0" y="-250825"/>
            <a:ext cx="9144000" cy="1470025"/>
          </a:xfrm>
        </p:spPr>
        <p:txBody>
          <a:bodyPr>
            <a:normAutofit/>
          </a:bodyPr>
          <a:lstStyle/>
          <a:p>
            <a:pPr algn="ctr"/>
            <a:r>
              <a:rPr lang="en-US" u="sng" dirty="0" smtClean="0">
                <a:latin typeface="+mn-lt"/>
                <a:cs typeface="Franklin Gothic Book"/>
              </a:rPr>
              <a:t>College and Career Ready</a:t>
            </a:r>
            <a:br>
              <a:rPr lang="en-US" u="sng" dirty="0" smtClean="0">
                <a:latin typeface="+mn-lt"/>
                <a:cs typeface="Franklin Gothic Book"/>
              </a:rPr>
            </a:br>
            <a:endParaRPr lang="en-US" sz="2200" u="sng" dirty="0">
              <a:latin typeface="+mn-lt"/>
              <a:cs typeface="Franklin Gothic Book"/>
            </a:endParaRPr>
          </a:p>
        </p:txBody>
      </p:sp>
      <p:sp>
        <p:nvSpPr>
          <p:cNvPr id="8" name="Rectangle 7"/>
          <p:cNvSpPr/>
          <p:nvPr/>
        </p:nvSpPr>
        <p:spPr>
          <a:xfrm>
            <a:off x="2819400" y="695980"/>
            <a:ext cx="4572000" cy="523220"/>
          </a:xfrm>
          <a:prstGeom prst="rect">
            <a:avLst/>
          </a:prstGeom>
        </p:spPr>
        <p:txBody>
          <a:bodyPr>
            <a:spAutoFit/>
          </a:bodyPr>
          <a:lstStyle/>
          <a:p>
            <a:r>
              <a:rPr lang="en-US" sz="2800" b="1" dirty="0" smtClean="0">
                <a:cs typeface="Franklin Gothic Book"/>
              </a:rPr>
              <a:t>8 Mathematical Practices</a:t>
            </a:r>
            <a:endParaRPr lang="en-US" sz="2800" b="1" dirty="0">
              <a:cs typeface="Franklin Gothic Book"/>
            </a:endParaRPr>
          </a:p>
        </p:txBody>
      </p:sp>
      <p:sp>
        <p:nvSpPr>
          <p:cNvPr id="10" name="TextBox 9"/>
          <p:cNvSpPr txBox="1"/>
          <p:nvPr/>
        </p:nvSpPr>
        <p:spPr>
          <a:xfrm>
            <a:off x="609599" y="1902797"/>
            <a:ext cx="8291365" cy="6078588"/>
          </a:xfrm>
          <a:prstGeom prst="rect">
            <a:avLst/>
          </a:prstGeom>
          <a:noFill/>
        </p:spPr>
        <p:txBody>
          <a:bodyPr wrap="square" rtlCol="0">
            <a:spAutoFit/>
          </a:bodyPr>
          <a:lstStyle/>
          <a:p>
            <a:pPr>
              <a:buFont typeface="Arial"/>
              <a:buChar char="•"/>
            </a:pPr>
            <a:r>
              <a:rPr lang="en-US" sz="2600" b="1" dirty="0" smtClean="0">
                <a:solidFill>
                  <a:srgbClr val="000000"/>
                </a:solidFill>
                <a:cs typeface="Franklin Gothic Book"/>
              </a:rPr>
              <a:t> Make Sense of Problems and Persevere in Solving Them</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Reason Abstractly and Quantitatively</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Construct Viable Arguments and Critique the Reasoning </a:t>
            </a:r>
          </a:p>
          <a:p>
            <a:r>
              <a:rPr lang="en-US" sz="2600" b="1" dirty="0" smtClean="0">
                <a:solidFill>
                  <a:srgbClr val="000000"/>
                </a:solidFill>
                <a:cs typeface="Franklin Gothic Book"/>
              </a:rPr>
              <a:t>  of Others</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Model with Mathematics</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Use Appropriate Tools Strategically</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Attend to Precision</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Look For and Make Use of Structure</a:t>
            </a:r>
          </a:p>
          <a:p>
            <a:pPr>
              <a:buFont typeface="Arial"/>
              <a:buChar char="•"/>
            </a:pPr>
            <a:endParaRPr lang="en-US" sz="1100" b="1" dirty="0" smtClean="0">
              <a:solidFill>
                <a:srgbClr val="000000"/>
              </a:solidFill>
              <a:cs typeface="Franklin Gothic Book"/>
            </a:endParaRPr>
          </a:p>
          <a:p>
            <a:pPr>
              <a:buFont typeface="Arial"/>
              <a:buChar char="•"/>
            </a:pPr>
            <a:r>
              <a:rPr lang="en-US" sz="2600" b="1" dirty="0" smtClean="0">
                <a:solidFill>
                  <a:srgbClr val="000000"/>
                </a:solidFill>
                <a:cs typeface="Franklin Gothic Book"/>
              </a:rPr>
              <a:t> Look For and Express</a:t>
            </a:r>
            <a:r>
              <a:rPr lang="en-US" sz="2600" b="1" dirty="0">
                <a:solidFill>
                  <a:srgbClr val="000000"/>
                </a:solidFill>
                <a:cs typeface="Franklin Gothic Book"/>
              </a:rPr>
              <a:t> </a:t>
            </a:r>
            <a:r>
              <a:rPr lang="en-US" sz="2600" b="1" dirty="0" smtClean="0">
                <a:solidFill>
                  <a:srgbClr val="000000"/>
                </a:solidFill>
                <a:cs typeface="Franklin Gothic Book"/>
              </a:rPr>
              <a:t>Regularity in Repeated Reasoning</a:t>
            </a:r>
          </a:p>
          <a:p>
            <a:endParaRPr lang="en-US" sz="2600" b="1" dirty="0" smtClean="0">
              <a:solidFill>
                <a:srgbClr val="51728E"/>
              </a:solidFill>
              <a:cs typeface="Helvetica"/>
            </a:endParaRPr>
          </a:p>
          <a:p>
            <a:endParaRPr lang="en-US" sz="2400" b="1" dirty="0" smtClean="0">
              <a:cs typeface="Franklin Gothic Book"/>
            </a:endParaRPr>
          </a:p>
          <a:p>
            <a:endParaRPr lang="en-US" sz="2800" b="1" dirty="0" smtClean="0">
              <a:cs typeface="Franklin Gothic Book"/>
            </a:endParaRP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smtClean="0"/>
          </a:p>
        </p:txBody>
      </p:sp>
      <p:pic>
        <p:nvPicPr>
          <p:cNvPr id="20483" name="Picture 3"/>
          <p:cNvPicPr>
            <a:picLocks noGrp="1" noChangeAspect="1" noChangeArrowheads="1"/>
          </p:cNvPicPr>
          <p:nvPr>
            <p:ph idx="1"/>
          </p:nvPr>
        </p:nvPicPr>
        <p:blipFill>
          <a:blip r:embed="rId2" cstate="print"/>
          <a:srcRect l="25497" t="21123" r="7208" b="5652"/>
          <a:stretch>
            <a:fillRect/>
          </a:stretch>
        </p:blipFill>
        <p:spPr>
          <a:xfrm>
            <a:off x="0" y="457200"/>
            <a:ext cx="9093200" cy="5867400"/>
          </a:xfrm>
          <a:noFill/>
        </p:spPr>
      </p:pic>
      <p:pic>
        <p:nvPicPr>
          <p:cNvPr id="5" name="Picture 4" descr="Screen Shot 2014-08-05 at 10.18.30 AM.png"/>
          <p:cNvPicPr>
            <a:picLocks noChangeAspect="1"/>
          </p:cNvPicPr>
          <p:nvPr/>
        </p:nvPicPr>
        <p:blipFill>
          <a:blip r:embed="rId3"/>
          <a:stretch>
            <a:fillRect/>
          </a:stretch>
        </p:blipFill>
        <p:spPr>
          <a:xfrm>
            <a:off x="7691248" y="6591662"/>
            <a:ext cx="1452752" cy="266338"/>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2760</TotalTime>
  <Words>26226</Words>
  <Application>Microsoft Macintosh PowerPoint</Application>
  <PresentationFormat>On-screen Show (4:3)</PresentationFormat>
  <Paragraphs>1632</Paragraphs>
  <Slides>146</Slides>
  <Notes>63</Notes>
  <HiddenSlides>0</HiddenSlides>
  <MMClips>0</MMClips>
  <ScaleCrop>false</ScaleCrop>
  <HeadingPairs>
    <vt:vector size="4" baseType="variant">
      <vt:variant>
        <vt:lpstr>Design Template</vt:lpstr>
      </vt:variant>
      <vt:variant>
        <vt:i4>1</vt:i4>
      </vt:variant>
      <vt:variant>
        <vt:lpstr>Slide Titles</vt:lpstr>
      </vt:variant>
      <vt:variant>
        <vt:i4>146</vt:i4>
      </vt:variant>
    </vt:vector>
  </HeadingPairs>
  <TitlesOfParts>
    <vt:vector size="147" baseType="lpstr">
      <vt:lpstr>Office Theme</vt:lpstr>
      <vt:lpstr>Pittsburg Unified School District </vt:lpstr>
      <vt:lpstr>Outcomes </vt:lpstr>
      <vt:lpstr>Outcomes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College and Career Readiness </vt:lpstr>
      <vt:lpstr>College and Career Ready </vt:lpstr>
      <vt:lpstr>Together these standards prepare students for the literacy demands of the 21st Century</vt:lpstr>
      <vt:lpstr>College and Career Ready </vt:lpstr>
      <vt:lpstr>Slide 99</vt:lpstr>
      <vt:lpstr>College and Career Ready </vt:lpstr>
      <vt:lpstr>College and Career Ready </vt:lpstr>
      <vt:lpstr>College and Career Ready </vt:lpstr>
      <vt:lpstr>Organization of CCSS</vt:lpstr>
      <vt:lpstr>Application to Students with Disabilities </vt:lpstr>
      <vt:lpstr>Slide 105</vt:lpstr>
      <vt:lpstr>Slide 106</vt:lpstr>
      <vt:lpstr>Slide 107</vt:lpstr>
      <vt:lpstr>Slide 108</vt:lpstr>
      <vt:lpstr>CCSS RI – Integrated Literacy</vt:lpstr>
      <vt:lpstr>CCSS RF – Integrated Literacy</vt:lpstr>
      <vt:lpstr>CCSS W – Integrated Literacy</vt:lpstr>
      <vt:lpstr>CCSS SL – Integrated Literacy</vt:lpstr>
      <vt:lpstr>Slide 113</vt:lpstr>
      <vt:lpstr>CCSS L – Integrated Literacy</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vector>
  </TitlesOfParts>
  <Company>WestEd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Schaefer</dc:creator>
  <cp:lastModifiedBy>Kevin Schaefer</cp:lastModifiedBy>
  <cp:revision>39</cp:revision>
  <dcterms:created xsi:type="dcterms:W3CDTF">2014-10-06T20:54:07Z</dcterms:created>
  <dcterms:modified xsi:type="dcterms:W3CDTF">2014-10-06T21:12:48Z</dcterms:modified>
</cp:coreProperties>
</file>