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58" r:id="rId3"/>
    <p:sldId id="263" r:id="rId4"/>
    <p:sldId id="257" r:id="rId5"/>
    <p:sldId id="300" r:id="rId6"/>
    <p:sldId id="268" r:id="rId7"/>
    <p:sldId id="264" r:id="rId8"/>
    <p:sldId id="299" r:id="rId9"/>
    <p:sldId id="272" r:id="rId10"/>
    <p:sldId id="291" r:id="rId11"/>
    <p:sldId id="287" r:id="rId12"/>
    <p:sldId id="297" r:id="rId13"/>
    <p:sldId id="298" r:id="rId14"/>
    <p:sldId id="28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14" autoAdjust="0"/>
  </p:normalViewPr>
  <p:slideViewPr>
    <p:cSldViewPr>
      <p:cViewPr varScale="1">
        <p:scale>
          <a:sx n="79" d="100"/>
          <a:sy n="79" d="100"/>
        </p:scale>
        <p:origin x="1206" y="96"/>
      </p:cViewPr>
      <p:guideLst>
        <p:guide orient="horz" pos="2160"/>
        <p:guide pos="2880"/>
      </p:guideLst>
    </p:cSldViewPr>
  </p:slideViewPr>
  <p:outlineViewPr>
    <p:cViewPr>
      <p:scale>
        <a:sx n="33" d="100"/>
        <a:sy n="33" d="100"/>
      </p:scale>
      <p:origin x="0" y="-414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9" d="100"/>
          <a:sy n="69" d="100"/>
        </p:scale>
        <p:origin x="323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5F8E1-7F75-47FF-A619-B4C2E3F5A1F3}"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US"/>
        </a:p>
      </dgm:t>
    </dgm:pt>
    <dgm:pt modelId="{B01569E8-27EA-44F7-A6AB-FAA86A7EF807}">
      <dgm:prSet phldrT="[Text]"/>
      <dgm:spPr/>
      <dgm:t>
        <a:bodyPr/>
        <a:lstStyle/>
        <a:p>
          <a:r>
            <a:rPr lang="en-US"/>
            <a:t>Tier 2</a:t>
          </a:r>
        </a:p>
      </dgm:t>
    </dgm:pt>
    <dgm:pt modelId="{E23A949B-DA19-4538-9ADA-001B623D0BE2}" type="parTrans" cxnId="{A9B237EB-7D4E-4C17-B37F-A51AF1C85131}">
      <dgm:prSet/>
      <dgm:spPr/>
      <dgm:t>
        <a:bodyPr/>
        <a:lstStyle/>
        <a:p>
          <a:endParaRPr lang="en-US"/>
        </a:p>
      </dgm:t>
    </dgm:pt>
    <dgm:pt modelId="{93096CBC-C4D5-4DB2-8989-30529C9E220D}" type="sibTrans" cxnId="{A9B237EB-7D4E-4C17-B37F-A51AF1C85131}">
      <dgm:prSet/>
      <dgm:spPr/>
      <dgm:t>
        <a:bodyPr/>
        <a:lstStyle/>
        <a:p>
          <a:endParaRPr lang="en-US"/>
        </a:p>
      </dgm:t>
    </dgm:pt>
    <dgm:pt modelId="{9667B1E9-0AE3-4C77-9288-C53A5FC6D5D2}">
      <dgm:prSet phldrT="[Text]"/>
      <dgm:spPr/>
      <dgm:t>
        <a:bodyPr/>
        <a:lstStyle/>
        <a:p>
          <a:r>
            <a:rPr lang="en-US"/>
            <a:t>Student Has Exited Read 180</a:t>
          </a:r>
        </a:p>
      </dgm:t>
    </dgm:pt>
    <dgm:pt modelId="{649110C4-5E64-4D61-AFE3-B3DFF9EA9DC2}" type="parTrans" cxnId="{5F0F4207-BCAB-4A83-A52D-7478996B6861}">
      <dgm:prSet/>
      <dgm:spPr/>
      <dgm:t>
        <a:bodyPr/>
        <a:lstStyle/>
        <a:p>
          <a:endParaRPr lang="en-US"/>
        </a:p>
      </dgm:t>
    </dgm:pt>
    <dgm:pt modelId="{E8E885F3-FC68-4620-8ABE-0F9E580E66AC}" type="sibTrans" cxnId="{5F0F4207-BCAB-4A83-A52D-7478996B6861}">
      <dgm:prSet/>
      <dgm:spPr/>
      <dgm:t>
        <a:bodyPr/>
        <a:lstStyle/>
        <a:p>
          <a:endParaRPr lang="en-US"/>
        </a:p>
      </dgm:t>
    </dgm:pt>
    <dgm:pt modelId="{C3CA5A58-E80A-4246-9284-2CEB357E10CE}">
      <dgm:prSet phldrT="[Text]"/>
      <dgm:spPr/>
      <dgm:t>
        <a:bodyPr/>
        <a:lstStyle/>
        <a:p>
          <a:r>
            <a:rPr lang="en-US"/>
            <a:t>Conduct Formative Assessment of Reading Needs</a:t>
          </a:r>
        </a:p>
      </dgm:t>
    </dgm:pt>
    <dgm:pt modelId="{1975E90F-5196-4995-9FE7-A4DF4576A7BA}" type="parTrans" cxnId="{ED09946E-E927-4A28-B239-18F0403D6DA4}">
      <dgm:prSet/>
      <dgm:spPr/>
      <dgm:t>
        <a:bodyPr/>
        <a:lstStyle/>
        <a:p>
          <a:endParaRPr lang="en-US"/>
        </a:p>
      </dgm:t>
    </dgm:pt>
    <dgm:pt modelId="{4C631B56-EF89-4B0B-BA59-99CDEDCABFF5}" type="sibTrans" cxnId="{ED09946E-E927-4A28-B239-18F0403D6DA4}">
      <dgm:prSet/>
      <dgm:spPr/>
      <dgm:t>
        <a:bodyPr/>
        <a:lstStyle/>
        <a:p>
          <a:endParaRPr lang="en-US"/>
        </a:p>
      </dgm:t>
    </dgm:pt>
    <dgm:pt modelId="{34EBA1D6-6B13-472B-84AC-EA64F0F700DA}">
      <dgm:prSet phldrT="[Text]"/>
      <dgm:spPr/>
      <dgm:t>
        <a:bodyPr/>
        <a:lstStyle/>
        <a:p>
          <a:r>
            <a:rPr lang="en-US"/>
            <a:t>Create Reading Intervention Plan With Exit Criteria</a:t>
          </a:r>
        </a:p>
      </dgm:t>
    </dgm:pt>
    <dgm:pt modelId="{3A6026F3-70C7-41AB-830A-C34B242F8757}" type="parTrans" cxnId="{3EC68BF3-1BD9-4EE5-8DB0-E6A60E7D41CE}">
      <dgm:prSet/>
      <dgm:spPr/>
      <dgm:t>
        <a:bodyPr/>
        <a:lstStyle/>
        <a:p>
          <a:endParaRPr lang="en-US"/>
        </a:p>
      </dgm:t>
    </dgm:pt>
    <dgm:pt modelId="{C3DEBA18-7B9F-4187-B3C8-5840649AD2B3}" type="sibTrans" cxnId="{3EC68BF3-1BD9-4EE5-8DB0-E6A60E7D41CE}">
      <dgm:prSet/>
      <dgm:spPr/>
      <dgm:t>
        <a:bodyPr/>
        <a:lstStyle/>
        <a:p>
          <a:endParaRPr lang="en-US"/>
        </a:p>
      </dgm:t>
    </dgm:pt>
    <dgm:pt modelId="{36B2EF39-A52F-473B-A300-79376C759437}">
      <dgm:prSet phldrT="[Text]"/>
      <dgm:spPr/>
      <dgm:t>
        <a:bodyPr/>
        <a:lstStyle/>
        <a:p>
          <a:r>
            <a:rPr lang="en-US"/>
            <a:t>Implement Plan</a:t>
          </a:r>
        </a:p>
      </dgm:t>
    </dgm:pt>
    <dgm:pt modelId="{3F2172B9-854B-4169-89F7-15E42D97E3C0}" type="parTrans" cxnId="{D6CCC84A-2B01-4A78-914E-BB48E1500B56}">
      <dgm:prSet/>
      <dgm:spPr/>
      <dgm:t>
        <a:bodyPr/>
        <a:lstStyle/>
        <a:p>
          <a:endParaRPr lang="en-US"/>
        </a:p>
      </dgm:t>
    </dgm:pt>
    <dgm:pt modelId="{9916794F-B9EE-4367-8C7D-18AC7B7831C9}" type="sibTrans" cxnId="{D6CCC84A-2B01-4A78-914E-BB48E1500B56}">
      <dgm:prSet/>
      <dgm:spPr/>
      <dgm:t>
        <a:bodyPr/>
        <a:lstStyle/>
        <a:p>
          <a:endParaRPr lang="en-US"/>
        </a:p>
      </dgm:t>
    </dgm:pt>
    <dgm:pt modelId="{0300E225-D42A-4095-97FE-8F63917EE115}">
      <dgm:prSet phldrT="[Text]"/>
      <dgm:spPr/>
      <dgm:t>
        <a:bodyPr/>
        <a:lstStyle/>
        <a:p>
          <a:r>
            <a:rPr lang="en-US"/>
            <a:t>Continue Intervention or Exit Tier 2 Based On PM Data </a:t>
          </a:r>
        </a:p>
      </dgm:t>
    </dgm:pt>
    <dgm:pt modelId="{2520DAD2-B73E-4105-B039-9F9420D7C009}" type="parTrans" cxnId="{ED067048-A7E4-424F-A1C6-ADE8CF65FEF3}">
      <dgm:prSet/>
      <dgm:spPr/>
      <dgm:t>
        <a:bodyPr/>
        <a:lstStyle/>
        <a:p>
          <a:endParaRPr lang="en-US"/>
        </a:p>
      </dgm:t>
    </dgm:pt>
    <dgm:pt modelId="{06F116B0-ECA8-4FEA-A9D8-1DDFCE831F6E}" type="sibTrans" cxnId="{ED067048-A7E4-424F-A1C6-ADE8CF65FEF3}">
      <dgm:prSet/>
      <dgm:spPr/>
      <dgm:t>
        <a:bodyPr/>
        <a:lstStyle/>
        <a:p>
          <a:endParaRPr lang="en-US"/>
        </a:p>
      </dgm:t>
    </dgm:pt>
    <dgm:pt modelId="{CB384C44-F089-481D-813A-D2716383CD18}">
      <dgm:prSet phldrT="[Text]"/>
      <dgm:spPr/>
      <dgm:t>
        <a:bodyPr/>
        <a:lstStyle/>
        <a:p>
          <a:r>
            <a:rPr lang="en-US"/>
            <a:t>Progress Monitor on 6 Week Intervals    </a:t>
          </a:r>
        </a:p>
      </dgm:t>
    </dgm:pt>
    <dgm:pt modelId="{2F34C1DF-9948-473F-860C-5B3B9A6B43FB}" type="parTrans" cxnId="{D6A77DDC-A7BF-4699-A98C-AB7A6BB355A6}">
      <dgm:prSet/>
      <dgm:spPr/>
      <dgm:t>
        <a:bodyPr/>
        <a:lstStyle/>
        <a:p>
          <a:endParaRPr lang="en-US"/>
        </a:p>
      </dgm:t>
    </dgm:pt>
    <dgm:pt modelId="{A8422F0A-1491-445C-B965-893BEDFF5976}" type="sibTrans" cxnId="{D6A77DDC-A7BF-4699-A98C-AB7A6BB355A6}">
      <dgm:prSet/>
      <dgm:spPr/>
      <dgm:t>
        <a:bodyPr/>
        <a:lstStyle/>
        <a:p>
          <a:endParaRPr lang="en-US"/>
        </a:p>
      </dgm:t>
    </dgm:pt>
    <dgm:pt modelId="{4283253F-167A-466F-B6AA-BB845A42A53A}" type="pres">
      <dgm:prSet presAssocID="{DE05F8E1-7F75-47FF-A619-B4C2E3F5A1F3}" presName="Name0" presStyleCnt="0">
        <dgm:presLayoutVars>
          <dgm:chMax val="1"/>
          <dgm:dir/>
          <dgm:animLvl val="ctr"/>
          <dgm:resizeHandles val="exact"/>
        </dgm:presLayoutVars>
      </dgm:prSet>
      <dgm:spPr/>
      <dgm:t>
        <a:bodyPr/>
        <a:lstStyle/>
        <a:p>
          <a:endParaRPr lang="en-US"/>
        </a:p>
      </dgm:t>
    </dgm:pt>
    <dgm:pt modelId="{78A28850-C1F3-49E7-B298-52BA8AE49682}" type="pres">
      <dgm:prSet presAssocID="{B01569E8-27EA-44F7-A6AB-FAA86A7EF807}" presName="centerShape" presStyleLbl="node0" presStyleIdx="0" presStyleCnt="1"/>
      <dgm:spPr/>
      <dgm:t>
        <a:bodyPr/>
        <a:lstStyle/>
        <a:p>
          <a:endParaRPr lang="en-US"/>
        </a:p>
      </dgm:t>
    </dgm:pt>
    <dgm:pt modelId="{9319EA80-BADC-45C4-B883-B3E741A71946}" type="pres">
      <dgm:prSet presAssocID="{9667B1E9-0AE3-4C77-9288-C53A5FC6D5D2}" presName="node" presStyleLbl="node1" presStyleIdx="0" presStyleCnt="6">
        <dgm:presLayoutVars>
          <dgm:bulletEnabled val="1"/>
        </dgm:presLayoutVars>
      </dgm:prSet>
      <dgm:spPr/>
      <dgm:t>
        <a:bodyPr/>
        <a:lstStyle/>
        <a:p>
          <a:endParaRPr lang="en-US"/>
        </a:p>
      </dgm:t>
    </dgm:pt>
    <dgm:pt modelId="{0A6303AD-854B-476B-BCCE-9E1EF168740C}" type="pres">
      <dgm:prSet presAssocID="{9667B1E9-0AE3-4C77-9288-C53A5FC6D5D2}" presName="dummy" presStyleCnt="0"/>
      <dgm:spPr/>
    </dgm:pt>
    <dgm:pt modelId="{AA86804D-C559-4C6C-8E52-B6E9802B38DF}" type="pres">
      <dgm:prSet presAssocID="{E8E885F3-FC68-4620-8ABE-0F9E580E66AC}" presName="sibTrans" presStyleLbl="sibTrans2D1" presStyleIdx="0" presStyleCnt="6"/>
      <dgm:spPr/>
      <dgm:t>
        <a:bodyPr/>
        <a:lstStyle/>
        <a:p>
          <a:endParaRPr lang="en-US"/>
        </a:p>
      </dgm:t>
    </dgm:pt>
    <dgm:pt modelId="{0E0825EC-1C3C-4E81-9087-35A88527D0DA}" type="pres">
      <dgm:prSet presAssocID="{C3CA5A58-E80A-4246-9284-2CEB357E10CE}" presName="node" presStyleLbl="node1" presStyleIdx="1" presStyleCnt="6">
        <dgm:presLayoutVars>
          <dgm:bulletEnabled val="1"/>
        </dgm:presLayoutVars>
      </dgm:prSet>
      <dgm:spPr/>
      <dgm:t>
        <a:bodyPr/>
        <a:lstStyle/>
        <a:p>
          <a:endParaRPr lang="en-US"/>
        </a:p>
      </dgm:t>
    </dgm:pt>
    <dgm:pt modelId="{A15DA1D5-F869-4708-9D7C-DFA1233B4450}" type="pres">
      <dgm:prSet presAssocID="{C3CA5A58-E80A-4246-9284-2CEB357E10CE}" presName="dummy" presStyleCnt="0"/>
      <dgm:spPr/>
    </dgm:pt>
    <dgm:pt modelId="{1CCC045B-2DDB-4F36-851A-61258F8F0747}" type="pres">
      <dgm:prSet presAssocID="{4C631B56-EF89-4B0B-BA59-99CDEDCABFF5}" presName="sibTrans" presStyleLbl="sibTrans2D1" presStyleIdx="1" presStyleCnt="6"/>
      <dgm:spPr/>
      <dgm:t>
        <a:bodyPr/>
        <a:lstStyle/>
        <a:p>
          <a:endParaRPr lang="en-US"/>
        </a:p>
      </dgm:t>
    </dgm:pt>
    <dgm:pt modelId="{791FE031-9651-4527-873E-A3E8197DF72A}" type="pres">
      <dgm:prSet presAssocID="{34EBA1D6-6B13-472B-84AC-EA64F0F700DA}" presName="node" presStyleLbl="node1" presStyleIdx="2" presStyleCnt="6">
        <dgm:presLayoutVars>
          <dgm:bulletEnabled val="1"/>
        </dgm:presLayoutVars>
      </dgm:prSet>
      <dgm:spPr/>
      <dgm:t>
        <a:bodyPr/>
        <a:lstStyle/>
        <a:p>
          <a:endParaRPr lang="en-US"/>
        </a:p>
      </dgm:t>
    </dgm:pt>
    <dgm:pt modelId="{3CDE544A-E686-4D2B-B76A-A53A6F8A1151}" type="pres">
      <dgm:prSet presAssocID="{34EBA1D6-6B13-472B-84AC-EA64F0F700DA}" presName="dummy" presStyleCnt="0"/>
      <dgm:spPr/>
    </dgm:pt>
    <dgm:pt modelId="{82CC340F-7C69-460A-B0B1-4F9573340C77}" type="pres">
      <dgm:prSet presAssocID="{C3DEBA18-7B9F-4187-B3C8-5840649AD2B3}" presName="sibTrans" presStyleLbl="sibTrans2D1" presStyleIdx="2" presStyleCnt="6"/>
      <dgm:spPr/>
      <dgm:t>
        <a:bodyPr/>
        <a:lstStyle/>
        <a:p>
          <a:endParaRPr lang="en-US"/>
        </a:p>
      </dgm:t>
    </dgm:pt>
    <dgm:pt modelId="{897C8206-B79B-4E61-9B4D-744FB06C4C4C}" type="pres">
      <dgm:prSet presAssocID="{36B2EF39-A52F-473B-A300-79376C759437}" presName="node" presStyleLbl="node1" presStyleIdx="3" presStyleCnt="6">
        <dgm:presLayoutVars>
          <dgm:bulletEnabled val="1"/>
        </dgm:presLayoutVars>
      </dgm:prSet>
      <dgm:spPr/>
      <dgm:t>
        <a:bodyPr/>
        <a:lstStyle/>
        <a:p>
          <a:endParaRPr lang="en-US"/>
        </a:p>
      </dgm:t>
    </dgm:pt>
    <dgm:pt modelId="{37D871DF-3473-4EAD-860B-AFFEF03D491A}" type="pres">
      <dgm:prSet presAssocID="{36B2EF39-A52F-473B-A300-79376C759437}" presName="dummy" presStyleCnt="0"/>
      <dgm:spPr/>
    </dgm:pt>
    <dgm:pt modelId="{5AAEC5BE-6023-4801-AD99-939A75486DDA}" type="pres">
      <dgm:prSet presAssocID="{9916794F-B9EE-4367-8C7D-18AC7B7831C9}" presName="sibTrans" presStyleLbl="sibTrans2D1" presStyleIdx="3" presStyleCnt="6"/>
      <dgm:spPr/>
      <dgm:t>
        <a:bodyPr/>
        <a:lstStyle/>
        <a:p>
          <a:endParaRPr lang="en-US"/>
        </a:p>
      </dgm:t>
    </dgm:pt>
    <dgm:pt modelId="{D7FB015E-A35A-4ADA-9D18-0FB4A4FDE13D}" type="pres">
      <dgm:prSet presAssocID="{CB384C44-F089-481D-813A-D2716383CD18}" presName="node" presStyleLbl="node1" presStyleIdx="4" presStyleCnt="6">
        <dgm:presLayoutVars>
          <dgm:bulletEnabled val="1"/>
        </dgm:presLayoutVars>
      </dgm:prSet>
      <dgm:spPr/>
      <dgm:t>
        <a:bodyPr/>
        <a:lstStyle/>
        <a:p>
          <a:endParaRPr lang="en-US"/>
        </a:p>
      </dgm:t>
    </dgm:pt>
    <dgm:pt modelId="{6B524BDC-FA93-4853-841E-E2D24369AD44}" type="pres">
      <dgm:prSet presAssocID="{CB384C44-F089-481D-813A-D2716383CD18}" presName="dummy" presStyleCnt="0"/>
      <dgm:spPr/>
    </dgm:pt>
    <dgm:pt modelId="{17972F10-69A6-4DC1-8E28-F598DB0D8698}" type="pres">
      <dgm:prSet presAssocID="{A8422F0A-1491-445C-B965-893BEDFF5976}" presName="sibTrans" presStyleLbl="sibTrans2D1" presStyleIdx="4" presStyleCnt="6"/>
      <dgm:spPr/>
      <dgm:t>
        <a:bodyPr/>
        <a:lstStyle/>
        <a:p>
          <a:endParaRPr lang="en-US"/>
        </a:p>
      </dgm:t>
    </dgm:pt>
    <dgm:pt modelId="{C7E112B9-ECC8-449B-8934-C54CCD09E5E8}" type="pres">
      <dgm:prSet presAssocID="{0300E225-D42A-4095-97FE-8F63917EE115}" presName="node" presStyleLbl="node1" presStyleIdx="5" presStyleCnt="6">
        <dgm:presLayoutVars>
          <dgm:bulletEnabled val="1"/>
        </dgm:presLayoutVars>
      </dgm:prSet>
      <dgm:spPr/>
      <dgm:t>
        <a:bodyPr/>
        <a:lstStyle/>
        <a:p>
          <a:endParaRPr lang="en-US"/>
        </a:p>
      </dgm:t>
    </dgm:pt>
    <dgm:pt modelId="{60B65789-B146-4995-92FE-3B1DFF744F81}" type="pres">
      <dgm:prSet presAssocID="{0300E225-D42A-4095-97FE-8F63917EE115}" presName="dummy" presStyleCnt="0"/>
      <dgm:spPr/>
    </dgm:pt>
    <dgm:pt modelId="{ADCBD6C7-00DE-472A-81ED-34D78ED71345}" type="pres">
      <dgm:prSet presAssocID="{06F116B0-ECA8-4FEA-A9D8-1DDFCE831F6E}" presName="sibTrans" presStyleLbl="sibTrans2D1" presStyleIdx="5" presStyleCnt="6"/>
      <dgm:spPr/>
      <dgm:t>
        <a:bodyPr/>
        <a:lstStyle/>
        <a:p>
          <a:endParaRPr lang="en-US"/>
        </a:p>
      </dgm:t>
    </dgm:pt>
  </dgm:ptLst>
  <dgm:cxnLst>
    <dgm:cxn modelId="{D6A77DDC-A7BF-4699-A98C-AB7A6BB355A6}" srcId="{B01569E8-27EA-44F7-A6AB-FAA86A7EF807}" destId="{CB384C44-F089-481D-813A-D2716383CD18}" srcOrd="4" destOrd="0" parTransId="{2F34C1DF-9948-473F-860C-5B3B9A6B43FB}" sibTransId="{A8422F0A-1491-445C-B965-893BEDFF5976}"/>
    <dgm:cxn modelId="{A9B237EB-7D4E-4C17-B37F-A51AF1C85131}" srcId="{DE05F8E1-7F75-47FF-A619-B4C2E3F5A1F3}" destId="{B01569E8-27EA-44F7-A6AB-FAA86A7EF807}" srcOrd="0" destOrd="0" parTransId="{E23A949B-DA19-4538-9ADA-001B623D0BE2}" sibTransId="{93096CBC-C4D5-4DB2-8989-30529C9E220D}"/>
    <dgm:cxn modelId="{A66C1729-5A97-465C-A19C-2883360ECE81}" type="presOf" srcId="{B01569E8-27EA-44F7-A6AB-FAA86A7EF807}" destId="{78A28850-C1F3-49E7-B298-52BA8AE49682}" srcOrd="0" destOrd="0" presId="urn:microsoft.com/office/officeart/2005/8/layout/radial6"/>
    <dgm:cxn modelId="{3EC68BF3-1BD9-4EE5-8DB0-E6A60E7D41CE}" srcId="{B01569E8-27EA-44F7-A6AB-FAA86A7EF807}" destId="{34EBA1D6-6B13-472B-84AC-EA64F0F700DA}" srcOrd="2" destOrd="0" parTransId="{3A6026F3-70C7-41AB-830A-C34B242F8757}" sibTransId="{C3DEBA18-7B9F-4187-B3C8-5840649AD2B3}"/>
    <dgm:cxn modelId="{C4C37A04-06E7-42AF-9145-F3DCB7DAF78A}" type="presOf" srcId="{36B2EF39-A52F-473B-A300-79376C759437}" destId="{897C8206-B79B-4E61-9B4D-744FB06C4C4C}" srcOrd="0" destOrd="0" presId="urn:microsoft.com/office/officeart/2005/8/layout/radial6"/>
    <dgm:cxn modelId="{C54B5827-DAF4-425D-A931-CCD71E884D15}" type="presOf" srcId="{34EBA1D6-6B13-472B-84AC-EA64F0F700DA}" destId="{791FE031-9651-4527-873E-A3E8197DF72A}" srcOrd="0" destOrd="0" presId="urn:microsoft.com/office/officeart/2005/8/layout/radial6"/>
    <dgm:cxn modelId="{61159434-6C5E-4CCC-AE4C-C0B6813AA748}" type="presOf" srcId="{C3CA5A58-E80A-4246-9284-2CEB357E10CE}" destId="{0E0825EC-1C3C-4E81-9087-35A88527D0DA}" srcOrd="0" destOrd="0" presId="urn:microsoft.com/office/officeart/2005/8/layout/radial6"/>
    <dgm:cxn modelId="{19074FAC-4244-4706-B036-3A54DD72B607}" type="presOf" srcId="{CB384C44-F089-481D-813A-D2716383CD18}" destId="{D7FB015E-A35A-4ADA-9D18-0FB4A4FDE13D}" srcOrd="0" destOrd="0" presId="urn:microsoft.com/office/officeart/2005/8/layout/radial6"/>
    <dgm:cxn modelId="{19BC63DD-9840-4E37-AF73-4CE867A83998}" type="presOf" srcId="{0300E225-D42A-4095-97FE-8F63917EE115}" destId="{C7E112B9-ECC8-449B-8934-C54CCD09E5E8}" srcOrd="0" destOrd="0" presId="urn:microsoft.com/office/officeart/2005/8/layout/radial6"/>
    <dgm:cxn modelId="{ED09946E-E927-4A28-B239-18F0403D6DA4}" srcId="{B01569E8-27EA-44F7-A6AB-FAA86A7EF807}" destId="{C3CA5A58-E80A-4246-9284-2CEB357E10CE}" srcOrd="1" destOrd="0" parTransId="{1975E90F-5196-4995-9FE7-A4DF4576A7BA}" sibTransId="{4C631B56-EF89-4B0B-BA59-99CDEDCABFF5}"/>
    <dgm:cxn modelId="{DFC3D4F3-0606-4422-967B-02CD9372C215}" type="presOf" srcId="{4C631B56-EF89-4B0B-BA59-99CDEDCABFF5}" destId="{1CCC045B-2DDB-4F36-851A-61258F8F0747}" srcOrd="0" destOrd="0" presId="urn:microsoft.com/office/officeart/2005/8/layout/radial6"/>
    <dgm:cxn modelId="{64983A49-8ACD-401C-BA29-5C2147D32B42}" type="presOf" srcId="{06F116B0-ECA8-4FEA-A9D8-1DDFCE831F6E}" destId="{ADCBD6C7-00DE-472A-81ED-34D78ED71345}" srcOrd="0" destOrd="0" presId="urn:microsoft.com/office/officeart/2005/8/layout/radial6"/>
    <dgm:cxn modelId="{EEB2BCAE-108D-4FB1-A730-DEE8E29247A8}" type="presOf" srcId="{9667B1E9-0AE3-4C77-9288-C53A5FC6D5D2}" destId="{9319EA80-BADC-45C4-B883-B3E741A71946}" srcOrd="0" destOrd="0" presId="urn:microsoft.com/office/officeart/2005/8/layout/radial6"/>
    <dgm:cxn modelId="{0A9F0276-CFE2-48C5-8A0B-F9372704E2B1}" type="presOf" srcId="{A8422F0A-1491-445C-B965-893BEDFF5976}" destId="{17972F10-69A6-4DC1-8E28-F598DB0D8698}" srcOrd="0" destOrd="0" presId="urn:microsoft.com/office/officeart/2005/8/layout/radial6"/>
    <dgm:cxn modelId="{D6CCC84A-2B01-4A78-914E-BB48E1500B56}" srcId="{B01569E8-27EA-44F7-A6AB-FAA86A7EF807}" destId="{36B2EF39-A52F-473B-A300-79376C759437}" srcOrd="3" destOrd="0" parTransId="{3F2172B9-854B-4169-89F7-15E42D97E3C0}" sibTransId="{9916794F-B9EE-4367-8C7D-18AC7B7831C9}"/>
    <dgm:cxn modelId="{2AD49D59-31D9-48F1-80F3-A1C1E2A02FC0}" type="presOf" srcId="{E8E885F3-FC68-4620-8ABE-0F9E580E66AC}" destId="{AA86804D-C559-4C6C-8E52-B6E9802B38DF}" srcOrd="0" destOrd="0" presId="urn:microsoft.com/office/officeart/2005/8/layout/radial6"/>
    <dgm:cxn modelId="{9B3C7D4D-1367-4B79-B75A-908D70C31CD0}" type="presOf" srcId="{9916794F-B9EE-4367-8C7D-18AC7B7831C9}" destId="{5AAEC5BE-6023-4801-AD99-939A75486DDA}" srcOrd="0" destOrd="0" presId="urn:microsoft.com/office/officeart/2005/8/layout/radial6"/>
    <dgm:cxn modelId="{5F0F4207-BCAB-4A83-A52D-7478996B6861}" srcId="{B01569E8-27EA-44F7-A6AB-FAA86A7EF807}" destId="{9667B1E9-0AE3-4C77-9288-C53A5FC6D5D2}" srcOrd="0" destOrd="0" parTransId="{649110C4-5E64-4D61-AFE3-B3DFF9EA9DC2}" sibTransId="{E8E885F3-FC68-4620-8ABE-0F9E580E66AC}"/>
    <dgm:cxn modelId="{FB73B813-6679-4D1E-A2B6-A426DA182E7C}" type="presOf" srcId="{DE05F8E1-7F75-47FF-A619-B4C2E3F5A1F3}" destId="{4283253F-167A-466F-B6AA-BB845A42A53A}" srcOrd="0" destOrd="0" presId="urn:microsoft.com/office/officeart/2005/8/layout/radial6"/>
    <dgm:cxn modelId="{ED067048-A7E4-424F-A1C6-ADE8CF65FEF3}" srcId="{B01569E8-27EA-44F7-A6AB-FAA86A7EF807}" destId="{0300E225-D42A-4095-97FE-8F63917EE115}" srcOrd="5" destOrd="0" parTransId="{2520DAD2-B73E-4105-B039-9F9420D7C009}" sibTransId="{06F116B0-ECA8-4FEA-A9D8-1DDFCE831F6E}"/>
    <dgm:cxn modelId="{237DC805-E89F-433B-BDC2-45394EB17F18}" type="presOf" srcId="{C3DEBA18-7B9F-4187-B3C8-5840649AD2B3}" destId="{82CC340F-7C69-460A-B0B1-4F9573340C77}" srcOrd="0" destOrd="0" presId="urn:microsoft.com/office/officeart/2005/8/layout/radial6"/>
    <dgm:cxn modelId="{29F1CB01-C267-4B32-8543-A4343201B5C9}" type="presParOf" srcId="{4283253F-167A-466F-B6AA-BB845A42A53A}" destId="{78A28850-C1F3-49E7-B298-52BA8AE49682}" srcOrd="0" destOrd="0" presId="urn:microsoft.com/office/officeart/2005/8/layout/radial6"/>
    <dgm:cxn modelId="{4B2D0227-3FE4-4E4D-8E66-5C88D0F8BB12}" type="presParOf" srcId="{4283253F-167A-466F-B6AA-BB845A42A53A}" destId="{9319EA80-BADC-45C4-B883-B3E741A71946}" srcOrd="1" destOrd="0" presId="urn:microsoft.com/office/officeart/2005/8/layout/radial6"/>
    <dgm:cxn modelId="{4E771399-3844-44C6-A8B5-7EE78D84F460}" type="presParOf" srcId="{4283253F-167A-466F-B6AA-BB845A42A53A}" destId="{0A6303AD-854B-476B-BCCE-9E1EF168740C}" srcOrd="2" destOrd="0" presId="urn:microsoft.com/office/officeart/2005/8/layout/radial6"/>
    <dgm:cxn modelId="{49CFDEFE-1BB5-4CAA-891A-A5B0F179E6DF}" type="presParOf" srcId="{4283253F-167A-466F-B6AA-BB845A42A53A}" destId="{AA86804D-C559-4C6C-8E52-B6E9802B38DF}" srcOrd="3" destOrd="0" presId="urn:microsoft.com/office/officeart/2005/8/layout/radial6"/>
    <dgm:cxn modelId="{FB352EC2-58A4-42CB-8DF8-2D2846BB4EA7}" type="presParOf" srcId="{4283253F-167A-466F-B6AA-BB845A42A53A}" destId="{0E0825EC-1C3C-4E81-9087-35A88527D0DA}" srcOrd="4" destOrd="0" presId="urn:microsoft.com/office/officeart/2005/8/layout/radial6"/>
    <dgm:cxn modelId="{3564C764-739A-4F63-924D-430162328737}" type="presParOf" srcId="{4283253F-167A-466F-B6AA-BB845A42A53A}" destId="{A15DA1D5-F869-4708-9D7C-DFA1233B4450}" srcOrd="5" destOrd="0" presId="urn:microsoft.com/office/officeart/2005/8/layout/radial6"/>
    <dgm:cxn modelId="{5A65301A-4627-4827-940A-D7B8B180CE63}" type="presParOf" srcId="{4283253F-167A-466F-B6AA-BB845A42A53A}" destId="{1CCC045B-2DDB-4F36-851A-61258F8F0747}" srcOrd="6" destOrd="0" presId="urn:microsoft.com/office/officeart/2005/8/layout/radial6"/>
    <dgm:cxn modelId="{4FB6A907-3298-4F93-915D-A3691F78CF52}" type="presParOf" srcId="{4283253F-167A-466F-B6AA-BB845A42A53A}" destId="{791FE031-9651-4527-873E-A3E8197DF72A}" srcOrd="7" destOrd="0" presId="urn:microsoft.com/office/officeart/2005/8/layout/radial6"/>
    <dgm:cxn modelId="{108B82CC-A7B3-46BA-9762-FED75BA263C9}" type="presParOf" srcId="{4283253F-167A-466F-B6AA-BB845A42A53A}" destId="{3CDE544A-E686-4D2B-B76A-A53A6F8A1151}" srcOrd="8" destOrd="0" presId="urn:microsoft.com/office/officeart/2005/8/layout/radial6"/>
    <dgm:cxn modelId="{ECEB2143-E4C8-4C4B-910F-8EA6D43335B4}" type="presParOf" srcId="{4283253F-167A-466F-B6AA-BB845A42A53A}" destId="{82CC340F-7C69-460A-B0B1-4F9573340C77}" srcOrd="9" destOrd="0" presId="urn:microsoft.com/office/officeart/2005/8/layout/radial6"/>
    <dgm:cxn modelId="{213E006C-FAC3-4D31-B22D-0485669E5A17}" type="presParOf" srcId="{4283253F-167A-466F-B6AA-BB845A42A53A}" destId="{897C8206-B79B-4E61-9B4D-744FB06C4C4C}" srcOrd="10" destOrd="0" presId="urn:microsoft.com/office/officeart/2005/8/layout/radial6"/>
    <dgm:cxn modelId="{051FE68A-50DC-4EE4-98BB-E326853A03A8}" type="presParOf" srcId="{4283253F-167A-466F-B6AA-BB845A42A53A}" destId="{37D871DF-3473-4EAD-860B-AFFEF03D491A}" srcOrd="11" destOrd="0" presId="urn:microsoft.com/office/officeart/2005/8/layout/radial6"/>
    <dgm:cxn modelId="{E6CF3495-297D-48AD-988D-01DB5AD0972D}" type="presParOf" srcId="{4283253F-167A-466F-B6AA-BB845A42A53A}" destId="{5AAEC5BE-6023-4801-AD99-939A75486DDA}" srcOrd="12" destOrd="0" presId="urn:microsoft.com/office/officeart/2005/8/layout/radial6"/>
    <dgm:cxn modelId="{42EBCD2A-BCFF-4A7F-9433-5605C49AE930}" type="presParOf" srcId="{4283253F-167A-466F-B6AA-BB845A42A53A}" destId="{D7FB015E-A35A-4ADA-9D18-0FB4A4FDE13D}" srcOrd="13" destOrd="0" presId="urn:microsoft.com/office/officeart/2005/8/layout/radial6"/>
    <dgm:cxn modelId="{416898CD-82BD-48B9-BB3D-E3006B3FDF90}" type="presParOf" srcId="{4283253F-167A-466F-B6AA-BB845A42A53A}" destId="{6B524BDC-FA93-4853-841E-E2D24369AD44}" srcOrd="14" destOrd="0" presId="urn:microsoft.com/office/officeart/2005/8/layout/radial6"/>
    <dgm:cxn modelId="{EEC718BA-A260-4162-B239-9BE3441F67EA}" type="presParOf" srcId="{4283253F-167A-466F-B6AA-BB845A42A53A}" destId="{17972F10-69A6-4DC1-8E28-F598DB0D8698}" srcOrd="15" destOrd="0" presId="urn:microsoft.com/office/officeart/2005/8/layout/radial6"/>
    <dgm:cxn modelId="{4B91B16D-6738-4B24-99F8-282BD232F925}" type="presParOf" srcId="{4283253F-167A-466F-B6AA-BB845A42A53A}" destId="{C7E112B9-ECC8-449B-8934-C54CCD09E5E8}" srcOrd="16" destOrd="0" presId="urn:microsoft.com/office/officeart/2005/8/layout/radial6"/>
    <dgm:cxn modelId="{4EB5D035-B157-4D7C-8C7A-5D21E8A0EFE6}" type="presParOf" srcId="{4283253F-167A-466F-B6AA-BB845A42A53A}" destId="{60B65789-B146-4995-92FE-3B1DFF744F81}" srcOrd="17" destOrd="0" presId="urn:microsoft.com/office/officeart/2005/8/layout/radial6"/>
    <dgm:cxn modelId="{7F6B95A0-4DE4-41D3-9B0A-B93D82410E7D}" type="presParOf" srcId="{4283253F-167A-466F-B6AA-BB845A42A53A}" destId="{ADCBD6C7-00DE-472A-81ED-34D78ED7134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6CD2F75-A1F7-4BB7-820F-89D916357546}" type="datetimeFigureOut">
              <a:rPr lang="en-US" smtClean="0"/>
              <a:t>8/4/2014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18FD5CB-6C67-4ECC-A3F4-F223FE7AD66E}" type="slidenum">
              <a:rPr lang="en-US" smtClean="0"/>
              <a:t>‹#›</a:t>
            </a:fld>
            <a:endParaRPr lang="en-US"/>
          </a:p>
        </p:txBody>
      </p:sp>
    </p:spTree>
    <p:extLst>
      <p:ext uri="{BB962C8B-B14F-4D97-AF65-F5344CB8AC3E}">
        <p14:creationId xmlns:p14="http://schemas.microsoft.com/office/powerpoint/2010/main" val="1583013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7B14DAB-2EEA-49CB-9DF6-A828375B97FB}" type="datetimeFigureOut">
              <a:rPr lang="en-US" smtClean="0"/>
              <a:t>8/4/2014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2C01A5-8E3C-4125-8765-031A2F07346A}" type="slidenum">
              <a:rPr lang="en-US" smtClean="0"/>
              <a:t>‹#›</a:t>
            </a:fld>
            <a:endParaRPr lang="en-US"/>
          </a:p>
        </p:txBody>
      </p:sp>
    </p:spTree>
    <p:extLst>
      <p:ext uri="{BB962C8B-B14F-4D97-AF65-F5344CB8AC3E}">
        <p14:creationId xmlns:p14="http://schemas.microsoft.com/office/powerpoint/2010/main" val="83472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the presentation today is</a:t>
            </a:r>
            <a:r>
              <a:rPr lang="en-US" baseline="0" dirty="0" smtClean="0"/>
              <a:t> to give you an overview of the Reading Intervention plan for all students beginning this fall</a:t>
            </a:r>
          </a:p>
          <a:p>
            <a:r>
              <a:rPr lang="en-US" baseline="0" dirty="0" smtClean="0"/>
              <a:t>As you may recall, there were concerns expressed by the special education providers serving general education students in the Read 180 program in relation to the impact on the special education caseload.   As intervention is key component of Goal 1  (1.3),  it was determined the program would be made available to students grades 4 through 12 with intensive reading needs district wide.</a:t>
            </a:r>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1</a:t>
            </a:fld>
            <a:endParaRPr lang="en-US"/>
          </a:p>
        </p:txBody>
      </p:sp>
    </p:spTree>
    <p:extLst>
      <p:ext uri="{BB962C8B-B14F-4D97-AF65-F5344CB8AC3E}">
        <p14:creationId xmlns:p14="http://schemas.microsoft.com/office/powerpoint/2010/main" val="306112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12</a:t>
            </a:fld>
            <a:endParaRPr lang="en-US"/>
          </a:p>
        </p:txBody>
      </p:sp>
    </p:spTree>
    <p:extLst>
      <p:ext uri="{BB962C8B-B14F-4D97-AF65-F5344CB8AC3E}">
        <p14:creationId xmlns:p14="http://schemas.microsoft.com/office/powerpoint/2010/main" val="68480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address these</a:t>
            </a:r>
            <a:r>
              <a:rPr lang="en-US" baseline="0" dirty="0" smtClean="0"/>
              <a:t> five areas of literacy</a:t>
            </a:r>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2</a:t>
            </a:fld>
            <a:endParaRPr lang="en-US"/>
          </a:p>
        </p:txBody>
      </p:sp>
    </p:spTree>
    <p:extLst>
      <p:ext uri="{BB962C8B-B14F-4D97-AF65-F5344CB8AC3E}">
        <p14:creationId xmlns:p14="http://schemas.microsoft.com/office/powerpoint/2010/main" val="189712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3</a:t>
            </a:fld>
            <a:endParaRPr lang="en-US"/>
          </a:p>
        </p:txBody>
      </p:sp>
    </p:spTree>
    <p:extLst>
      <p:ext uri="{BB962C8B-B14F-4D97-AF65-F5344CB8AC3E}">
        <p14:creationId xmlns:p14="http://schemas.microsoft.com/office/powerpoint/2010/main" val="158686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4</a:t>
            </a:fld>
            <a:endParaRPr lang="en-US"/>
          </a:p>
        </p:txBody>
      </p:sp>
    </p:spTree>
    <p:extLst>
      <p:ext uri="{BB962C8B-B14F-4D97-AF65-F5344CB8AC3E}">
        <p14:creationId xmlns:p14="http://schemas.microsoft.com/office/powerpoint/2010/main" val="371024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6</a:t>
            </a:fld>
            <a:endParaRPr lang="en-US"/>
          </a:p>
        </p:txBody>
      </p:sp>
    </p:spTree>
    <p:extLst>
      <p:ext uri="{BB962C8B-B14F-4D97-AF65-F5344CB8AC3E}">
        <p14:creationId xmlns:p14="http://schemas.microsoft.com/office/powerpoint/2010/main" val="111650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E2C01A5-8E3C-4125-8765-031A2F07346A}" type="slidenum">
              <a:rPr lang="en-US" smtClean="0"/>
              <a:t>7</a:t>
            </a:fld>
            <a:endParaRPr lang="en-US"/>
          </a:p>
        </p:txBody>
      </p:sp>
    </p:spTree>
    <p:extLst>
      <p:ext uri="{BB962C8B-B14F-4D97-AF65-F5344CB8AC3E}">
        <p14:creationId xmlns:p14="http://schemas.microsoft.com/office/powerpoint/2010/main" val="206697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Information will be posted to  web  for your use.  The spreadsheet from Ray will include  Fluency Score and CST</a:t>
            </a:r>
            <a:r>
              <a:rPr lang="en-US" baseline="0" dirty="0" smtClean="0"/>
              <a:t> mirror  as well as 2012-13 CST ELA proficiency level and CELDT score.  The cut point included will be for Fluency and CST mirror.  </a:t>
            </a:r>
          </a:p>
          <a:p>
            <a:r>
              <a:rPr lang="en-US" baseline="0" dirty="0" smtClean="0"/>
              <a:t>You will need to add success maker data before creating your priority list </a:t>
            </a:r>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9</a:t>
            </a:fld>
            <a:endParaRPr lang="en-US"/>
          </a:p>
        </p:txBody>
      </p:sp>
    </p:spTree>
    <p:extLst>
      <p:ext uri="{BB962C8B-B14F-4D97-AF65-F5344CB8AC3E}">
        <p14:creationId xmlns:p14="http://schemas.microsoft.com/office/powerpoint/2010/main" val="222435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Fluency Score will be for 6</a:t>
            </a:r>
            <a:r>
              <a:rPr lang="en-US" baseline="30000" dirty="0" smtClean="0"/>
              <a:t>th</a:t>
            </a:r>
            <a:r>
              <a:rPr lang="en-US" dirty="0" smtClean="0"/>
              <a:t> grade only.  Secondary</a:t>
            </a:r>
            <a:r>
              <a:rPr lang="en-US" baseline="0" dirty="0" smtClean="0"/>
              <a:t> entrance criterion does not have a cut score.  </a:t>
            </a:r>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10</a:t>
            </a:fld>
            <a:endParaRPr lang="en-US"/>
          </a:p>
        </p:txBody>
      </p:sp>
    </p:spTree>
    <p:extLst>
      <p:ext uri="{BB962C8B-B14F-4D97-AF65-F5344CB8AC3E}">
        <p14:creationId xmlns:p14="http://schemas.microsoft.com/office/powerpoint/2010/main" val="274887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students have completed the program, the expectation is they will continue to require Tier 2 support.  </a:t>
            </a:r>
            <a:endParaRPr lang="en-US" dirty="0"/>
          </a:p>
        </p:txBody>
      </p:sp>
      <p:sp>
        <p:nvSpPr>
          <p:cNvPr id="4" name="Slide Number Placeholder 3"/>
          <p:cNvSpPr>
            <a:spLocks noGrp="1"/>
          </p:cNvSpPr>
          <p:nvPr>
            <p:ph type="sldNum" sz="quarter" idx="10"/>
          </p:nvPr>
        </p:nvSpPr>
        <p:spPr/>
        <p:txBody>
          <a:bodyPr/>
          <a:lstStyle/>
          <a:p>
            <a:fld id="{DE2C01A5-8E3C-4125-8765-031A2F07346A}" type="slidenum">
              <a:rPr lang="en-US" smtClean="0"/>
              <a:t>11</a:t>
            </a:fld>
            <a:endParaRPr lang="en-US"/>
          </a:p>
        </p:txBody>
      </p:sp>
    </p:spTree>
    <p:extLst>
      <p:ext uri="{BB962C8B-B14F-4D97-AF65-F5344CB8AC3E}">
        <p14:creationId xmlns:p14="http://schemas.microsoft.com/office/powerpoint/2010/main" val="24238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19075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42900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3581744-3D43-4ABE-9587-D11EB2A44B5F}" type="datetime1">
              <a:rPr lang="en-US" smtClean="0"/>
              <a:t>8/4/2014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A89BBB08-806B-403A-8E4D-9B5554304CAB}" type="slidenum">
              <a:rPr lang="en-US" smtClean="0"/>
              <a:t>‹#›</a:t>
            </a:fld>
            <a:endParaRPr lang="en-US"/>
          </a:p>
        </p:txBody>
      </p:sp>
      <p:sp>
        <p:nvSpPr>
          <p:cNvPr id="21" name="Rectangle 20"/>
          <p:cNvSpPr/>
          <p:nvPr/>
        </p:nvSpPr>
        <p:spPr>
          <a:xfrm>
            <a:off x="904875" y="195262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33" name="Rectangle 32"/>
          <p:cNvSpPr/>
          <p:nvPr/>
        </p:nvSpPr>
        <p:spPr>
          <a:xfrm>
            <a:off x="914400" y="335280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22" name="Rectangle 21"/>
          <p:cNvSpPr/>
          <p:nvPr/>
        </p:nvSpPr>
        <p:spPr>
          <a:xfrm>
            <a:off x="904875" y="195262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32" name="Rectangle 31"/>
          <p:cNvSpPr/>
          <p:nvPr/>
        </p:nvSpPr>
        <p:spPr>
          <a:xfrm>
            <a:off x="914400" y="335280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D8638-8DDA-4AE5-B910-2646C7F4D1D6}" type="datetime1">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BB08-806B-403A-8E4D-9B5554304C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558D3A-F00B-4786-8E40-AF247DC2E55F}" type="datetime1">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BB08-806B-403A-8E4D-9B5554304CAB}"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9525">
            <a:prstDash val="dash"/>
          </a:ln>
        </p:spPr>
        <p:style>
          <a:lnRef idx="2">
            <a:schemeClr val="accent2"/>
          </a:lnRef>
          <a:fillRef idx="1">
            <a:schemeClr val="lt1"/>
          </a:fillRef>
          <a:effectRef idx="0">
            <a:schemeClr val="accent2"/>
          </a:effectRef>
          <a:fontRef idx="none"/>
        </p:style>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592BD9A-0392-445D-A1DF-AFC1C8664031}" type="datetime1">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BB08-806B-403A-8E4D-9B5554304CAB}"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p:nvPr userDrawn="1"/>
        </p:nvSpPr>
        <p:spPr>
          <a:xfrm>
            <a:off x="239233" y="152400"/>
            <a:ext cx="228600" cy="100584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133CE14-BBDD-4B81-A6E8-42D1939D3F9C}" type="datetime1">
              <a:rPr lang="en-US" smtClean="0"/>
              <a:t>8/4/2014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89BBB08-806B-403A-8E4D-9B5554304CAB}"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5C3922-9601-4C8E-921B-D3729D78A952}" type="datetime1">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BB08-806B-403A-8E4D-9B5554304CAB}"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CFF168-57CD-4ACB-A406-5E9EDDF1029A}" type="datetime1">
              <a:rPr lang="en-US" smtClean="0"/>
              <a:t>8/4/2014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BBB08-806B-403A-8E4D-9B5554304CAB}"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0DFD77-67D7-4148-8FC0-78F5BA0BD7C6}" type="datetime1">
              <a:rPr lang="en-US" smtClean="0"/>
              <a:t>8/4/2014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BBB08-806B-403A-8E4D-9B5554304CAB}"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8B5DB-6676-4C38-8C74-FC3B720F598D}" type="datetime1">
              <a:rPr lang="en-US" smtClean="0"/>
              <a:t>8/4/2014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BBB08-806B-403A-8E4D-9B5554304CAB}"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Bookman Old Style" panose="02050604050505020204" pitchFamily="18" charset="0"/>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347CA2-9692-4F46-A409-D0EBE7039468}" type="datetime1">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BB08-806B-403A-8E4D-9B5554304CA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AD693B-E1AE-4E1F-B243-F6DC67C8391F}" type="datetime1">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BB08-806B-403A-8E4D-9B5554304CA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latin typeface="Bookman Old Style" panose="02050604050505020204" pitchFamily="18" charset="0"/>
              </a:defRPr>
            </a:lvl1pPr>
          </a:lstStyle>
          <a:p>
            <a:fld id="{4932A89D-2D07-40C9-A111-F0DD9A265C0C}" type="datetime1">
              <a:rPr lang="en-US" smtClean="0"/>
              <a:t>8/4/2014</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latin typeface="Bookman Old Style" panose="02050604050505020204" pitchFamily="18" charset="0"/>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Bookman Old Style" panose="02050604050505020204" pitchFamily="18" charset="0"/>
              </a:defRPr>
            </a:lvl1pPr>
          </a:lstStyle>
          <a:p>
            <a:fld id="{A89BBB08-806B-403A-8E4D-9B5554304CAB}"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Bookman Old Style" panose="02050604050505020204" pitchFamily="18" charset="0"/>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Bookman Old Style" panose="02050604050505020204"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Bookman Old Style" panose="02050604050505020204"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Bookman Old Style" panose="02050604050505020204"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Bookman Old Style" panose="02050604050505020204"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Bookman Old Style" panose="02050604050505020204"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81200"/>
            <a:ext cx="6858000" cy="1447800"/>
          </a:xfrm>
        </p:spPr>
        <p:txBody>
          <a:bodyPr>
            <a:noAutofit/>
          </a:bodyPr>
          <a:lstStyle/>
          <a:p>
            <a:pPr algn="ctr"/>
            <a:r>
              <a:rPr lang="en-US" sz="2400" dirty="0" smtClean="0"/>
              <a:t>PUSD Reading Intervention Plan</a:t>
            </a:r>
            <a:br>
              <a:rPr lang="en-US" sz="2400" dirty="0" smtClean="0"/>
            </a:br>
            <a:r>
              <a:rPr lang="en-US" sz="2400" dirty="0" smtClean="0"/>
              <a:t>Read 180 and System 44</a:t>
            </a:r>
            <a:br>
              <a:rPr lang="en-US" sz="2400" dirty="0" smtClean="0"/>
            </a:br>
            <a:r>
              <a:rPr lang="en-US" sz="2400" dirty="0" smtClean="0"/>
              <a:t>Implementation Plan  </a:t>
            </a:r>
            <a:br>
              <a:rPr lang="en-US" sz="2400" dirty="0" smtClean="0"/>
            </a:br>
            <a:r>
              <a:rPr lang="en-US" sz="2400" dirty="0" smtClean="0"/>
              <a:t/>
            </a:r>
            <a:br>
              <a:rPr lang="en-US" sz="2400" dirty="0" smtClean="0"/>
            </a:br>
            <a:endParaRPr lang="en-US" sz="2400" dirty="0"/>
          </a:p>
        </p:txBody>
      </p:sp>
      <p:sp>
        <p:nvSpPr>
          <p:cNvPr id="3" name="Subtitle 2"/>
          <p:cNvSpPr>
            <a:spLocks noGrp="1"/>
          </p:cNvSpPr>
          <p:nvPr>
            <p:ph type="subTitle" idx="1"/>
          </p:nvPr>
        </p:nvSpPr>
        <p:spPr>
          <a:xfrm>
            <a:off x="1219200" y="3469316"/>
            <a:ext cx="6858000" cy="533400"/>
          </a:xfrm>
        </p:spPr>
        <p:txBody>
          <a:bodyPr/>
          <a:lstStyle/>
          <a:p>
            <a:r>
              <a:rPr lang="en-US" dirty="0" smtClean="0"/>
              <a:t>August 5,2014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Rounded MT Bold" panose="020F0704030504030204" pitchFamily="34" charset="0"/>
              </a:rPr>
              <a:t>Secondary </a:t>
            </a:r>
            <a:r>
              <a:rPr lang="en-US" sz="2800" dirty="0" smtClean="0">
                <a:latin typeface="Arial Rounded MT Bold" panose="020F0704030504030204" pitchFamily="34" charset="0"/>
              </a:rPr>
              <a:t>Entrance Process</a:t>
            </a:r>
            <a:endParaRPr lang="en-US" sz="2800" dirty="0">
              <a:latin typeface="Arial Rounded MT Bold" panose="020F07040305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96137375"/>
              </p:ext>
            </p:extLst>
          </p:nvPr>
        </p:nvGraphicFramePr>
        <p:xfrm>
          <a:off x="2469772" y="1143000"/>
          <a:ext cx="3931028" cy="5257799"/>
        </p:xfrm>
        <a:graphic>
          <a:graphicData uri="http://schemas.openxmlformats.org/presentationml/2006/ole">
            <mc:AlternateContent xmlns:mc="http://schemas.openxmlformats.org/markup-compatibility/2006">
              <mc:Choice xmlns:v="urn:schemas-microsoft-com:vml" Requires="v">
                <p:oleObj spid="_x0000_s2087" name="Document" r:id="rId5" imgW="7283976" imgH="9741723" progId="Word.Document.12">
                  <p:embed/>
                </p:oleObj>
              </mc:Choice>
              <mc:Fallback>
                <p:oleObj name="Document" r:id="rId5" imgW="7283976" imgH="9741723" progId="Word.Document.12">
                  <p:embed/>
                  <p:pic>
                    <p:nvPicPr>
                      <p:cNvPr id="0" name=""/>
                      <p:cNvPicPr/>
                      <p:nvPr/>
                    </p:nvPicPr>
                    <p:blipFill>
                      <a:blip r:embed="rId6"/>
                      <a:stretch>
                        <a:fillRect/>
                      </a:stretch>
                    </p:blipFill>
                    <p:spPr>
                      <a:xfrm>
                        <a:off x="2469772" y="1143000"/>
                        <a:ext cx="3931028" cy="5257799"/>
                      </a:xfrm>
                      <a:prstGeom prst="rect">
                        <a:avLst/>
                      </a:prstGeom>
                    </p:spPr>
                  </p:pic>
                </p:oleObj>
              </mc:Fallback>
            </mc:AlternateContent>
          </a:graphicData>
        </a:graphic>
      </p:graphicFrame>
    </p:spTree>
    <p:extLst>
      <p:ext uri="{BB962C8B-B14F-4D97-AF65-F5344CB8AC3E}">
        <p14:creationId xmlns:p14="http://schemas.microsoft.com/office/powerpoint/2010/main" val="395717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Elementary Exit Criterion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50802322"/>
              </p:ext>
            </p:extLst>
          </p:nvPr>
        </p:nvGraphicFramePr>
        <p:xfrm>
          <a:off x="2438400" y="1143000"/>
          <a:ext cx="4495802" cy="5664002"/>
        </p:xfrm>
        <a:graphic>
          <a:graphicData uri="http://schemas.openxmlformats.org/presentationml/2006/ole">
            <mc:AlternateContent xmlns:mc="http://schemas.openxmlformats.org/markup-compatibility/2006">
              <mc:Choice xmlns:v="urn:schemas-microsoft-com:vml" Requires="v">
                <p:oleObj spid="_x0000_s3112" name="Document" r:id="rId5" imgW="5956042" imgH="7503794" progId="Word.Document.12">
                  <p:embed/>
                </p:oleObj>
              </mc:Choice>
              <mc:Fallback>
                <p:oleObj name="Document" r:id="rId5" imgW="5956042" imgH="7503794" progId="Word.Document.12">
                  <p:embed/>
                  <p:pic>
                    <p:nvPicPr>
                      <p:cNvPr id="0" name=""/>
                      <p:cNvPicPr/>
                      <p:nvPr/>
                    </p:nvPicPr>
                    <p:blipFill>
                      <a:blip r:embed="rId6"/>
                      <a:stretch>
                        <a:fillRect/>
                      </a:stretch>
                    </p:blipFill>
                    <p:spPr>
                      <a:xfrm>
                        <a:off x="2438400" y="1143000"/>
                        <a:ext cx="4495802" cy="5664002"/>
                      </a:xfrm>
                      <a:prstGeom prst="rect">
                        <a:avLst/>
                      </a:prstGeom>
                    </p:spPr>
                  </p:pic>
                </p:oleObj>
              </mc:Fallback>
            </mc:AlternateContent>
          </a:graphicData>
        </a:graphic>
      </p:graphicFrame>
    </p:spTree>
    <p:extLst>
      <p:ext uri="{BB962C8B-B14F-4D97-AF65-F5344CB8AC3E}">
        <p14:creationId xmlns:p14="http://schemas.microsoft.com/office/powerpoint/2010/main" val="2540181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Secondary Exit Criterion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05380061"/>
              </p:ext>
            </p:extLst>
          </p:nvPr>
        </p:nvGraphicFramePr>
        <p:xfrm>
          <a:off x="2623898" y="1143000"/>
          <a:ext cx="4225767" cy="5791200"/>
        </p:xfrm>
        <a:graphic>
          <a:graphicData uri="http://schemas.openxmlformats.org/presentationml/2006/ole">
            <mc:AlternateContent xmlns:mc="http://schemas.openxmlformats.org/markup-compatibility/2006">
              <mc:Choice xmlns:v="urn:schemas-microsoft-com:vml" Requires="v">
                <p:oleObj spid="_x0000_s4130" name="Document" r:id="rId5" imgW="6136780" imgH="8408611" progId="Word.Document.12">
                  <p:embed/>
                </p:oleObj>
              </mc:Choice>
              <mc:Fallback>
                <p:oleObj name="Document" r:id="rId5" imgW="6136780" imgH="8408611" progId="Word.Document.12">
                  <p:embed/>
                  <p:pic>
                    <p:nvPicPr>
                      <p:cNvPr id="0" name=""/>
                      <p:cNvPicPr/>
                      <p:nvPr/>
                    </p:nvPicPr>
                    <p:blipFill>
                      <a:blip r:embed="rId6"/>
                      <a:stretch>
                        <a:fillRect/>
                      </a:stretch>
                    </p:blipFill>
                    <p:spPr>
                      <a:xfrm>
                        <a:off x="2623898" y="1143000"/>
                        <a:ext cx="4225767" cy="5791200"/>
                      </a:xfrm>
                      <a:prstGeom prst="rect">
                        <a:avLst/>
                      </a:prstGeom>
                    </p:spPr>
                  </p:pic>
                </p:oleObj>
              </mc:Fallback>
            </mc:AlternateContent>
          </a:graphicData>
        </a:graphic>
      </p:graphicFrame>
    </p:spTree>
    <p:extLst>
      <p:ext uri="{BB962C8B-B14F-4D97-AF65-F5344CB8AC3E}">
        <p14:creationId xmlns:p14="http://schemas.microsoft.com/office/powerpoint/2010/main" val="350645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Tier 2 Intervention for students who exit Read180 that require additional assistance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4693732"/>
              </p:ext>
            </p:extLst>
          </p:nvPr>
        </p:nvGraphicFramePr>
        <p:xfrm>
          <a:off x="457200" y="12192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62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960120"/>
            <a:ext cx="8229600" cy="4937760"/>
          </a:xfrm>
          <a:prstGeom prst="rect">
            <a:avLst/>
          </a:prstGeom>
        </p:spPr>
        <p:txBody>
          <a:bodyPr>
            <a:normAutofit/>
          </a:bodyPr>
          <a:lstStyle/>
          <a:p>
            <a:pPr marL="0" indent="0" algn="ctr">
              <a:buNone/>
            </a:pPr>
            <a:r>
              <a:rPr lang="en-US" sz="4400" dirty="0" smtClean="0"/>
              <a:t>Questions</a:t>
            </a:r>
            <a:endParaRPr lang="en-US" sz="4400" dirty="0"/>
          </a:p>
        </p:txBody>
      </p:sp>
      <p:sp>
        <p:nvSpPr>
          <p:cNvPr id="2" name="Action Button: Help 1">
            <a:hlinkClick r:id="" action="ppaction://noaction" highlightClick="1"/>
          </p:cNvPr>
          <p:cNvSpPr/>
          <p:nvPr/>
        </p:nvSpPr>
        <p:spPr>
          <a:xfrm>
            <a:off x="3136392" y="2209800"/>
            <a:ext cx="2871216" cy="30998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48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ln w="9525">
            <a:prstDash val="dash"/>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solidFill>
                  <a:schemeClr val="tx2"/>
                </a:solidFill>
                <a:latin typeface="+mj-lt"/>
              </a:rPr>
              <a:t>Program is an Intervention in the areas of:</a:t>
            </a:r>
            <a:endParaRPr lang="en-US" dirty="0">
              <a:solidFill>
                <a:schemeClr val="tx2"/>
              </a:solidFill>
              <a:latin typeface="+mj-lt"/>
            </a:endParaRPr>
          </a:p>
        </p:txBody>
      </p:sp>
      <p:sp>
        <p:nvSpPr>
          <p:cNvPr id="3" name="Content Placeholder 2"/>
          <p:cNvSpPr>
            <a:spLocks noGrp="1"/>
          </p:cNvSpPr>
          <p:nvPr>
            <p:ph sz="quarter" idx="1"/>
          </p:nvPr>
        </p:nvSpPr>
        <p:spPr/>
        <p:txBody>
          <a:bodyPr/>
          <a:lstStyle/>
          <a:p>
            <a:endParaRPr lang="en-US" dirty="0" smtClean="0"/>
          </a:p>
          <a:p>
            <a:r>
              <a:rPr lang="en-US" dirty="0" smtClean="0"/>
              <a:t>Decoding Skills</a:t>
            </a:r>
          </a:p>
          <a:p>
            <a:pPr marL="0" indent="0">
              <a:buNone/>
            </a:pPr>
            <a:endParaRPr lang="en-US" dirty="0" smtClean="0"/>
          </a:p>
          <a:p>
            <a:r>
              <a:rPr lang="en-US" dirty="0" smtClean="0"/>
              <a:t>Vocabulary</a:t>
            </a:r>
          </a:p>
          <a:p>
            <a:pPr marL="0" indent="0">
              <a:buNone/>
            </a:pPr>
            <a:endParaRPr lang="en-US" dirty="0" smtClean="0"/>
          </a:p>
          <a:p>
            <a:r>
              <a:rPr lang="en-US" dirty="0" smtClean="0"/>
              <a:t>Comprehension</a:t>
            </a:r>
          </a:p>
          <a:p>
            <a:pPr marL="0" indent="0">
              <a:buNone/>
            </a:pPr>
            <a:endParaRPr lang="en-US" dirty="0" smtClean="0"/>
          </a:p>
          <a:p>
            <a:r>
              <a:rPr lang="en-US" dirty="0" smtClean="0"/>
              <a:t>Fluency</a:t>
            </a:r>
          </a:p>
          <a:p>
            <a:pPr marL="0" indent="0">
              <a:buNone/>
            </a:pPr>
            <a:endParaRPr lang="en-US" dirty="0" smtClean="0"/>
          </a:p>
          <a:p>
            <a:r>
              <a:rPr lang="en-US" dirty="0" smtClean="0"/>
              <a:t>Written Language (new in revised version)</a:t>
            </a:r>
            <a:endParaRPr lang="en-US" dirty="0"/>
          </a:p>
          <a:p>
            <a:endParaRPr lang="en-US" dirty="0"/>
          </a:p>
          <a:p>
            <a:pPr marL="0" indent="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352"/>
            <a:ext cx="8229600" cy="612648"/>
          </a:xfrm>
          <a:ln w="9525">
            <a:prstDash val="dash"/>
          </a:ln>
        </p:spPr>
        <p:style>
          <a:lnRef idx="2">
            <a:schemeClr val="accent2"/>
          </a:lnRef>
          <a:fillRef idx="1">
            <a:schemeClr val="lt1"/>
          </a:fillRef>
          <a:effectRef idx="0">
            <a:schemeClr val="accent2"/>
          </a:effectRef>
          <a:fontRef idx="minor">
            <a:schemeClr val="dk1"/>
          </a:fontRef>
        </p:style>
        <p:txBody>
          <a:bodyPr/>
          <a:lstStyle/>
          <a:p>
            <a:r>
              <a:rPr lang="en-US" dirty="0" smtClean="0">
                <a:latin typeface="Bookman Old Style" panose="02050604050505020204" pitchFamily="18" charset="0"/>
              </a:rPr>
              <a:t>Participating Schools </a:t>
            </a:r>
            <a:endParaRPr lang="en-US" dirty="0">
              <a:latin typeface="Bookman Old Style" panose="02050604050505020204" pitchFamily="18" charset="0"/>
            </a:endParaRPr>
          </a:p>
        </p:txBody>
      </p:sp>
      <p:sp>
        <p:nvSpPr>
          <p:cNvPr id="3" name="Content Placeholder 2"/>
          <p:cNvSpPr>
            <a:spLocks noGrp="1"/>
          </p:cNvSpPr>
          <p:nvPr>
            <p:ph sz="quarter" idx="1"/>
          </p:nvPr>
        </p:nvSpPr>
        <p:spPr/>
        <p:txBody>
          <a:bodyPr>
            <a:normAutofit/>
          </a:bodyPr>
          <a:lstStyle/>
          <a:p>
            <a:endParaRPr lang="en-US" sz="1200" dirty="0" smtClean="0"/>
          </a:p>
          <a:p>
            <a:endParaRPr lang="en-US" sz="1200" dirty="0"/>
          </a:p>
          <a:p>
            <a:pPr marL="0" indent="0">
              <a:buNone/>
            </a:pPr>
            <a:r>
              <a:rPr lang="en-US" sz="2800" dirty="0" smtClean="0"/>
              <a:t>Replacement Language Arts Core  grades 4-8</a:t>
            </a:r>
          </a:p>
          <a:p>
            <a:pPr marL="0" indent="0">
              <a:buNone/>
            </a:pPr>
            <a:endParaRPr lang="en-US" sz="2800" dirty="0"/>
          </a:p>
          <a:p>
            <a:pPr marL="0" indent="0">
              <a:buNone/>
            </a:pPr>
            <a:r>
              <a:rPr lang="en-US" sz="2800" dirty="0" smtClean="0"/>
              <a:t>Meeting A-G  L.A. requirements for  grades 9-10</a:t>
            </a:r>
          </a:p>
          <a:p>
            <a:pPr marL="0" indent="0">
              <a:buNone/>
            </a:pPr>
            <a:endParaRPr lang="en-US" sz="2800" dirty="0"/>
          </a:p>
          <a:p>
            <a:pPr marL="0" indent="0">
              <a:buNone/>
            </a:pPr>
            <a:r>
              <a:rPr lang="en-US" sz="2800" dirty="0" smtClean="0"/>
              <a:t>An approved reading intervention for students in special education</a:t>
            </a:r>
          </a:p>
        </p:txBody>
      </p:sp>
      <p:sp>
        <p:nvSpPr>
          <p:cNvPr id="4" name="Rectangle 3"/>
          <p:cNvSpPr/>
          <p:nvPr/>
        </p:nvSpPr>
        <p:spPr>
          <a:xfrm>
            <a:off x="304800" y="530352"/>
            <a:ext cx="228600" cy="62179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Bookman Old Style" panose="02050604050505020204" pitchFamily="18" charset="0"/>
            </a:endParaRPr>
          </a:p>
        </p:txBody>
      </p:sp>
      <p:sp>
        <p:nvSpPr>
          <p:cNvPr id="9" name="Title 1"/>
          <p:cNvSpPr txBox="1">
            <a:spLocks/>
          </p:cNvSpPr>
          <p:nvPr/>
        </p:nvSpPr>
        <p:spPr>
          <a:xfrm>
            <a:off x="457200" y="152400"/>
            <a:ext cx="8229600" cy="990600"/>
          </a:xfrm>
          <a:prstGeom prst="rect">
            <a:avLst/>
          </a:prstGeom>
          <a:ln w="9525" cap="flat" cmpd="sng" algn="ctr">
            <a:solidFill>
              <a:schemeClr val="accent2"/>
            </a:solidFill>
            <a:prstDash val="dash"/>
          </a:ln>
        </p:spPr>
        <p:style>
          <a:lnRef idx="2">
            <a:schemeClr val="accent2"/>
          </a:lnRef>
          <a:fillRef idx="1">
            <a:schemeClr val="lt1"/>
          </a:fillRef>
          <a:effectRef idx="0">
            <a:schemeClr val="accent2"/>
          </a:effectRef>
          <a:fontRef idx="minor">
            <a:schemeClr val="dk1"/>
          </a:fontRef>
        </p:style>
        <p:txBody>
          <a:bodyPr vert="horz" anchor="b" anchorCtr="0">
            <a:normAutofit lnSpcReduction="10000"/>
          </a:bodyPr>
          <a:lstStyle>
            <a:lvl1pPr algn="l" rtl="0" eaLnBrk="1" latinLnBrk="0" hangingPunct="1">
              <a:spcBef>
                <a:spcPct val="0"/>
              </a:spcBef>
              <a:buNone/>
              <a:defRPr kumimoji="0"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smtClean="0">
                <a:solidFill>
                  <a:schemeClr val="tx2"/>
                </a:solidFill>
                <a:latin typeface="+mj-lt"/>
              </a:rPr>
              <a:t>Read 180  is approved by State of California as:</a:t>
            </a:r>
            <a:endParaRPr lang="en-US" dirty="0">
              <a:solidFill>
                <a:schemeClr val="tx2"/>
              </a:solidFill>
              <a:latin typeface="+mj-lt"/>
            </a:endParaRPr>
          </a:p>
        </p:txBody>
      </p:sp>
    </p:spTree>
    <p:extLst>
      <p:ext uri="{BB962C8B-B14F-4D97-AF65-F5344CB8AC3E}">
        <p14:creationId xmlns:p14="http://schemas.microsoft.com/office/powerpoint/2010/main" val="89233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Implementation Plan</a:t>
            </a:r>
            <a:br>
              <a:rPr lang="en-US" dirty="0" smtClean="0"/>
            </a:br>
            <a:r>
              <a:rPr lang="en-US" dirty="0" smtClean="0"/>
              <a:t>District Office</a:t>
            </a:r>
          </a:p>
        </p:txBody>
      </p:sp>
      <p:sp>
        <p:nvSpPr>
          <p:cNvPr id="3" name="Content Placeholder 2"/>
          <p:cNvSpPr>
            <a:spLocks noGrp="1"/>
          </p:cNvSpPr>
          <p:nvPr>
            <p:ph sz="quarter" idx="1"/>
          </p:nvPr>
        </p:nvSpPr>
        <p:spPr>
          <a:xfrm>
            <a:off x="381000" y="1219200"/>
            <a:ext cx="8305800" cy="5181600"/>
          </a:xfrm>
        </p:spPr>
        <p:txBody>
          <a:bodyPr>
            <a:normAutofit/>
          </a:bodyPr>
          <a:lstStyle/>
          <a:p>
            <a:pPr>
              <a:buNone/>
            </a:pPr>
            <a:r>
              <a:rPr lang="en-US" dirty="0" smtClean="0"/>
              <a:t>	Prior to August 20:</a:t>
            </a:r>
          </a:p>
          <a:p>
            <a:pPr>
              <a:buNone/>
            </a:pPr>
            <a:endParaRPr lang="en-US" dirty="0" smtClean="0"/>
          </a:p>
          <a:p>
            <a:r>
              <a:rPr lang="en-US" sz="2400" dirty="0" smtClean="0"/>
              <a:t>Securing Teachers – currently interviewing </a:t>
            </a:r>
          </a:p>
          <a:p>
            <a:pPr marL="0" indent="0">
              <a:buNone/>
            </a:pPr>
            <a:r>
              <a:rPr lang="en-US" sz="2400" dirty="0" smtClean="0"/>
              <a:t>	4 Full Time;  4 Part Time</a:t>
            </a:r>
          </a:p>
          <a:p>
            <a:pPr marL="0" indent="0">
              <a:buNone/>
            </a:pPr>
            <a:endParaRPr lang="en-US" sz="2400" dirty="0" smtClean="0"/>
          </a:p>
          <a:p>
            <a:r>
              <a:rPr lang="en-US" sz="2400" dirty="0" smtClean="0"/>
              <a:t>Teacher Training in program</a:t>
            </a:r>
          </a:p>
          <a:p>
            <a:pPr marL="0" indent="0">
              <a:buNone/>
            </a:pPr>
            <a:r>
              <a:rPr lang="en-US" sz="2400" dirty="0" smtClean="0"/>
              <a:t>            (Aug.  11-12 or 21-22)</a:t>
            </a:r>
          </a:p>
          <a:p>
            <a:pPr marL="0" indent="0">
              <a:buNone/>
            </a:pPr>
            <a:endParaRPr lang="en-US" sz="2400" dirty="0" smtClean="0"/>
          </a:p>
          <a:p>
            <a:r>
              <a:rPr lang="en-US" sz="2400" dirty="0" smtClean="0"/>
              <a:t>Provide list of potential students to principals</a:t>
            </a:r>
          </a:p>
          <a:p>
            <a:pPr marL="0" indent="0">
              <a:buNone/>
            </a:pPr>
            <a:endParaRPr lang="en-US" sz="2400" dirty="0" smtClean="0"/>
          </a:p>
          <a:p>
            <a:r>
              <a:rPr lang="en-US" sz="2400" dirty="0" smtClean="0"/>
              <a:t>Secure Materials for the site</a:t>
            </a:r>
          </a:p>
          <a:p>
            <a:pPr marL="0" indent="0">
              <a:buNone/>
            </a:pPr>
            <a:endParaRPr lang="en-US" sz="2400" dirty="0" smtClean="0"/>
          </a:p>
          <a:p>
            <a:pPr marL="0" indent="0">
              <a:buNone/>
            </a:pPr>
            <a:endParaRPr lang="en-US" sz="2400" dirty="0" smtClean="0"/>
          </a:p>
          <a:p>
            <a:endParaRPr lang="en-US" sz="2400" dirty="0"/>
          </a:p>
          <a:p>
            <a:pPr>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ontinued</a:t>
            </a:r>
            <a:endParaRPr lang="en-US" dirty="0"/>
          </a:p>
        </p:txBody>
      </p:sp>
      <p:sp>
        <p:nvSpPr>
          <p:cNvPr id="3" name="Content Placeholder 2"/>
          <p:cNvSpPr>
            <a:spLocks noGrp="1"/>
          </p:cNvSpPr>
          <p:nvPr>
            <p:ph sz="quarter" idx="1"/>
          </p:nvPr>
        </p:nvSpPr>
        <p:spPr/>
        <p:txBody>
          <a:bodyPr/>
          <a:lstStyle/>
          <a:p>
            <a:endParaRPr lang="en-US" sz="2800" dirty="0" smtClean="0"/>
          </a:p>
          <a:p>
            <a:r>
              <a:rPr lang="en-US" sz="2800" dirty="0" smtClean="0"/>
              <a:t>Get </a:t>
            </a:r>
            <a:r>
              <a:rPr lang="en-US" sz="2800" dirty="0"/>
              <a:t>computer access for all sites (cloud based program)</a:t>
            </a:r>
          </a:p>
          <a:p>
            <a:pPr marL="0" indent="0">
              <a:buNone/>
            </a:pPr>
            <a:endParaRPr lang="en-US" sz="2800" dirty="0" smtClean="0"/>
          </a:p>
          <a:p>
            <a:r>
              <a:rPr lang="en-US" sz="2800" dirty="0" smtClean="0"/>
              <a:t>Cohort </a:t>
            </a:r>
            <a:r>
              <a:rPr lang="en-US" sz="2800" dirty="0"/>
              <a:t>groups set up in Illuminate for </a:t>
            </a:r>
            <a:r>
              <a:rPr lang="en-US" sz="2800" dirty="0" smtClean="0"/>
              <a:t>data</a:t>
            </a:r>
          </a:p>
          <a:p>
            <a:pPr marL="0" indent="0">
              <a:buNone/>
            </a:pPr>
            <a:endParaRPr lang="en-US" sz="2800" dirty="0"/>
          </a:p>
          <a:p>
            <a:r>
              <a:rPr lang="en-US" sz="2800" dirty="0"/>
              <a:t>Administrator training for </a:t>
            </a:r>
            <a:r>
              <a:rPr lang="en-US" sz="2800" dirty="0" smtClean="0"/>
              <a:t>monitoring</a:t>
            </a:r>
          </a:p>
          <a:p>
            <a:pPr marL="0" indent="0">
              <a:buNone/>
            </a:pPr>
            <a:endParaRPr lang="en-US" sz="2800" dirty="0"/>
          </a:p>
          <a:p>
            <a:r>
              <a:rPr lang="en-US" sz="2800" dirty="0"/>
              <a:t>Provide coaching schedule to sites</a:t>
            </a:r>
          </a:p>
        </p:txBody>
      </p:sp>
    </p:spTree>
    <p:extLst>
      <p:ext uri="{BB962C8B-B14F-4D97-AF65-F5344CB8AC3E}">
        <p14:creationId xmlns:p14="http://schemas.microsoft.com/office/powerpoint/2010/main" val="1064398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
            <a:ext cx="8229600" cy="990600"/>
          </a:xfrm>
        </p:spPr>
        <p:txBody>
          <a:bodyPr/>
          <a:lstStyle/>
          <a:p>
            <a:r>
              <a:rPr lang="en-US" dirty="0"/>
              <a:t> </a:t>
            </a:r>
            <a:r>
              <a:rPr lang="en-US" dirty="0" smtClean="0"/>
              <a:t>	 Site Administrators: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 </a:t>
            </a:r>
            <a:r>
              <a:rPr lang="en-US" dirty="0" smtClean="0"/>
              <a:t> </a:t>
            </a:r>
          </a:p>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Identify classroom available for 2 hours per day that has 5 computers for students</a:t>
            </a:r>
          </a:p>
          <a:p>
            <a:pPr marL="0" indent="0">
              <a:buNone/>
            </a:pP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Schedule time for intervention and send to Debbie Daly </a:t>
            </a:r>
          </a:p>
          <a:p>
            <a:pPr marL="0" indent="0">
              <a:buNone/>
            </a:pP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Based on list of students, determine priority list for assessment</a:t>
            </a:r>
          </a:p>
          <a:p>
            <a:pPr marL="0" indent="0">
              <a:buNone/>
            </a:pP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Responsible for evaluation with support from sped program specialist.</a:t>
            </a:r>
          </a:p>
          <a:p>
            <a:endParaRPr lang="en-US" sz="2400" dirty="0"/>
          </a:p>
          <a:p>
            <a:pPr marL="0" indent="0">
              <a:buNone/>
            </a:pPr>
            <a:endParaRPr lang="en-US" dirty="0" smtClean="0"/>
          </a:p>
          <a:p>
            <a:pPr marL="0" indent="0">
              <a:buNone/>
            </a:pPr>
            <a:endParaRPr lang="en-US" dirty="0" smtClean="0"/>
          </a:p>
          <a:p>
            <a:pPr>
              <a:buFont typeface="Wingdings" panose="05000000000000000000" pitchFamily="2" charset="2"/>
              <a:buChar char="Ø"/>
            </a:pPr>
            <a:endParaRPr lang="en-US" dirty="0" smtClean="0"/>
          </a:p>
          <a:p>
            <a:endParaRPr lang="en-US" dirty="0"/>
          </a:p>
        </p:txBody>
      </p:sp>
    </p:spTree>
    <p:extLst>
      <p:ext uri="{BB962C8B-B14F-4D97-AF65-F5344CB8AC3E}">
        <p14:creationId xmlns:p14="http://schemas.microsoft.com/office/powerpoint/2010/main" val="3973796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Teachers will:  </a:t>
            </a:r>
            <a:endParaRPr lang="en-US" sz="2800" dirty="0"/>
          </a:p>
        </p:txBody>
      </p:sp>
      <p:sp>
        <p:nvSpPr>
          <p:cNvPr id="3" name="TextBox 2"/>
          <p:cNvSpPr txBox="1"/>
          <p:nvPr/>
        </p:nvSpPr>
        <p:spPr>
          <a:xfrm>
            <a:off x="762000" y="1752600"/>
            <a:ext cx="7924800" cy="4893647"/>
          </a:xfrm>
          <a:prstGeom prst="rect">
            <a:avLst/>
          </a:prstGeom>
          <a:noFill/>
        </p:spPr>
        <p:txBody>
          <a:bodyPr wrap="square" rtlCol="0">
            <a:spAutoFit/>
          </a:bodyPr>
          <a:lstStyle/>
          <a:p>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8/20-9/5:  Complete Fluency/SRI/SPI assessments for potential students</a:t>
            </a:r>
          </a:p>
          <a:p>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With administrator, identify students</a:t>
            </a:r>
          </a:p>
          <a:p>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Create student list in SAM (Read 180 data base)</a:t>
            </a:r>
          </a:p>
          <a:p>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9/8/14:  Begin program</a:t>
            </a:r>
          </a:p>
          <a:p>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Develop smart goals for students </a:t>
            </a:r>
          </a:p>
          <a:p>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Collaborate with General Education Teachers</a:t>
            </a: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6842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cont.</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endParaRPr lang="en-US" dirty="0"/>
          </a:p>
          <a:p>
            <a:pPr marL="0" indent="0">
              <a:buNone/>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Provide Language Arts Grade for </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students</a:t>
            </a:r>
          </a:p>
          <a:p>
            <a:pPr marL="0" indent="0">
              <a:buNone/>
            </a:pP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Participate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in Monthly Coaching provided by Scholastic </a:t>
            </a:r>
          </a:p>
          <a:p>
            <a:pPr marL="0" indent="0">
              <a:buNone/>
            </a:pPr>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Monitor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student performance weekly</a:t>
            </a:r>
          </a:p>
          <a:p>
            <a:pPr marL="0" indent="0">
              <a:buNone/>
            </a:pPr>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Participate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in monthly monitoring meetings at the district </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07573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6248400" cy="646331"/>
          </a:xfrm>
          <a:prstGeom prst="rect">
            <a:avLst/>
          </a:prstGeom>
          <a:noFill/>
        </p:spPr>
        <p:txBody>
          <a:bodyPr wrap="square" rtlCol="0">
            <a:spAutoFit/>
          </a:bodyPr>
          <a:lstStyle/>
          <a:p>
            <a:r>
              <a:rPr lang="en-US" sz="3600" dirty="0" smtClean="0">
                <a:latin typeface="Arial Rounded MT Bold" panose="020F0704030504030204" pitchFamily="34" charset="0"/>
              </a:rPr>
              <a:t>Elementary</a:t>
            </a:r>
            <a:r>
              <a:rPr lang="en-US" sz="2800" dirty="0" smtClean="0">
                <a:latin typeface="Arial Rounded MT Bold" panose="020F0704030504030204" pitchFamily="34" charset="0"/>
              </a:rPr>
              <a:t> Entrance Process:</a:t>
            </a:r>
            <a:endParaRPr lang="en-US" sz="2800" dirty="0">
              <a:latin typeface="Arial Rounded MT Bold" panose="020F07040305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93293731"/>
              </p:ext>
            </p:extLst>
          </p:nvPr>
        </p:nvGraphicFramePr>
        <p:xfrm>
          <a:off x="2438401" y="1169371"/>
          <a:ext cx="3962400" cy="5231429"/>
        </p:xfrm>
        <a:graphic>
          <a:graphicData uri="http://schemas.openxmlformats.org/presentationml/2006/ole">
            <mc:AlternateContent xmlns:mc="http://schemas.openxmlformats.org/markup-compatibility/2006">
              <mc:Choice xmlns:v="urn:schemas-microsoft-com:vml" Requires="v">
                <p:oleObj spid="_x0000_s1066" name="Document" r:id="rId5" imgW="7406993" imgH="9779874" progId="Word.Document.12">
                  <p:embed/>
                </p:oleObj>
              </mc:Choice>
              <mc:Fallback>
                <p:oleObj name="Document" r:id="rId5" imgW="7406993" imgH="9779874" progId="Word.Document.12">
                  <p:embed/>
                  <p:pic>
                    <p:nvPicPr>
                      <p:cNvPr id="0" name=""/>
                      <p:cNvPicPr/>
                      <p:nvPr/>
                    </p:nvPicPr>
                    <p:blipFill>
                      <a:blip r:embed="rId6"/>
                      <a:stretch>
                        <a:fillRect/>
                      </a:stretch>
                    </p:blipFill>
                    <p:spPr>
                      <a:xfrm>
                        <a:off x="2438401" y="1169371"/>
                        <a:ext cx="3962400" cy="5231429"/>
                      </a:xfrm>
                      <a:prstGeom prst="rect">
                        <a:avLst/>
                      </a:prstGeom>
                    </p:spPr>
                  </p:pic>
                </p:oleObj>
              </mc:Fallback>
            </mc:AlternateContent>
          </a:graphicData>
        </a:graphic>
      </p:graphicFrame>
    </p:spTree>
    <p:extLst>
      <p:ext uri="{BB962C8B-B14F-4D97-AF65-F5344CB8AC3E}">
        <p14:creationId xmlns:p14="http://schemas.microsoft.com/office/powerpoint/2010/main" val="2071459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2245</TotalTime>
  <Words>478</Words>
  <Application>Microsoft Office PowerPoint</Application>
  <PresentationFormat>On-screen Show (4:3)</PresentationFormat>
  <Paragraphs>114</Paragraphs>
  <Slides>14</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 Unicode MS</vt:lpstr>
      <vt:lpstr>Arial</vt:lpstr>
      <vt:lpstr>Arial Rounded MT Bold</vt:lpstr>
      <vt:lpstr>Bookman Old Style</vt:lpstr>
      <vt:lpstr>Calibri</vt:lpstr>
      <vt:lpstr>Gill Sans MT</vt:lpstr>
      <vt:lpstr>Wingdings</vt:lpstr>
      <vt:lpstr>Wingdings 3</vt:lpstr>
      <vt:lpstr>Origin</vt:lpstr>
      <vt:lpstr>Document</vt:lpstr>
      <vt:lpstr>PUSD Reading Intervention Plan Read 180 and System 44 Implementation Plan    </vt:lpstr>
      <vt:lpstr>Program is an Intervention in the areas of:</vt:lpstr>
      <vt:lpstr>Participating Schools </vt:lpstr>
      <vt:lpstr> Implementation Plan District Office</vt:lpstr>
      <vt:lpstr>Continued</vt:lpstr>
      <vt:lpstr>   Site Administrators:</vt:lpstr>
      <vt:lpstr>Teachers will:  </vt:lpstr>
      <vt:lpstr>Teachers cont.</vt:lpstr>
      <vt:lpstr>PowerPoint Presentation</vt:lpstr>
      <vt:lpstr>Secondary Entrance Process</vt:lpstr>
      <vt:lpstr>Elementary Exit Criterion</vt:lpstr>
      <vt:lpstr>Secondary Exit Criterion</vt:lpstr>
      <vt:lpstr>Tier 2 Intervention for students who exit Read180 that require additional assistance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PUSD Reading InterventionPlan</dc:title>
  <dc:creator>ddaly</dc:creator>
  <cp:lastModifiedBy>Julie Miller</cp:lastModifiedBy>
  <cp:revision>187</cp:revision>
  <cp:lastPrinted>2014-05-14T19:00:55Z</cp:lastPrinted>
  <dcterms:created xsi:type="dcterms:W3CDTF">2013-10-10T23:12:24Z</dcterms:created>
  <dcterms:modified xsi:type="dcterms:W3CDTF">2014-08-04T22:37:16Z</dcterms:modified>
</cp:coreProperties>
</file>